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17017" r:id="rId2"/>
    <p:sldId id="258" r:id="rId3"/>
    <p:sldId id="401" r:id="rId4"/>
    <p:sldId id="257" r:id="rId5"/>
    <p:sldId id="17023" r:id="rId6"/>
    <p:sldId id="17008" r:id="rId7"/>
    <p:sldId id="17007" r:id="rId8"/>
    <p:sldId id="17006" r:id="rId9"/>
    <p:sldId id="17005" r:id="rId10"/>
    <p:sldId id="17004" r:id="rId11"/>
    <p:sldId id="17019" r:id="rId12"/>
    <p:sldId id="17021" r:id="rId13"/>
    <p:sldId id="17020" r:id="rId14"/>
    <p:sldId id="17022" r:id="rId15"/>
    <p:sldId id="17003" r:id="rId16"/>
    <p:sldId id="17016" r:id="rId17"/>
    <p:sldId id="17015" r:id="rId18"/>
    <p:sldId id="17014" r:id="rId19"/>
    <p:sldId id="17018" r:id="rId20"/>
    <p:sldId id="379" r:id="rId21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9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D77DB2-0F3F-4A53-A13B-EE90E361CC42}" type="datetimeFigureOut">
              <a:rPr lang="it-IT" smtClean="0"/>
              <a:t>18/02/2026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8C2DF0-EBC5-4F92-B989-CCA024E897E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924855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6">
            <a:extLst>
              <a:ext uri="{FF2B5EF4-FFF2-40B4-BE49-F238E27FC236}">
                <a16:creationId xmlns:a16="http://schemas.microsoft.com/office/drawing/2014/main" id="{9CD173CC-0750-EF81-05E2-E0C771E830A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49263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 defTabSz="449263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 defTabSz="449263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 defTabSz="449263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 defTabSz="449263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lnSpc>
                <a:spcPct val="93000"/>
              </a:lnSpc>
              <a:buFont typeface="Times New Roman" panose="02020603050405020304" pitchFamily="18" charset="0"/>
              <a:buChar char="•"/>
            </a:pPr>
            <a:fld id="{F952BE28-CEEC-4FBB-98E0-23F53885F489}" type="slidenum">
              <a:rPr lang="it-IT" altLang="it-IT" sz="1400" smtClean="0">
                <a:solidFill>
                  <a:srgbClr val="000000"/>
                </a:solidFill>
              </a:rPr>
              <a:pPr>
                <a:lnSpc>
                  <a:spcPct val="93000"/>
                </a:lnSpc>
                <a:buFont typeface="Times New Roman" panose="02020603050405020304" pitchFamily="18" charset="0"/>
                <a:buChar char="•"/>
              </a:pPr>
              <a:t>20</a:t>
            </a:fld>
            <a:endParaRPr lang="it-IT" altLang="it-IT" sz="1400">
              <a:solidFill>
                <a:srgbClr val="000000"/>
              </a:solidFill>
            </a:endParaRPr>
          </a:p>
        </p:txBody>
      </p:sp>
      <p:sp>
        <p:nvSpPr>
          <p:cNvPr id="100355" name="Rectangle 1">
            <a:extLst>
              <a:ext uri="{FF2B5EF4-FFF2-40B4-BE49-F238E27FC236}">
                <a16:creationId xmlns:a16="http://schemas.microsoft.com/office/drawing/2014/main" id="{2673DD9A-F5B0-24DC-67F6-6849642116A5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/>
        </p:spPr>
      </p:sp>
      <p:sp>
        <p:nvSpPr>
          <p:cNvPr id="100356" name="Rectangle 2">
            <a:extLst>
              <a:ext uri="{FF2B5EF4-FFF2-40B4-BE49-F238E27FC236}">
                <a16:creationId xmlns:a16="http://schemas.microsoft.com/office/drawing/2014/main" id="{A3DE0AAE-DCBB-EC38-0318-59670C0013F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755650" y="5078413"/>
            <a:ext cx="6048375" cy="4811712"/>
          </a:xfrm>
        </p:spPr>
        <p:txBody>
          <a:bodyPr wrap="none" anchor="ctr">
            <a:prstTxWarp prst="textNoShape">
              <a:avLst/>
            </a:prstTxWarp>
          </a:bodyPr>
          <a:lstStyle/>
          <a:p>
            <a:endParaRPr lang="it-IT" alt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0D577A2-2983-7169-BA7F-82A50F9DF5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4726545-3F93-71DC-149D-F7FA1463D6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DA3B29F-16FF-3AAA-AA0A-0A056A921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246C0-A2D2-4534-AA7B-25AB69176AE2}" type="datetimeFigureOut">
              <a:rPr lang="it-IT" smtClean="0"/>
              <a:t>18/02/2026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B285C8D-7856-2B98-F2FA-94D546D86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885C547-DB7D-CC3C-6B1B-B6D7897E8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A5D2C-BE61-465E-B469-4336AA4ED80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503142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320A35D-1EE9-649C-FB24-FF2E8E97A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E86EB74-5C87-5E4A-A863-8D8437E7F4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96154BA-B84B-AB80-712A-EF6DC06902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246C0-A2D2-4534-AA7B-25AB69176AE2}" type="datetimeFigureOut">
              <a:rPr lang="it-IT" smtClean="0"/>
              <a:t>18/02/2026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960BB5D-D8D2-B47B-9DF0-081DE6CE7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19A216A-AD4B-1D44-9F42-C88000992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A5D2C-BE61-465E-B469-4336AA4ED80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72549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9766603-CC59-29AC-2B6F-B887FAA0F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D2E24E5-9713-5393-C6DB-ECC2011A4C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0700BD7-B4A0-7362-EC13-95DC3FE05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246C0-A2D2-4534-AA7B-25AB69176AE2}" type="datetimeFigureOut">
              <a:rPr lang="it-IT" smtClean="0"/>
              <a:t>18/02/2026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D8E2EEF-1357-C08A-6DE1-6EA2D1032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FA41BFB-71D9-16C9-2B14-BA6B7A03D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A5D2C-BE61-465E-B469-4336AA4ED80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051068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828C86A-DDB5-924C-B0A3-B319533CC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8E4461D-3FBC-92F6-5468-7EB661DAF7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C9BB7CEC-B822-393F-3DD5-06D29B2721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170B06B-4E13-C4A3-5321-D6C34E2643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246C0-A2D2-4534-AA7B-25AB69176AE2}" type="datetimeFigureOut">
              <a:rPr lang="it-IT" smtClean="0"/>
              <a:t>18/02/2026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7016BA5-091F-44D6-2A57-89F246365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2A88DE5-8D53-9C84-0D24-E94A4D531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A5D2C-BE61-465E-B469-4336AA4ED80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01180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34B1B2E-0367-6881-2A61-FED0DD20F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99B51EE-533B-E96F-7F4C-8A12167E37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0A832DF-A747-B38B-5B84-657D2D2640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318A982E-78E8-45EF-D62F-C993345DBD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7F757047-BF72-A30A-FB66-DC9835FB58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B3CBBA9F-214E-57D6-79E7-1D08981F5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246C0-A2D2-4534-AA7B-25AB69176AE2}" type="datetimeFigureOut">
              <a:rPr lang="it-IT" smtClean="0"/>
              <a:t>18/02/2026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E5A9A57D-C6F3-B0FB-41FB-0AF624F31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CEC27EA-9DCA-FCAF-D91A-6EEECA260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A5D2C-BE61-465E-B469-4336AA4ED80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44684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127F4CB-7F2A-063D-9787-D04F3DDE0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A41376E5-F369-9508-5BD2-09A6B36CB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246C0-A2D2-4534-AA7B-25AB69176AE2}" type="datetimeFigureOut">
              <a:rPr lang="it-IT" smtClean="0"/>
              <a:t>18/02/2026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AF99323-33E8-B881-51F9-5FBBF2C0D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3D457DE-2685-96D1-2F63-49755FB28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A5D2C-BE61-465E-B469-4336AA4ED80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5854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6BCE078D-AC75-D436-7BEA-33965EB5A5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246C0-A2D2-4534-AA7B-25AB69176AE2}" type="datetimeFigureOut">
              <a:rPr lang="it-IT" smtClean="0"/>
              <a:t>18/02/2026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27A73F91-1DD1-4A39-DC85-8B0DA7138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A3EF317-3893-04D8-A2B9-AC7DAB616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A5D2C-BE61-465E-B469-4336AA4ED80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55251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2A16E2D-27C4-38A0-E64F-0DC65F7FFB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A7D5D44-B716-4063-0742-E02AA80A90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A00B4E7-2EE0-E817-7F2E-EED8B6AA94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2A42A4D-3ABA-939C-7CDC-613444209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246C0-A2D2-4534-AA7B-25AB69176AE2}" type="datetimeFigureOut">
              <a:rPr lang="it-IT" smtClean="0"/>
              <a:t>18/02/2026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6886A4A-E04E-53DE-1049-CD0080FC7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FBC65F2-F90A-C360-AB17-50246AFE7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A5D2C-BE61-465E-B469-4336AA4ED80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53319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808EACA-20C1-BD10-626D-8ADDCF133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0F587D20-7957-D6C7-E68B-E559EB2BA2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1BA1786-F65A-2693-CBEE-A743E47970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7EEEB11-E209-CCCF-7AF3-136C01703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246C0-A2D2-4534-AA7B-25AB69176AE2}" type="datetimeFigureOut">
              <a:rPr lang="it-IT" smtClean="0"/>
              <a:t>18/02/2026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9AC5DA9-FEBB-E675-6290-756800172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225839A-0C2F-8CEF-EC87-0918AC109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A5D2C-BE61-465E-B469-4336AA4ED80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14041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3DF8AF7-ACD9-CDD2-1C98-FF24F48A6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DCA9D05-B0A0-852D-88AF-2702BB1453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29D05AA-3A75-C647-2627-A92289438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246C0-A2D2-4534-AA7B-25AB69176AE2}" type="datetimeFigureOut">
              <a:rPr lang="it-IT" smtClean="0"/>
              <a:t>18/02/2026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AB94F26-63E1-F63F-56F5-2936BAF15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A085345-D240-A06D-CFEF-226C191EF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A5D2C-BE61-465E-B469-4336AA4ED80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8342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16F5C6F6-8139-59D2-AEF3-BEC56BB261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8E0D71EF-EEF9-6A96-8470-7DB2B36734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9BAE696-D98D-7E16-36A4-FA3A3F38C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246C0-A2D2-4534-AA7B-25AB69176AE2}" type="datetimeFigureOut">
              <a:rPr lang="it-IT" smtClean="0"/>
              <a:t>18/02/2026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8CD8222-F6BB-06AA-825A-114F41C2E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9FE1425-F86A-57B2-4BB1-23685C4B9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A5D2C-BE61-465E-B469-4336AA4ED80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79812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E3EB9674-FCCF-0ED9-621A-A54DC21E3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FA8487B-50D2-E9D5-FA41-CAE39827BD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0964000-3782-C148-207B-3AAE109505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E246C0-A2D2-4534-AA7B-25AB69176AE2}" type="datetimeFigureOut">
              <a:rPr lang="it-IT" smtClean="0"/>
              <a:t>18/02/2026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B3C6B1D-E6B4-304F-D6CB-1058CCA41F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AE04351-C31E-1BD9-EF56-3FAD09BF3D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1A5D2C-BE61-465E-B469-4336AA4ED80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82410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static.horiba.com/fileadmin/Horiba/_processed_/c/3/csm_Yumizen_H2500_V2_Yumizen_SPS_Yumizen_P8000_HORIBA_Medical_5d094ff997.jp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static.horiba.com/fileadmin/Horiba/_processed_/1/5/csm_Cube_S_tube_sorter_picture_racks_out_HORIBA_Medical_4301f4fa4a.jpg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static.horiba.com/fileadmin/Horiba/_processed_/8/f/csm_Cube-ST-Packshot-_with-HORIBA-Logo_---Drawer-opened2_8a9d4dda38.jpg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static.horiba.com/fileadmin/Horiba/_processed_/c/3/csm_Yumizen_H2500_V2_Yumizen_SPS_Yumizen_P8000_HORIBA_Medical_5d094ff997.jpg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static.horiba.com/fileadmin/Horiba/_processed_/9/8/csm_HORIBA_Medical_Hematology_Blood_analysis_T6000_Picture_b054e8393b.jpg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D159BFBA-A3C6-7A25-D85C-E15494A9A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 altLang="it-IT"/>
              <a:t>Napoli  12 Febbraio 2026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F045921E-A5D9-B15E-A276-C7971D895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104E97-3EB4-4BF0-B8BD-B11210E460AE}" type="slidenum">
              <a:rPr lang="it-IT" altLang="it-IT" smtClean="0"/>
              <a:pPr>
                <a:defRPr/>
              </a:pPr>
              <a:t>1</a:t>
            </a:fld>
            <a:endParaRPr lang="it-IT" alt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8377D9F-ABBE-4467-06A7-81E07717BD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712" y="36462"/>
            <a:ext cx="5256584" cy="67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3423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D35AEDC-6B48-E904-5DFD-41B390ADC1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57081"/>
            <a:ext cx="10515600" cy="3227295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it-IT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Funzioni accessorie di un analizzatore ematologico</a:t>
            </a:r>
          </a:p>
          <a:p>
            <a:pPr algn="ctr"/>
            <a:endParaRPr lang="it-IT" sz="6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it-IT" sz="6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it-IT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Maurizio D’Amora</a:t>
            </a:r>
          </a:p>
        </p:txBody>
      </p:sp>
      <p:pic>
        <p:nvPicPr>
          <p:cNvPr id="2" name="Picture 2" descr="Yumizen_H2500_V2_Yumizen_SPS_Yumizen_P8000_HORIBA_Medical">
            <a:hlinkClick r:id="rId2"/>
            <a:extLst>
              <a:ext uri="{FF2B5EF4-FFF2-40B4-BE49-F238E27FC236}">
                <a16:creationId xmlns:a16="http://schemas.microsoft.com/office/drawing/2014/main" id="{5F0B402D-85BC-0DDF-847A-683E6EAD06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9957" y="4675374"/>
            <a:ext cx="5272043" cy="2182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E51EADC-B2E9-3458-9CDC-62BF5CF80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b="1" dirty="0">
                <a:solidFill>
                  <a:srgbClr val="002060"/>
                </a:solidFill>
              </a:rPr>
              <a:t>Napoli, 19.02.2026</a:t>
            </a:r>
          </a:p>
        </p:txBody>
      </p:sp>
      <p:sp>
        <p:nvSpPr>
          <p:cNvPr id="6" name="AutoShape 2">
            <a:extLst>
              <a:ext uri="{FF2B5EF4-FFF2-40B4-BE49-F238E27FC236}">
                <a16:creationId xmlns:a16="http://schemas.microsoft.com/office/drawing/2014/main" id="{907B31B8-AAB7-9599-FA49-52084D367F3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5B065E0F-509F-A516-2B9C-D68477FC58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80996" y="5387789"/>
            <a:ext cx="1048251" cy="1151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3058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AF20B5C-B402-FE49-8436-7815B1C684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86000" y="382012"/>
            <a:ext cx="7922260" cy="6093976"/>
          </a:xfrm>
        </p:spPr>
        <p:txBody>
          <a:bodyPr/>
          <a:lstStyle/>
          <a:p>
            <a:pPr marL="0" indent="0" algn="just">
              <a:buNone/>
            </a:pPr>
            <a:r>
              <a:rPr lang="it-IT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IL RELATORE DICHIARA ai sensi e per gli effetti del D.P.R. n. 445/2000</a:t>
            </a:r>
            <a:r>
              <a:rPr lang="it-IT" sz="3600" dirty="0">
                <a:solidFill>
                  <a:srgbClr val="FF0000"/>
                </a:solidFill>
                <a:latin typeface="Calibri" panose="020F0502020204030204" pitchFamily="34" charset="0"/>
              </a:rPr>
              <a:t> che nella propria Relazione l’informazione e l’attività educazionale saranno obiettive e non influenzate da interessi commerciali diretti o indiretti che ne possano pregiudicare la finalità esclusiva di educazione e formazione a vantaggio di aziende diagnostiche e di strumenti o presidi sanitari.</a:t>
            </a:r>
          </a:p>
          <a:p>
            <a:pPr algn="just"/>
            <a:r>
              <a:rPr lang="it-IT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Conflitti d’interesse: nessuno</a:t>
            </a:r>
            <a:r>
              <a:rPr lang="it-IT" sz="3600" dirty="0">
                <a:solidFill>
                  <a:srgbClr val="FF0000"/>
                </a:solidFill>
                <a:latin typeface="Calibri" panose="020F0502020204030204" pitchFamily="34" charset="0"/>
              </a:rPr>
              <a:t>.</a:t>
            </a:r>
            <a:endParaRPr lang="it-IT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88706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44D0368-0938-FF58-2314-2B302C388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sz="4600" b="1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Come scegliere un analizzatore ematologico</a:t>
            </a:r>
            <a:br>
              <a:rPr lang="it-IT" sz="46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</a:br>
            <a:endParaRPr lang="it-IT" sz="4600" dirty="0">
              <a:solidFill>
                <a:srgbClr val="00206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B76776A-028A-9004-A632-0519E02B22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13248"/>
            <a:ext cx="10515600" cy="4351338"/>
          </a:xfrm>
        </p:spPr>
        <p:txBody>
          <a:bodyPr>
            <a:normAutofit fontScale="77500" lnSpcReduction="20000"/>
          </a:bodyPr>
          <a:lstStyle/>
          <a:p>
            <a:pPr marL="0" indent="0" algn="just" fontAlgn="base">
              <a:buNone/>
            </a:pPr>
            <a:r>
              <a:rPr lang="it-IT" sz="4100" dirty="0">
                <a:solidFill>
                  <a:srgbClr val="002060"/>
                </a:solidFill>
              </a:rPr>
              <a:t>L’analizzatore ematologico è un dispositivo utilizzato per realizzare esami emocromocitometrici, detti anche emocromi, </a:t>
            </a:r>
            <a:r>
              <a:rPr lang="it-IT" sz="4100" dirty="0" err="1">
                <a:solidFill>
                  <a:srgbClr val="002060"/>
                </a:solidFill>
              </a:rPr>
              <a:t>emogrammi</a:t>
            </a:r>
            <a:r>
              <a:rPr lang="it-IT" sz="4100" dirty="0">
                <a:solidFill>
                  <a:srgbClr val="002060"/>
                </a:solidFill>
              </a:rPr>
              <a:t> o CBC. </a:t>
            </a:r>
          </a:p>
          <a:p>
            <a:pPr marL="0" indent="0" algn="just" fontAlgn="base">
              <a:buNone/>
            </a:pPr>
            <a:r>
              <a:rPr lang="it-IT" sz="4100" dirty="0">
                <a:solidFill>
                  <a:srgbClr val="002060"/>
                </a:solidFill>
              </a:rPr>
              <a:t>Più precisamente, è un dispositivo in grado di realizzare un’analisi quantitativa e qualitativa degli elementi figurativi del sangue, ossia di globuli rossi (eritrociti), globuli bianchi (leucociti) e piastrine (trombociti). </a:t>
            </a:r>
          </a:p>
          <a:p>
            <a:pPr marL="0" indent="0" algn="just" fontAlgn="base">
              <a:buNone/>
            </a:pPr>
            <a:r>
              <a:rPr lang="it-IT" sz="4100" dirty="0">
                <a:solidFill>
                  <a:srgbClr val="002060"/>
                </a:solidFill>
              </a:rPr>
              <a:t>Viene utilizzato principalmente in laboratori di analisi e nei reparti ospedalieri di ematologia. Alcuni di questi analizzatori sono destinati ad un uso in ambito veterinario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43676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B84ADD1-E40B-0ABA-1423-830E6E390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4471"/>
            <a:ext cx="10515600" cy="378946"/>
          </a:xfrm>
        </p:spPr>
        <p:txBody>
          <a:bodyPr>
            <a:normAutofit fontScale="90000"/>
          </a:bodyPr>
          <a:lstStyle/>
          <a:p>
            <a:r>
              <a:rPr lang="it-IT" b="1" dirty="0">
                <a:solidFill>
                  <a:srgbClr val="002060"/>
                </a:solidFill>
              </a:rPr>
              <a:t>Parametri emocromo</a:t>
            </a:r>
          </a:p>
        </p:txBody>
      </p:sp>
      <p:pic>
        <p:nvPicPr>
          <p:cNvPr id="6" name="Segnaposto contenuto 5">
            <a:extLst>
              <a:ext uri="{FF2B5EF4-FFF2-40B4-BE49-F238E27FC236}">
                <a16:creationId xmlns:a16="http://schemas.microsoft.com/office/drawing/2014/main" id="{36787319-B1D5-DB19-C9FF-8834880165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1466" y="627529"/>
            <a:ext cx="5997678" cy="6096000"/>
          </a:xfrm>
        </p:spPr>
      </p:pic>
    </p:spTree>
    <p:extLst>
      <p:ext uri="{BB962C8B-B14F-4D97-AF65-F5344CB8AC3E}">
        <p14:creationId xmlns:p14="http://schemas.microsoft.com/office/powerpoint/2010/main" val="429481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C9B4181-49AF-0BBC-2D9E-B65F98978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>
                <a:solidFill>
                  <a:srgbClr val="002060"/>
                </a:solidFill>
              </a:rPr>
              <a:t>Quali sono le tecnologie di misura degli analizzatori ematologici?</a:t>
            </a:r>
            <a:br>
              <a:rPr lang="it-IT" b="1" dirty="0">
                <a:solidFill>
                  <a:srgbClr val="002060"/>
                </a:solidFill>
              </a:rPr>
            </a:br>
            <a:endParaRPr lang="it-IT" b="1" dirty="0">
              <a:solidFill>
                <a:srgbClr val="002060"/>
              </a:solidFill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F3CE9A6-9265-DE47-C496-E18D4061E5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997" y="1332565"/>
            <a:ext cx="10515600" cy="5070661"/>
          </a:xfrm>
        </p:spPr>
        <p:txBody>
          <a:bodyPr>
            <a:normAutofit fontScale="40000" lnSpcReduction="20000"/>
          </a:bodyPr>
          <a:lstStyle/>
          <a:p>
            <a:pPr marL="0" indent="0" fontAlgn="base">
              <a:buNone/>
            </a:pPr>
            <a:r>
              <a:rPr lang="it-IT" sz="4500" dirty="0">
                <a:solidFill>
                  <a:srgbClr val="002060"/>
                </a:solidFill>
              </a:rPr>
              <a:t>Poiché può incidere sui risultati dell’esame, la tecnologia del dispositivo è un criterio di scelta importante. Le tre principali tecnologie impiegate negli analizzatori ematologici sono le seguenti:</a:t>
            </a:r>
          </a:p>
          <a:p>
            <a:pPr algn="just" fontAlgn="base"/>
            <a:r>
              <a:rPr lang="it-IT" sz="4500" b="1" dirty="0" err="1">
                <a:solidFill>
                  <a:srgbClr val="002060"/>
                </a:solidFill>
              </a:rPr>
              <a:t>Citometria</a:t>
            </a:r>
            <a:r>
              <a:rPr lang="it-IT" sz="4500" b="1" dirty="0">
                <a:solidFill>
                  <a:srgbClr val="002060"/>
                </a:solidFill>
              </a:rPr>
              <a:t> di flusso: </a:t>
            </a:r>
            <a:r>
              <a:rPr lang="it-IT" sz="4500" dirty="0">
                <a:solidFill>
                  <a:srgbClr val="002060"/>
                </a:solidFill>
              </a:rPr>
              <a:t>è il metodo più sofisticato e costoso oggi disponibile e consiste nel far scorrere le cellule, ordinate in un flusso stretto, per poi irradiarle, una a una, con un raggio di luce proveniente, nella maggior parte dei modelli, da un laser. La luce riflessa dalle cellule viene poi catturata da un apposito rilevatore di luce. La </a:t>
            </a:r>
            <a:r>
              <a:rPr lang="it-IT" sz="4500" dirty="0" err="1">
                <a:solidFill>
                  <a:srgbClr val="002060"/>
                </a:solidFill>
              </a:rPr>
              <a:t>citometria</a:t>
            </a:r>
            <a:r>
              <a:rPr lang="it-IT" sz="4500" dirty="0">
                <a:solidFill>
                  <a:srgbClr val="002060"/>
                </a:solidFill>
              </a:rPr>
              <a:t> di flusso a fluorescenza, o </a:t>
            </a:r>
            <a:r>
              <a:rPr lang="it-IT" sz="4500" dirty="0" err="1">
                <a:solidFill>
                  <a:srgbClr val="002060"/>
                </a:solidFill>
              </a:rPr>
              <a:t>citofluorometria</a:t>
            </a:r>
            <a:r>
              <a:rPr lang="it-IT" sz="4500" dirty="0">
                <a:solidFill>
                  <a:srgbClr val="002060"/>
                </a:solidFill>
              </a:rPr>
              <a:t>, funziona secondo lo stesso principio ma sfrutta, come indicato dal nome, il fenomeno della fluorescenza.</a:t>
            </a:r>
            <a:br>
              <a:rPr lang="it-IT" sz="4500" dirty="0">
                <a:solidFill>
                  <a:srgbClr val="002060"/>
                </a:solidFill>
              </a:rPr>
            </a:br>
            <a:r>
              <a:rPr lang="it-IT" sz="4500" dirty="0">
                <a:solidFill>
                  <a:srgbClr val="002060"/>
                </a:solidFill>
              </a:rPr>
              <a:t>La </a:t>
            </a:r>
            <a:r>
              <a:rPr lang="it-IT" sz="4500" dirty="0" err="1">
                <a:solidFill>
                  <a:srgbClr val="002060"/>
                </a:solidFill>
              </a:rPr>
              <a:t>citometria</a:t>
            </a:r>
            <a:r>
              <a:rPr lang="it-IT" sz="4500" dirty="0">
                <a:solidFill>
                  <a:srgbClr val="002060"/>
                </a:solidFill>
              </a:rPr>
              <a:t> di flusso permette di realizzare numerose operazioni, come ad esempio l’analisi della forma delle cellule e della loro struttura interna ed esterna, e viene raramente utilizzata al solo scopo di contare le cellule.</a:t>
            </a:r>
          </a:p>
          <a:p>
            <a:pPr algn="just" fontAlgn="base"/>
            <a:r>
              <a:rPr lang="it-IT" sz="4500" b="1" dirty="0">
                <a:solidFill>
                  <a:srgbClr val="002060"/>
                </a:solidFill>
              </a:rPr>
              <a:t>Impedenza elettrica</a:t>
            </a:r>
            <a:r>
              <a:rPr lang="it-IT" sz="4500" dirty="0">
                <a:solidFill>
                  <a:srgbClr val="002060"/>
                </a:solidFill>
              </a:rPr>
              <a:t>: questa tecnologia viene utilizzata per determinare il numero e il volume di eritrociti e trombociti. A questo scopo il sangue EDTA viene diluito con una soluzione isotonica all’interno del dispositivo e aspirato attraverso un’apertura capillare. Le cellule avanzano una a una attraverso un campo di tensione elettrica dove inducono, a seconda delle loro dimensioni, un impulso (aumento della resistenza elettrica). In questo modo è possibile differenziare le cellule di grandi dimensioni da quelle di piccole dimensioni e procedere al loro conteggio.</a:t>
            </a:r>
          </a:p>
          <a:p>
            <a:pPr algn="just" fontAlgn="base"/>
            <a:r>
              <a:rPr lang="it-IT" sz="4500" b="1" dirty="0">
                <a:solidFill>
                  <a:srgbClr val="002060"/>
                </a:solidFill>
              </a:rPr>
              <a:t>Diffrazione laser: </a:t>
            </a:r>
            <a:r>
              <a:rPr lang="it-IT" sz="4500" dirty="0">
                <a:solidFill>
                  <a:srgbClr val="002060"/>
                </a:solidFill>
              </a:rPr>
              <a:t>negli analizzatori che si avvalgono di questa tecnologia, a essere misurata è la distribuzione granulometrica delle particelle. Più precisamente, quando il raggio laser attraversa un campione di particelle sparse, l’analizzatore procede alla misurazione della variazione angolare dell’intensità della radiazione </a:t>
            </a:r>
            <a:r>
              <a:rPr lang="it-IT" sz="4500" dirty="0" err="1">
                <a:solidFill>
                  <a:srgbClr val="002060"/>
                </a:solidFill>
              </a:rPr>
              <a:t>diffratta</a:t>
            </a:r>
            <a:r>
              <a:rPr lang="it-IT" sz="4500" dirty="0">
                <a:solidFill>
                  <a:srgbClr val="002060"/>
                </a:solidFill>
              </a:rPr>
              <a:t>. Dall’angolo di diffrazione, minore nel caso delle particelle più grandi e maggiore nel caso di quelle più piccole, gli analizzatori a diffrazione calcolano le dimensioni delle particelle in questione.</a:t>
            </a:r>
          </a:p>
          <a:p>
            <a:endParaRPr lang="it-IT" dirty="0"/>
          </a:p>
        </p:txBody>
      </p:sp>
      <p:pic>
        <p:nvPicPr>
          <p:cNvPr id="1026" name="Picture 2" descr=" ">
            <a:extLst>
              <a:ext uri="{FF2B5EF4-FFF2-40B4-BE49-F238E27FC236}">
                <a16:creationId xmlns:a16="http://schemas.microsoft.com/office/drawing/2014/main" id="{34A8D971-4A10-5074-C9EE-C78D3AC0FB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9597" y="5304210"/>
            <a:ext cx="1475067" cy="1475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57230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7FA4468-3B3D-EEFE-CF12-483419D67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>
                <a:solidFill>
                  <a:srgbClr val="002060"/>
                </a:solidFill>
              </a:rPr>
              <a:t>Analizzatori ematologici: quali prestazioni?</a:t>
            </a:r>
            <a:br>
              <a:rPr lang="it-IT" b="1" dirty="0">
                <a:solidFill>
                  <a:srgbClr val="002060"/>
                </a:solidFill>
              </a:rPr>
            </a:br>
            <a:endParaRPr lang="it-IT" b="1" dirty="0">
              <a:solidFill>
                <a:srgbClr val="002060"/>
              </a:solidFill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E1F564A-620A-61E4-4F73-E16B3354BA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 fontAlgn="base"/>
            <a:r>
              <a:rPr lang="it-IT" dirty="0">
                <a:solidFill>
                  <a:srgbClr val="002060"/>
                </a:solidFill>
              </a:rPr>
              <a:t>Oltre alla tecnologia di misura dovremo prendere in considerazione altri fattori, in particolare il numero di parametri analizzabili e la possibilità di differenziare i globuli bianchi.</a:t>
            </a:r>
          </a:p>
          <a:p>
            <a:pPr algn="just" fontAlgn="base"/>
            <a:r>
              <a:rPr lang="it-IT" b="1" dirty="0">
                <a:solidFill>
                  <a:srgbClr val="002060"/>
                </a:solidFill>
              </a:rPr>
              <a:t>Parametri analizzabili</a:t>
            </a:r>
            <a:r>
              <a:rPr lang="it-IT" dirty="0">
                <a:solidFill>
                  <a:srgbClr val="002060"/>
                </a:solidFill>
              </a:rPr>
              <a:t>: si tratta dei tipi di dati che il dispositivo è in grado di fornire sugli elementi misurati (quantità di ogni elemento, volume, concentrazione, </a:t>
            </a:r>
            <a:r>
              <a:rPr lang="it-IT" dirty="0" err="1">
                <a:solidFill>
                  <a:srgbClr val="002060"/>
                </a:solidFill>
              </a:rPr>
              <a:t>ecc</a:t>
            </a:r>
            <a:r>
              <a:rPr lang="it-IT" dirty="0">
                <a:solidFill>
                  <a:srgbClr val="002060"/>
                </a:solidFill>
              </a:rPr>
              <a:t>). Gli analizzatori ematologici che troviamo in commercio possono analizzare, a seconda del dispositivo, da 9 a più di 50 parametri.</a:t>
            </a:r>
          </a:p>
          <a:p>
            <a:pPr algn="just" fontAlgn="base"/>
            <a:r>
              <a:rPr lang="it-IT" b="1" dirty="0">
                <a:solidFill>
                  <a:srgbClr val="002060"/>
                </a:solidFill>
              </a:rPr>
              <a:t>Differenziazione dei globuli bianchi</a:t>
            </a:r>
            <a:r>
              <a:rPr lang="it-IT" dirty="0">
                <a:solidFill>
                  <a:srgbClr val="002060"/>
                </a:solidFill>
              </a:rPr>
              <a:t>: i globuli bianchi, o leuciti, possono essere suddivisi in linfociti, monociti e granulociti. I granulociti, a loro volta, si suddividono in tre gruppi: basofili, eosinofili e neutrofili. Non tutti gli analizzatori sono in grado di differenziare i vari tipi di leucociti.</a:t>
            </a:r>
          </a:p>
          <a:p>
            <a:pPr algn="just" fontAlgn="base"/>
            <a:r>
              <a:rPr lang="it-IT" dirty="0">
                <a:solidFill>
                  <a:srgbClr val="002060"/>
                </a:solidFill>
              </a:rPr>
              <a:t>È importante notare che le principali aziende produttrici offrono sistemi completamente integrati, pensati per piattaforme diagnostiche ad alta capacità e collegabili ad altri moduli di analisi (biochimica, immunologica, ecc.)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711331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6595E4-DEE3-684E-4945-2DE463A97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>
                <a:solidFill>
                  <a:srgbClr val="002060"/>
                </a:solidFill>
              </a:rPr>
              <a:t>Che tipi di reagenti sono utilizzati in ematologia?</a:t>
            </a:r>
            <a:br>
              <a:rPr lang="it-IT" b="1" dirty="0">
                <a:solidFill>
                  <a:srgbClr val="002060"/>
                </a:solidFill>
              </a:rPr>
            </a:br>
            <a:endParaRPr lang="it-IT" b="1" dirty="0">
              <a:solidFill>
                <a:srgbClr val="002060"/>
              </a:solidFill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4B04C32-0FEE-222B-C211-E76B672EFE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fontAlgn="base"/>
            <a:r>
              <a:rPr lang="it-IT" dirty="0">
                <a:solidFill>
                  <a:srgbClr val="002060"/>
                </a:solidFill>
              </a:rPr>
              <a:t>Gli analizzatori si dividono in sistemi chiusi e aperti: i sistemi chiusi accettano solo reagenti della stessa marca del dispositivo, mentre quelli aperti sono compatibili con tutte le marche di reagenti.</a:t>
            </a:r>
          </a:p>
          <a:p>
            <a:pPr algn="just" fontAlgn="base"/>
            <a:r>
              <a:rPr lang="it-IT" dirty="0">
                <a:solidFill>
                  <a:srgbClr val="002060"/>
                </a:solidFill>
              </a:rPr>
              <a:t>Esistono molti tipi di reagenti e la scelta verrà effettuata in funzione delle specifiche applicazioni, diagnostiche e cliniche, del dispositivo. Per garantire il corretto funzionamento dell’analizzatore sarà necessario disporre di calibratori, soluzioni di controllo, diluenti e coloranti.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779109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5AD4131-7F26-8CF3-E47C-C8884EA24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>
                <a:solidFill>
                  <a:srgbClr val="002060"/>
                </a:solidFill>
              </a:rPr>
              <a:t>Quali sono i vantaggi e gli svantaggi di un analizzatore ematologico?</a:t>
            </a:r>
            <a:br>
              <a:rPr lang="it-IT" b="1" dirty="0">
                <a:solidFill>
                  <a:srgbClr val="002060"/>
                </a:solidFill>
              </a:rPr>
            </a:br>
            <a:endParaRPr lang="it-IT" b="1" dirty="0">
              <a:solidFill>
                <a:srgbClr val="002060"/>
              </a:solidFill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0602EBF-32CC-5EAB-B0F7-2DC2B87BA6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fontAlgn="base">
              <a:buNone/>
            </a:pPr>
            <a:r>
              <a:rPr lang="it-IT" b="1" dirty="0">
                <a:solidFill>
                  <a:srgbClr val="FF0000"/>
                </a:solidFill>
              </a:rPr>
              <a:t>I vantaggi di un sistema di analisi ematologico automatico sono diversi:</a:t>
            </a:r>
          </a:p>
          <a:p>
            <a:pPr fontAlgn="base"/>
            <a:r>
              <a:rPr lang="it-IT" b="1" dirty="0">
                <a:solidFill>
                  <a:srgbClr val="002060"/>
                </a:solidFill>
              </a:rPr>
              <a:t>Velocità: </a:t>
            </a:r>
            <a:r>
              <a:rPr lang="it-IT" dirty="0">
                <a:solidFill>
                  <a:srgbClr val="002060"/>
                </a:solidFill>
              </a:rPr>
              <a:t>il processo di analisi è generalmente automatizzato, il che riduce o addirittura elimina la necessità di un intervento manuale. Ciò ha anche l’effetto positivo di aumentare la precisione e limitare il numero di errori. Gli errori umani sono uno dei principali problemi del conteggio manuale.</a:t>
            </a:r>
          </a:p>
          <a:p>
            <a:pPr fontAlgn="base"/>
            <a:r>
              <a:rPr lang="it-IT" b="1" dirty="0">
                <a:solidFill>
                  <a:srgbClr val="002060"/>
                </a:solidFill>
              </a:rPr>
              <a:t>Risultati accurati: </a:t>
            </a:r>
            <a:r>
              <a:rPr lang="it-IT" dirty="0">
                <a:solidFill>
                  <a:srgbClr val="002060"/>
                </a:solidFill>
              </a:rPr>
              <a:t>migliore differenziazione cellulare.</a:t>
            </a:r>
          </a:p>
          <a:p>
            <a:pPr fontAlgn="base"/>
            <a:r>
              <a:rPr lang="it-IT" b="1" dirty="0">
                <a:solidFill>
                  <a:srgbClr val="002060"/>
                </a:solidFill>
              </a:rPr>
              <a:t>Versatilità: </a:t>
            </a:r>
            <a:r>
              <a:rPr lang="it-IT" dirty="0">
                <a:solidFill>
                  <a:srgbClr val="002060"/>
                </a:solidFill>
              </a:rPr>
              <a:t>ampio ventaglio di parametri misurati.</a:t>
            </a:r>
          </a:p>
          <a:p>
            <a:pPr marL="0" indent="0" fontAlgn="base">
              <a:buNone/>
            </a:pPr>
            <a:endParaRPr lang="it-IT" dirty="0">
              <a:solidFill>
                <a:srgbClr val="002060"/>
              </a:solidFill>
            </a:endParaRPr>
          </a:p>
          <a:p>
            <a:pPr marL="0" indent="0" fontAlgn="base">
              <a:buNone/>
            </a:pPr>
            <a:r>
              <a:rPr lang="it-IT" b="1" dirty="0">
                <a:solidFill>
                  <a:srgbClr val="FF0000"/>
                </a:solidFill>
              </a:rPr>
              <a:t>Gli svantaggi possono essere i seguenti:</a:t>
            </a:r>
          </a:p>
          <a:p>
            <a:pPr fontAlgn="base"/>
            <a:r>
              <a:rPr lang="it-IT" b="1" dirty="0">
                <a:solidFill>
                  <a:srgbClr val="002060"/>
                </a:solidFill>
              </a:rPr>
              <a:t>Costo:</a:t>
            </a:r>
            <a:r>
              <a:rPr lang="it-IT" dirty="0">
                <a:solidFill>
                  <a:srgbClr val="002060"/>
                </a:solidFill>
              </a:rPr>
              <a:t> l’acquisizione di un analizzatore ematologico richiede un investimento significativo, a cui va a sommarsi il costo del reagente.</a:t>
            </a:r>
          </a:p>
          <a:p>
            <a:pPr fontAlgn="base"/>
            <a:r>
              <a:rPr lang="it-IT" b="1" dirty="0">
                <a:solidFill>
                  <a:srgbClr val="002060"/>
                </a:solidFill>
              </a:rPr>
              <a:t>Manutenzione</a:t>
            </a:r>
            <a:r>
              <a:rPr lang="it-IT" dirty="0">
                <a:solidFill>
                  <a:srgbClr val="002060"/>
                </a:solidFill>
              </a:rPr>
              <a:t>: l’apparecchiatura richiede un monitoraggio regolare e un controllo di qualità per garantire il corretto funzionamento del dispositivo, il che può incidere significativamente sul budget di alcuni laboratori.</a:t>
            </a:r>
          </a:p>
          <a:p>
            <a:pPr fontAlgn="base"/>
            <a:r>
              <a:rPr lang="it-IT" b="1" dirty="0">
                <a:solidFill>
                  <a:srgbClr val="002060"/>
                </a:solidFill>
              </a:rPr>
              <a:t>Dimensioni:</a:t>
            </a:r>
            <a:r>
              <a:rPr lang="it-IT" dirty="0">
                <a:solidFill>
                  <a:srgbClr val="002060"/>
                </a:solidFill>
              </a:rPr>
              <a:t> alcuni analizzatori possono essere molto ingombranti.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898666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45F2329-897D-F382-24A5-6729BD654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>
                <a:solidFill>
                  <a:srgbClr val="002060"/>
                </a:solidFill>
              </a:rPr>
              <a:t>Quali funzioni accessorie può avere un analizzatore ematologico?</a:t>
            </a:r>
            <a:br>
              <a:rPr lang="it-IT" b="1" dirty="0">
                <a:solidFill>
                  <a:srgbClr val="002060"/>
                </a:solidFill>
              </a:rPr>
            </a:br>
            <a:endParaRPr lang="it-IT" b="1" dirty="0">
              <a:solidFill>
                <a:srgbClr val="002060"/>
              </a:solidFill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2F74A2E-C029-B48D-A2F4-2691E2523C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4284"/>
            <a:ext cx="10515600" cy="4351338"/>
          </a:xfrm>
        </p:spPr>
        <p:txBody>
          <a:bodyPr>
            <a:normAutofit fontScale="92500" lnSpcReduction="20000"/>
          </a:bodyPr>
          <a:lstStyle/>
          <a:p>
            <a:pPr marL="0" indent="0" fontAlgn="base">
              <a:buNone/>
            </a:pPr>
            <a:r>
              <a:rPr lang="it-IT" dirty="0">
                <a:solidFill>
                  <a:srgbClr val="002060"/>
                </a:solidFill>
              </a:rPr>
              <a:t>Un analizzatore ematologico, oltre a differenziare i leucociti, può realizzare operazioni accessorie, a seconda che comporti:</a:t>
            </a:r>
          </a:p>
          <a:p>
            <a:pPr fontAlgn="base"/>
            <a:r>
              <a:rPr lang="it-IT" dirty="0">
                <a:solidFill>
                  <a:srgbClr val="002060"/>
                </a:solidFill>
              </a:rPr>
              <a:t>Un campionatore automatico per gestire i campioni;</a:t>
            </a:r>
          </a:p>
          <a:p>
            <a:pPr fontAlgn="base"/>
            <a:r>
              <a:rPr lang="it-IT" dirty="0">
                <a:solidFill>
                  <a:srgbClr val="002060"/>
                </a:solidFill>
              </a:rPr>
              <a:t>Un sistema per la colorazione e la preparazione dei vetrini se il risultato di un test rende necessario uno striscio;</a:t>
            </a:r>
          </a:p>
          <a:p>
            <a:pPr fontAlgn="base"/>
            <a:r>
              <a:rPr lang="it-IT" dirty="0">
                <a:solidFill>
                  <a:srgbClr val="002060"/>
                </a:solidFill>
              </a:rPr>
              <a:t>Un sistema di analisi CRP (</a:t>
            </a:r>
            <a:r>
              <a:rPr lang="it-IT" dirty="0" err="1">
                <a:solidFill>
                  <a:srgbClr val="002060"/>
                </a:solidFill>
              </a:rPr>
              <a:t>Reactive</a:t>
            </a:r>
            <a:r>
              <a:rPr lang="it-IT" dirty="0">
                <a:solidFill>
                  <a:srgbClr val="002060"/>
                </a:solidFill>
              </a:rPr>
              <a:t> CRP) per identificare eventuali rischi di infiammazione;</a:t>
            </a:r>
          </a:p>
          <a:p>
            <a:pPr fontAlgn="base"/>
            <a:r>
              <a:rPr lang="it-IT" dirty="0">
                <a:solidFill>
                  <a:srgbClr val="002060"/>
                </a:solidFill>
              </a:rPr>
              <a:t>Un touch screen per una migliore esperienza utente.</a:t>
            </a:r>
          </a:p>
          <a:p>
            <a:pPr fontAlgn="base"/>
            <a:r>
              <a:rPr lang="it-IT" dirty="0">
                <a:solidFill>
                  <a:srgbClr val="002060"/>
                </a:solidFill>
              </a:rPr>
              <a:t>Analisi dei Reticolociti: identificazione dei globuli rossi giovani per valutare l'attività del midollo osseo.</a:t>
            </a:r>
          </a:p>
          <a:p>
            <a:pPr fontAlgn="base"/>
            <a:r>
              <a:rPr lang="it-IT" dirty="0">
                <a:solidFill>
                  <a:srgbClr val="002060"/>
                </a:solidFill>
              </a:rPr>
              <a:t>Acquisizione Immagini: alcuni sistemi digitali  archiviano immagini ad alta risoluzione per la revisione morfologica differita. </a:t>
            </a:r>
          </a:p>
          <a:p>
            <a:pPr fontAlgn="base"/>
            <a:endParaRPr lang="it-IT" dirty="0">
              <a:solidFill>
                <a:srgbClr val="002060"/>
              </a:solidFill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299864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0B302A7-FFC5-087E-B83D-CA73425A3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>
                <a:solidFill>
                  <a:srgbClr val="002060"/>
                </a:solidFill>
              </a:rPr>
              <a:t>Funzioni di Supporto al Flusso di Lavoro</a:t>
            </a:r>
            <a:br>
              <a:rPr lang="it-IT" b="1" dirty="0">
                <a:solidFill>
                  <a:srgbClr val="002060"/>
                </a:solidFill>
              </a:rPr>
            </a:br>
            <a:endParaRPr lang="it-IT" b="1" dirty="0">
              <a:solidFill>
                <a:srgbClr val="002060"/>
              </a:solidFill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2662884-CC4D-5055-C9EB-F8687C6974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dirty="0">
                <a:solidFill>
                  <a:srgbClr val="002060"/>
                </a:solidFill>
              </a:rPr>
              <a:t>I modelli moderni includono funzionalità operative per migliorare la precisione: </a:t>
            </a:r>
          </a:p>
          <a:p>
            <a:r>
              <a:rPr lang="it-IT" dirty="0">
                <a:solidFill>
                  <a:srgbClr val="002060"/>
                </a:solidFill>
              </a:rPr>
              <a:t>Controllo Qualità Integrato: utilizzo di microsfere (</a:t>
            </a:r>
            <a:r>
              <a:rPr lang="it-IT" dirty="0" err="1">
                <a:solidFill>
                  <a:srgbClr val="002060"/>
                </a:solidFill>
              </a:rPr>
              <a:t>qualiBeads</a:t>
            </a:r>
            <a:r>
              <a:rPr lang="it-IT" dirty="0">
                <a:solidFill>
                  <a:srgbClr val="002060"/>
                </a:solidFill>
              </a:rPr>
              <a:t>) per verificare la calibrazione ad ogni analisi.</a:t>
            </a:r>
          </a:p>
          <a:p>
            <a:r>
              <a:rPr lang="it-IT" dirty="0">
                <a:solidFill>
                  <a:srgbClr val="002060"/>
                </a:solidFill>
              </a:rPr>
              <a:t>Gestione in Rete: connessione via software per il monitoraggio dei dati in tempo reale e il confronto tra laboratori (CQI/VEQ).</a:t>
            </a:r>
          </a:p>
          <a:p>
            <a:r>
              <a:rPr lang="it-IT" dirty="0">
                <a:solidFill>
                  <a:srgbClr val="002060"/>
                </a:solidFill>
              </a:rPr>
              <a:t>Automazione e Sicurezza: i modelli monouso (come il C-Chip) eliminano la necessità di lavaggio e sterilizzazione, riducendo il rischio biologico. </a:t>
            </a:r>
          </a:p>
        </p:txBody>
      </p:sp>
    </p:spTree>
    <p:extLst>
      <p:ext uri="{BB962C8B-B14F-4D97-AF65-F5344CB8AC3E}">
        <p14:creationId xmlns:p14="http://schemas.microsoft.com/office/powerpoint/2010/main" val="39541663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B66A6FC-0236-735F-B0C7-20D94751F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>
                <a:solidFill>
                  <a:srgbClr val="002060"/>
                </a:solidFill>
              </a:rPr>
              <a:t>C-chip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204A640-0441-D47B-DE50-24E4165C7D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it-IT" dirty="0">
                <a:solidFill>
                  <a:srgbClr val="002060"/>
                </a:solidFill>
              </a:rPr>
              <a:t>Il C-Chip è un emocitometro monouso in plastica di precisione, progettato per superare i limiti strutturali delle tradizionali camere di conteggio in vetro. Viene utilizzato per il conteggio manuale di cellule (sangue, colture cellulari, sperma, spore) al microscopio. </a:t>
            </a:r>
          </a:p>
          <a:p>
            <a:pPr marL="0" indent="0">
              <a:buNone/>
            </a:pPr>
            <a:r>
              <a:rPr lang="it-IT" dirty="0">
                <a:solidFill>
                  <a:srgbClr val="002060"/>
                </a:solidFill>
              </a:rPr>
              <a:t>Caratteristiche Principali</a:t>
            </a:r>
          </a:p>
          <a:p>
            <a:r>
              <a:rPr lang="it-IT" dirty="0">
                <a:solidFill>
                  <a:srgbClr val="002060"/>
                </a:solidFill>
              </a:rPr>
              <a:t>Struttura Integrata: a differenza dei modelli in vetro, il C-Chip possiede un </a:t>
            </a:r>
            <a:r>
              <a:rPr lang="it-IT" dirty="0" err="1">
                <a:solidFill>
                  <a:srgbClr val="002060"/>
                </a:solidFill>
              </a:rPr>
              <a:t>coprioggetto</a:t>
            </a:r>
            <a:r>
              <a:rPr lang="it-IT" dirty="0">
                <a:solidFill>
                  <a:srgbClr val="002060"/>
                </a:solidFill>
              </a:rPr>
              <a:t> già integrato nella struttura, garantendo che il volume della camera rimanga costante (solitamente 10 µL) ed eliminando errori di caricamento dovuti a un posizionamento errato del vetrino superiore.</a:t>
            </a:r>
          </a:p>
          <a:p>
            <a:r>
              <a:rPr lang="it-IT" dirty="0">
                <a:solidFill>
                  <a:srgbClr val="002060"/>
                </a:solidFill>
              </a:rPr>
              <a:t>Materiale: realizzato in plastica ottica di grado "</a:t>
            </a:r>
            <a:r>
              <a:rPr lang="it-IT" dirty="0" err="1">
                <a:solidFill>
                  <a:srgbClr val="002060"/>
                </a:solidFill>
              </a:rPr>
              <a:t>quartz</a:t>
            </a:r>
            <a:r>
              <a:rPr lang="it-IT" dirty="0">
                <a:solidFill>
                  <a:srgbClr val="002060"/>
                </a:solidFill>
              </a:rPr>
              <a:t>", che offre una trasparenza simile al vetro ed è adatto alla microscopia a contrasto di fase.</a:t>
            </a:r>
          </a:p>
          <a:p>
            <a:r>
              <a:rPr lang="it-IT" dirty="0">
                <a:solidFill>
                  <a:srgbClr val="002060"/>
                </a:solidFill>
              </a:rPr>
              <a:t>Configurazioni: è disponibile in versioni a 2 o 4 camere indipendenti per chip, consentendo test multipli sullo stesso supporto.</a:t>
            </a:r>
          </a:p>
          <a:p>
            <a:r>
              <a:rPr lang="it-IT" dirty="0">
                <a:solidFill>
                  <a:srgbClr val="002060"/>
                </a:solidFill>
              </a:rPr>
              <a:t>Sicurezza e Igiene: essendo monouso, elimina il rischio di contaminazione incrociata tra campioni e riduce l'esposizione dell'operatore a materiali infettivi (es. sangue o urina). 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76137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8D095AF-70E6-5C86-6CE6-E3A6AFFAA6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7224"/>
            <a:ext cx="10515600" cy="5979739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it-IT" b="1" dirty="0">
                <a:solidFill>
                  <a:srgbClr val="002060"/>
                </a:solidFill>
              </a:rPr>
              <a:t>Modelli e Reticoli Disponibili</a:t>
            </a:r>
          </a:p>
          <a:p>
            <a:pPr marL="0" indent="0">
              <a:buNone/>
            </a:pPr>
            <a:r>
              <a:rPr lang="it-IT" dirty="0">
                <a:solidFill>
                  <a:srgbClr val="002060"/>
                </a:solidFill>
              </a:rPr>
              <a:t>Il C-Chip è prodotto con diverse griglie di conteggio standardizzate per specifiche applicazioni:</a:t>
            </a:r>
          </a:p>
          <a:p>
            <a:r>
              <a:rPr lang="it-IT" dirty="0">
                <a:solidFill>
                  <a:srgbClr val="002060"/>
                </a:solidFill>
              </a:rPr>
              <a:t>Modello 	Reticolo Corrispondente	Applicazione Tipica</a:t>
            </a:r>
          </a:p>
          <a:p>
            <a:r>
              <a:rPr lang="it-IT" dirty="0">
                <a:solidFill>
                  <a:srgbClr val="002060"/>
                </a:solidFill>
              </a:rPr>
              <a:t>DHC-N01	</a:t>
            </a:r>
            <a:r>
              <a:rPr lang="it-IT" dirty="0" err="1">
                <a:solidFill>
                  <a:srgbClr val="002060"/>
                </a:solidFill>
              </a:rPr>
              <a:t>Neubauer</a:t>
            </a:r>
            <a:r>
              <a:rPr lang="it-IT" dirty="0">
                <a:solidFill>
                  <a:srgbClr val="002060"/>
                </a:solidFill>
              </a:rPr>
              <a:t> </a:t>
            </a:r>
            <a:r>
              <a:rPr lang="it-IT" dirty="0" err="1">
                <a:solidFill>
                  <a:srgbClr val="002060"/>
                </a:solidFill>
              </a:rPr>
              <a:t>Improved</a:t>
            </a:r>
            <a:r>
              <a:rPr lang="it-IT" dirty="0">
                <a:solidFill>
                  <a:srgbClr val="002060"/>
                </a:solidFill>
              </a:rPr>
              <a:t>	Cellule di mammifero, eritrociti, leucociti</a:t>
            </a:r>
          </a:p>
          <a:p>
            <a:r>
              <a:rPr lang="it-IT" dirty="0">
                <a:solidFill>
                  <a:srgbClr val="002060"/>
                </a:solidFill>
              </a:rPr>
              <a:t>DHC-B01/02	</a:t>
            </a:r>
            <a:r>
              <a:rPr lang="it-IT" dirty="0" err="1">
                <a:solidFill>
                  <a:srgbClr val="002060"/>
                </a:solidFill>
              </a:rPr>
              <a:t>Bürker</a:t>
            </a:r>
            <a:r>
              <a:rPr lang="it-IT" dirty="0">
                <a:solidFill>
                  <a:srgbClr val="002060"/>
                </a:solidFill>
              </a:rPr>
              <a:t> / </a:t>
            </a:r>
            <a:r>
              <a:rPr lang="it-IT" dirty="0" err="1">
                <a:solidFill>
                  <a:srgbClr val="002060"/>
                </a:solidFill>
              </a:rPr>
              <a:t>Bürker-Türk</a:t>
            </a:r>
            <a:r>
              <a:rPr lang="it-IT" dirty="0">
                <a:solidFill>
                  <a:srgbClr val="002060"/>
                </a:solidFill>
              </a:rPr>
              <a:t>	Ematologia generale</a:t>
            </a:r>
          </a:p>
          <a:p>
            <a:r>
              <a:rPr lang="it-IT" dirty="0">
                <a:solidFill>
                  <a:srgbClr val="002060"/>
                </a:solidFill>
              </a:rPr>
              <a:t>DHC-F01	Fuchs-Rosenthal	Liquido cerebrospinale (CSF)</a:t>
            </a:r>
          </a:p>
          <a:p>
            <a:r>
              <a:rPr lang="it-IT" dirty="0">
                <a:solidFill>
                  <a:srgbClr val="002060"/>
                </a:solidFill>
              </a:rPr>
              <a:t>DHC-M01	</a:t>
            </a:r>
            <a:r>
              <a:rPr lang="it-IT" dirty="0" err="1">
                <a:solidFill>
                  <a:srgbClr val="002060"/>
                </a:solidFill>
              </a:rPr>
              <a:t>Malassez</a:t>
            </a:r>
            <a:r>
              <a:rPr lang="it-IT" dirty="0">
                <a:solidFill>
                  <a:srgbClr val="002060"/>
                </a:solidFill>
              </a:rPr>
              <a:t>		Liquido cerebrospinale e batteri</a:t>
            </a:r>
          </a:p>
          <a:p>
            <a:r>
              <a:rPr lang="it-IT" dirty="0">
                <a:solidFill>
                  <a:srgbClr val="002060"/>
                </a:solidFill>
              </a:rPr>
              <a:t>DCS-S01	</a:t>
            </a:r>
            <a:r>
              <a:rPr lang="it-IT" dirty="0" err="1">
                <a:solidFill>
                  <a:srgbClr val="002060"/>
                </a:solidFill>
              </a:rPr>
              <a:t>Semen</a:t>
            </a:r>
            <a:r>
              <a:rPr lang="it-IT" dirty="0">
                <a:solidFill>
                  <a:srgbClr val="002060"/>
                </a:solidFill>
              </a:rPr>
              <a:t> Test		Analisi dello sperma (camera più sottile: 10-20 µm)</a:t>
            </a:r>
          </a:p>
          <a:p>
            <a:pPr marL="0" indent="0">
              <a:buNone/>
            </a:pPr>
            <a:r>
              <a:rPr lang="it-IT" b="1" dirty="0">
                <a:solidFill>
                  <a:srgbClr val="002060"/>
                </a:solidFill>
              </a:rPr>
              <a:t>Vantaggi Operativi</a:t>
            </a:r>
          </a:p>
          <a:p>
            <a:r>
              <a:rPr lang="it-IT" dirty="0">
                <a:solidFill>
                  <a:srgbClr val="002060"/>
                </a:solidFill>
              </a:rPr>
              <a:t>Nessuna manutenzione: non richiede lavaggio, sterilizzazione o asciugatura dopo l'uso.</a:t>
            </a:r>
          </a:p>
          <a:p>
            <a:r>
              <a:rPr lang="it-IT" dirty="0">
                <a:solidFill>
                  <a:srgbClr val="002060"/>
                </a:solidFill>
              </a:rPr>
              <a:t>Standardizzazione: il design chiuso assicura una profondità della camera precisa (solitamente 100 µm per </a:t>
            </a:r>
            <a:r>
              <a:rPr lang="it-IT" dirty="0" err="1">
                <a:solidFill>
                  <a:srgbClr val="002060"/>
                </a:solidFill>
              </a:rPr>
              <a:t>Neubauer</a:t>
            </a:r>
            <a:r>
              <a:rPr lang="it-IT" dirty="0">
                <a:solidFill>
                  <a:srgbClr val="002060"/>
                </a:solidFill>
              </a:rPr>
              <a:t>), riducendo la variabilità tra diversi operatori.</a:t>
            </a:r>
          </a:p>
          <a:p>
            <a:r>
              <a:rPr lang="it-IT" dirty="0">
                <a:solidFill>
                  <a:srgbClr val="002060"/>
                </a:solidFill>
              </a:rPr>
              <a:t>Facilità d'uso: il campione (circa 10 µl) viene caricato semplicemente per capillarità attraverso un'apposita fessura. </a:t>
            </a:r>
          </a:p>
        </p:txBody>
      </p:sp>
    </p:spTree>
    <p:extLst>
      <p:ext uri="{BB962C8B-B14F-4D97-AF65-F5344CB8AC3E}">
        <p14:creationId xmlns:p14="http://schemas.microsoft.com/office/powerpoint/2010/main" val="22490234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9554056-1600-56A5-F429-4276088A2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>
                <a:solidFill>
                  <a:srgbClr val="002060"/>
                </a:solidFill>
              </a:rPr>
              <a:t>Esempi di C-chip</a:t>
            </a:r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D4021D7B-29CE-0B3C-51C5-34B3FB20C1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6762" y="2311726"/>
            <a:ext cx="4257675" cy="4257675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E15D6442-4365-8AA9-4C9D-4BCF1E5142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5647" y="883685"/>
            <a:ext cx="5168153" cy="2545315"/>
          </a:xfrm>
          <a:prstGeom prst="rect">
            <a:avLst/>
          </a:prstGeom>
        </p:spPr>
      </p:pic>
      <p:pic>
        <p:nvPicPr>
          <p:cNvPr id="3074" name="Picture 2" descr="C-Chip - Disposable Haemocytometer - Labtech">
            <a:extLst>
              <a:ext uri="{FF2B5EF4-FFF2-40B4-BE49-F238E27FC236}">
                <a16:creationId xmlns:a16="http://schemas.microsoft.com/office/drawing/2014/main" id="{48CF6D2D-B993-F520-84B1-C2067EB351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4558" y="3463466"/>
            <a:ext cx="3363159" cy="3363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23205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3F8F015-D0D9-DB92-6BB1-D141E4F21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365" y="367554"/>
            <a:ext cx="10923494" cy="589009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it-IT" sz="4300" b="1" dirty="0">
                <a:solidFill>
                  <a:srgbClr val="002060"/>
                </a:solidFill>
              </a:rPr>
              <a:t>Cube S</a:t>
            </a:r>
            <a:endParaRPr lang="it-IT" sz="430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it-IT" b="1" dirty="0">
                <a:solidFill>
                  <a:srgbClr val="002060"/>
                </a:solidFill>
              </a:rPr>
              <a:t>Ordinatore ed </a:t>
            </a:r>
            <a:r>
              <a:rPr lang="it-IT" b="1" dirty="0" err="1">
                <a:solidFill>
                  <a:srgbClr val="002060"/>
                </a:solidFill>
              </a:rPr>
              <a:t>archiviatore</a:t>
            </a:r>
            <a:r>
              <a:rPr lang="it-IT" b="1" dirty="0">
                <a:solidFill>
                  <a:srgbClr val="002060"/>
                </a:solidFill>
              </a:rPr>
              <a:t> di provette</a:t>
            </a:r>
          </a:p>
          <a:p>
            <a:pPr marL="0" indent="0">
              <a:buNone/>
            </a:pPr>
            <a:r>
              <a:rPr lang="it-IT" dirty="0">
                <a:solidFill>
                  <a:srgbClr val="002060"/>
                </a:solidFill>
              </a:rPr>
              <a:t>Cube S è una postazione di lavoro robotizzata che gestisce l'ordinamento, l'archiviazione ed il tracciamento </a:t>
            </a:r>
            <a:r>
              <a:rPr lang="it-IT" dirty="0" err="1">
                <a:solidFill>
                  <a:srgbClr val="002060"/>
                </a:solidFill>
              </a:rPr>
              <a:t>pre</a:t>
            </a:r>
            <a:r>
              <a:rPr lang="it-IT" dirty="0">
                <a:solidFill>
                  <a:srgbClr val="002060"/>
                </a:solidFill>
              </a:rPr>
              <a:t> e post analitici delle provette per campioni in un laboratorio clinico. </a:t>
            </a:r>
          </a:p>
          <a:p>
            <a:pPr marL="0" indent="0">
              <a:buNone/>
            </a:pPr>
            <a:r>
              <a:rPr lang="it-IT" b="1" dirty="0">
                <a:solidFill>
                  <a:srgbClr val="002060"/>
                </a:solidFill>
              </a:rPr>
              <a:t>Automazione di laboratorio semplificata</a:t>
            </a:r>
          </a:p>
          <a:p>
            <a:pPr marL="0" indent="0">
              <a:buNone/>
            </a:pPr>
            <a:r>
              <a:rPr lang="it-IT" dirty="0">
                <a:solidFill>
                  <a:srgbClr val="002060"/>
                </a:solidFill>
              </a:rPr>
              <a:t>Aumenta produttività ed efficienza nel flusso di lavoro del laboratorio. </a:t>
            </a:r>
          </a:p>
          <a:p>
            <a:pPr marL="0" indent="0">
              <a:buNone/>
            </a:pPr>
            <a:r>
              <a:rPr lang="it-IT" dirty="0">
                <a:solidFill>
                  <a:srgbClr val="002060"/>
                </a:solidFill>
              </a:rPr>
              <a:t>Ordina i campioni verso più destinazioni</a:t>
            </a:r>
          </a:p>
          <a:p>
            <a:pPr marL="0" indent="0">
              <a:buNone/>
            </a:pPr>
            <a:r>
              <a:rPr lang="it-IT" dirty="0">
                <a:solidFill>
                  <a:srgbClr val="002060"/>
                </a:solidFill>
              </a:rPr>
              <a:t>Libera la capacità del laboratorio riducendo i processi ad alta intensità di manodopera </a:t>
            </a:r>
          </a:p>
          <a:p>
            <a:pPr marL="0" indent="0">
              <a:buNone/>
            </a:pPr>
            <a:r>
              <a:rPr lang="it-IT" dirty="0">
                <a:solidFill>
                  <a:srgbClr val="002060"/>
                </a:solidFill>
              </a:rPr>
              <a:t>Migliora la sicurezza riducendo i potenziali rischi </a:t>
            </a:r>
          </a:p>
          <a:p>
            <a:pPr marL="0" indent="0">
              <a:buNone/>
            </a:pPr>
            <a:r>
              <a:rPr lang="it-IT" dirty="0">
                <a:solidFill>
                  <a:srgbClr val="002060"/>
                </a:solidFill>
              </a:rPr>
              <a:t>Adattabile a tutte le provette di raccolta standard </a:t>
            </a:r>
          </a:p>
          <a:p>
            <a:pPr marL="0" indent="0">
              <a:buNone/>
            </a:pPr>
            <a:r>
              <a:rPr lang="it-IT" dirty="0">
                <a:solidFill>
                  <a:srgbClr val="002060"/>
                </a:solidFill>
              </a:rPr>
              <a:t>Software intuitivo e facile da usare </a:t>
            </a:r>
          </a:p>
          <a:p>
            <a:pPr marL="0" indent="0">
              <a:buNone/>
            </a:pPr>
            <a:r>
              <a:rPr lang="it-IT" dirty="0">
                <a:solidFill>
                  <a:srgbClr val="002060"/>
                </a:solidFill>
              </a:rPr>
              <a:t>Compatibile con tutti i campioni per diagnostica in vitro (IVD): ematologia, emostasi e chimica clinica</a:t>
            </a:r>
          </a:p>
        </p:txBody>
      </p:sp>
      <p:pic>
        <p:nvPicPr>
          <p:cNvPr id="1026" name="Picture 2" descr="Cube S_tube sorter_picture_racks out_HORIBA Medical">
            <a:hlinkClick r:id="rId2"/>
            <a:extLst>
              <a:ext uri="{FF2B5EF4-FFF2-40B4-BE49-F238E27FC236}">
                <a16:creationId xmlns:a16="http://schemas.microsoft.com/office/drawing/2014/main" id="{F2A35D4F-2D68-22CC-7E29-2B80A1073B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1718" y="3307978"/>
            <a:ext cx="2090281" cy="2321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52927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C2A7EFC-FCF5-712F-48B2-89B72E1E48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254" y="238871"/>
            <a:ext cx="10515600" cy="633225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it-IT" sz="3400" b="1" dirty="0">
                <a:solidFill>
                  <a:srgbClr val="002060"/>
                </a:solidFill>
              </a:rPr>
              <a:t>CUBE ST</a:t>
            </a:r>
          </a:p>
          <a:p>
            <a:pPr marL="0" indent="0">
              <a:buNone/>
            </a:pPr>
            <a:r>
              <a:rPr lang="it-IT" b="1" dirty="0">
                <a:solidFill>
                  <a:srgbClr val="002060"/>
                </a:solidFill>
              </a:rPr>
              <a:t>Separatore ed </a:t>
            </a:r>
            <a:r>
              <a:rPr lang="it-IT" b="1" dirty="0" err="1">
                <a:solidFill>
                  <a:srgbClr val="002060"/>
                </a:solidFill>
              </a:rPr>
              <a:t>Archiviatore</a:t>
            </a:r>
            <a:r>
              <a:rPr lang="it-IT" b="1" dirty="0">
                <a:solidFill>
                  <a:srgbClr val="002060"/>
                </a:solidFill>
              </a:rPr>
              <a:t> di Provette</a:t>
            </a:r>
          </a:p>
          <a:p>
            <a:pPr marL="0" indent="0" algn="just">
              <a:buNone/>
            </a:pPr>
            <a:r>
              <a:rPr lang="it-IT" dirty="0">
                <a:solidFill>
                  <a:srgbClr val="002060"/>
                </a:solidFill>
              </a:rPr>
              <a:t>Cube ST è un dispositivo automatizzato ed adattabile che gestisce lo smistamento </a:t>
            </a:r>
            <a:r>
              <a:rPr lang="it-IT" dirty="0" err="1">
                <a:solidFill>
                  <a:srgbClr val="002060"/>
                </a:solidFill>
              </a:rPr>
              <a:t>pre</a:t>
            </a:r>
            <a:r>
              <a:rPr lang="it-IT" dirty="0">
                <a:solidFill>
                  <a:srgbClr val="002060"/>
                </a:solidFill>
              </a:rPr>
              <a:t> e post-analitico, l'archiviazione ed il tracciamento delle provette per campioni in un laboratorio clinico. Collegato alla soluzione di tracciamento HORIBA </a:t>
            </a:r>
            <a:r>
              <a:rPr lang="it-IT" dirty="0" err="1">
                <a:solidFill>
                  <a:srgbClr val="002060"/>
                </a:solidFill>
              </a:rPr>
              <a:t>Yumizen</a:t>
            </a:r>
            <a:r>
              <a:rPr lang="it-IT" dirty="0">
                <a:solidFill>
                  <a:srgbClr val="002060"/>
                </a:solidFill>
              </a:rPr>
              <a:t> T6000, Cube ST trasferisce automaticamente i rack dal nastro trasportatore a destinazioni personalizzabili come VES, HbA1c o archivi, eseguendo lo smistamento post-analitico. </a:t>
            </a:r>
          </a:p>
          <a:p>
            <a:pPr marL="0" indent="0" algn="just">
              <a:buNone/>
            </a:pPr>
            <a:r>
              <a:rPr lang="it-IT" b="1" dirty="0">
                <a:solidFill>
                  <a:srgbClr val="002060"/>
                </a:solidFill>
              </a:rPr>
              <a:t>Automazione:</a:t>
            </a:r>
            <a:r>
              <a:rPr lang="it-IT" dirty="0">
                <a:solidFill>
                  <a:srgbClr val="002060"/>
                </a:solidFill>
              </a:rPr>
              <a:t> caricamento, registrazione e smistamento continui delle provette da un rack all'altro </a:t>
            </a:r>
          </a:p>
          <a:p>
            <a:pPr marL="0" indent="0" algn="just">
              <a:buNone/>
            </a:pPr>
            <a:r>
              <a:rPr lang="it-IT" b="1" dirty="0">
                <a:solidFill>
                  <a:srgbClr val="002060"/>
                </a:solidFill>
              </a:rPr>
              <a:t>Efficienza:</a:t>
            </a:r>
            <a:r>
              <a:rPr lang="it-IT" dirty="0">
                <a:solidFill>
                  <a:srgbClr val="002060"/>
                </a:solidFill>
              </a:rPr>
              <a:t> capacità di smistamento grazie alla doppia connessione (LIS e middleware) in base ai test in sospeso e alla priorità dei campioni </a:t>
            </a:r>
          </a:p>
          <a:p>
            <a:pPr marL="0" indent="0" algn="just">
              <a:buNone/>
            </a:pPr>
            <a:r>
              <a:rPr lang="it-IT" b="1" dirty="0">
                <a:solidFill>
                  <a:srgbClr val="002060"/>
                </a:solidFill>
              </a:rPr>
              <a:t>Flessibilità:</a:t>
            </a:r>
            <a:r>
              <a:rPr lang="it-IT" dirty="0">
                <a:solidFill>
                  <a:srgbClr val="002060"/>
                </a:solidFill>
              </a:rPr>
              <a:t> elevata adattabilità al flusso di lavoro del cliente ed un'ampia </a:t>
            </a:r>
          </a:p>
          <a:p>
            <a:pPr marL="0" indent="0" algn="just">
              <a:buNone/>
            </a:pPr>
            <a:r>
              <a:rPr lang="it-IT" dirty="0">
                <a:solidFill>
                  <a:srgbClr val="002060"/>
                </a:solidFill>
              </a:rPr>
              <a:t>gamma di provette e rack di raccolta </a:t>
            </a:r>
          </a:p>
          <a:p>
            <a:pPr marL="0" indent="0" algn="just">
              <a:buNone/>
            </a:pPr>
            <a:r>
              <a:rPr lang="it-IT" b="1" dirty="0">
                <a:solidFill>
                  <a:srgbClr val="002060"/>
                </a:solidFill>
              </a:rPr>
              <a:t>Sicuro: </a:t>
            </a:r>
            <a:r>
              <a:rPr lang="it-IT" dirty="0">
                <a:solidFill>
                  <a:srgbClr val="002060"/>
                </a:solidFill>
              </a:rPr>
              <a:t>tracciabilità delle singole provette. </a:t>
            </a:r>
          </a:p>
          <a:p>
            <a:pPr marL="0" indent="0" algn="just">
              <a:buNone/>
            </a:pPr>
            <a:r>
              <a:rPr lang="it-IT" dirty="0">
                <a:solidFill>
                  <a:srgbClr val="002060"/>
                </a:solidFill>
              </a:rPr>
              <a:t>Elimina potenziali rischi biologici</a:t>
            </a:r>
          </a:p>
        </p:txBody>
      </p:sp>
      <p:pic>
        <p:nvPicPr>
          <p:cNvPr id="4" name="Immagine 3" descr="Cube ST with HORIBA logo">
            <a:hlinkClick r:id="rId2"/>
            <a:extLst>
              <a:ext uri="{FF2B5EF4-FFF2-40B4-BE49-F238E27FC236}">
                <a16:creationId xmlns:a16="http://schemas.microsoft.com/office/drawing/2014/main" id="{2948C5F6-8D2E-3B36-D9A1-8F5F3381C9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6187" y="4034117"/>
            <a:ext cx="2485813" cy="28238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015300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sellaDiTesto 8">
            <a:extLst>
              <a:ext uri="{FF2B5EF4-FFF2-40B4-BE49-F238E27FC236}">
                <a16:creationId xmlns:a16="http://schemas.microsoft.com/office/drawing/2014/main" id="{5A23ABC6-96C5-416D-16C4-F1B87EAC2833}"/>
              </a:ext>
            </a:extLst>
          </p:cNvPr>
          <p:cNvSpPr txBox="1"/>
          <p:nvPr/>
        </p:nvSpPr>
        <p:spPr>
          <a:xfrm>
            <a:off x="188258" y="212125"/>
            <a:ext cx="11456895" cy="4050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lnSpc>
                <a:spcPct val="107000"/>
              </a:lnSpc>
              <a:spcAft>
                <a:spcPts val="800"/>
              </a:spcAft>
            </a:pPr>
            <a:r>
              <a:rPr lang="it-IT" sz="2000" b="1" dirty="0" err="1">
                <a:solidFill>
                  <a:srgbClr val="002060"/>
                </a:solidFill>
                <a:latin typeface="HelveticaNeueLTStd"/>
                <a:ea typeface="Calibri" panose="020F0502020204030204" pitchFamily="34" charset="0"/>
                <a:cs typeface="Times New Roman" panose="02020603050405020304" pitchFamily="18" charset="0"/>
              </a:rPr>
              <a:t>Yumizen</a:t>
            </a:r>
            <a:r>
              <a:rPr lang="it-IT" sz="2000" b="1" dirty="0">
                <a:solidFill>
                  <a:srgbClr val="002060"/>
                </a:solidFill>
                <a:latin typeface="HelveticaNeueLTStd"/>
                <a:ea typeface="Calibri" panose="020F0502020204030204" pitchFamily="34" charset="0"/>
                <a:cs typeface="Times New Roman" panose="02020603050405020304" pitchFamily="18" charset="0"/>
              </a:rPr>
              <a:t> SPS</a:t>
            </a:r>
            <a:endParaRPr lang="it-IT" sz="2000" kern="1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Picture 2" descr="Yumizen_H2500_V2_Yumizen_SPS_Yumizen_P8000_HORIBA_Medical">
            <a:hlinkClick r:id="rId2"/>
            <a:extLst>
              <a:ext uri="{FF2B5EF4-FFF2-40B4-BE49-F238E27FC236}">
                <a16:creationId xmlns:a16="http://schemas.microsoft.com/office/drawing/2014/main" id="{344D0C08-B0C3-6D73-CB20-FF5F4B24EA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4424" y="1515530"/>
            <a:ext cx="3917576" cy="1621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0F29B7B1-FEE4-1C59-1024-2C0D13E1768F}"/>
              </a:ext>
            </a:extLst>
          </p:cNvPr>
          <p:cNvSpPr txBox="1"/>
          <p:nvPr/>
        </p:nvSpPr>
        <p:spPr>
          <a:xfrm>
            <a:off x="188258" y="617172"/>
            <a:ext cx="8955741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600" b="1" i="0" dirty="0">
                <a:solidFill>
                  <a:srgbClr val="002060"/>
                </a:solidFill>
                <a:effectLst/>
                <a:latin typeface="Roboto"/>
              </a:rPr>
              <a:t>Sistema di preparazione dei vetrini </a:t>
            </a:r>
          </a:p>
          <a:p>
            <a:r>
              <a:rPr lang="it-IT" sz="1600" b="0" i="0" dirty="0" err="1">
                <a:solidFill>
                  <a:srgbClr val="002060"/>
                </a:solidFill>
                <a:effectLst/>
                <a:latin typeface="Roboto"/>
              </a:rPr>
              <a:t>Yumizen</a:t>
            </a:r>
            <a:r>
              <a:rPr lang="it-IT" sz="1600" b="0" i="0" dirty="0">
                <a:solidFill>
                  <a:srgbClr val="002060"/>
                </a:solidFill>
                <a:effectLst/>
                <a:latin typeface="Roboto"/>
              </a:rPr>
              <a:t> SPS offre una qualità ottimale dello striscio di sangue in un ambiente completamente sicuro. </a:t>
            </a:r>
          </a:p>
          <a:p>
            <a:r>
              <a:rPr lang="it-IT" sz="1600" b="1" i="0" dirty="0">
                <a:solidFill>
                  <a:srgbClr val="002060"/>
                </a:solidFill>
                <a:effectLst/>
                <a:latin typeface="Roboto"/>
              </a:rPr>
              <a:t>Modalità d'uso intelligenti </a:t>
            </a:r>
          </a:p>
          <a:p>
            <a:r>
              <a:rPr lang="it-IT" sz="1600" b="0" i="0" dirty="0">
                <a:solidFill>
                  <a:srgbClr val="002060"/>
                </a:solidFill>
                <a:effectLst/>
                <a:latin typeface="Roboto"/>
              </a:rPr>
              <a:t>• Modalità automatica con ago dedicato: bidirezionale/interrogazione, test reflex</a:t>
            </a:r>
          </a:p>
          <a:p>
            <a:r>
              <a:rPr lang="it-IT" sz="1600" b="0" i="0" dirty="0">
                <a:solidFill>
                  <a:srgbClr val="002060"/>
                </a:solidFill>
                <a:effectLst/>
                <a:latin typeface="Roboto"/>
              </a:rPr>
              <a:t>• Modalità di colorazione manuale (fluidi corporei, midollo osseo, </a:t>
            </a:r>
            <a:r>
              <a:rPr lang="it-IT" sz="1600" b="0" i="0" dirty="0" err="1">
                <a:solidFill>
                  <a:srgbClr val="002060"/>
                </a:solidFill>
                <a:effectLst/>
                <a:latin typeface="Roboto"/>
              </a:rPr>
              <a:t>leucoconcentrazioni</a:t>
            </a:r>
            <a:r>
              <a:rPr lang="it-IT" sz="1600" b="0" i="0" dirty="0">
                <a:solidFill>
                  <a:srgbClr val="002060"/>
                </a:solidFill>
                <a:effectLst/>
                <a:latin typeface="Roboto"/>
              </a:rPr>
              <a:t>...) </a:t>
            </a:r>
          </a:p>
          <a:p>
            <a:r>
              <a:rPr lang="it-IT" sz="1600" b="1" i="0" dirty="0">
                <a:solidFill>
                  <a:srgbClr val="002060"/>
                </a:solidFill>
                <a:effectLst/>
                <a:latin typeface="Roboto"/>
              </a:rPr>
              <a:t>Sicurezza per l'utente e per i risultati</a:t>
            </a:r>
          </a:p>
          <a:p>
            <a:r>
              <a:rPr lang="it-IT" sz="1600" b="0" i="0" dirty="0">
                <a:solidFill>
                  <a:srgbClr val="002060"/>
                </a:solidFill>
                <a:effectLst/>
                <a:latin typeface="Roboto"/>
              </a:rPr>
              <a:t>• Identificazione positiva</a:t>
            </a:r>
          </a:p>
          <a:p>
            <a:r>
              <a:rPr lang="it-IT" sz="1600" b="0" i="0" dirty="0">
                <a:solidFill>
                  <a:srgbClr val="002060"/>
                </a:solidFill>
                <a:effectLst/>
                <a:latin typeface="Roboto"/>
              </a:rPr>
              <a:t>• Circuiti chiusi per sangue e reagenti</a:t>
            </a:r>
          </a:p>
          <a:p>
            <a:r>
              <a:rPr lang="it-IT" sz="1600" b="0" i="0" dirty="0">
                <a:solidFill>
                  <a:srgbClr val="002060"/>
                </a:solidFill>
                <a:effectLst/>
                <a:latin typeface="Roboto"/>
              </a:rPr>
              <a:t>• Compatibile con gli analizzatori ematologici </a:t>
            </a:r>
            <a:r>
              <a:rPr lang="it-IT" sz="1600" b="0" i="0" dirty="0" err="1">
                <a:solidFill>
                  <a:srgbClr val="002060"/>
                </a:solidFill>
                <a:effectLst/>
                <a:latin typeface="Roboto"/>
              </a:rPr>
              <a:t>Yumizen</a:t>
            </a:r>
            <a:r>
              <a:rPr lang="it-IT" sz="1600" b="0" i="0" dirty="0">
                <a:solidFill>
                  <a:srgbClr val="002060"/>
                </a:solidFill>
                <a:effectLst/>
                <a:latin typeface="Roboto"/>
              </a:rPr>
              <a:t> H1500 e </a:t>
            </a:r>
            <a:r>
              <a:rPr lang="it-IT" sz="1600" b="0" i="0" dirty="0" err="1">
                <a:solidFill>
                  <a:srgbClr val="002060"/>
                </a:solidFill>
                <a:effectLst/>
                <a:latin typeface="Roboto"/>
              </a:rPr>
              <a:t>Yumizen</a:t>
            </a:r>
            <a:r>
              <a:rPr lang="it-IT" sz="1600" b="0" i="0" dirty="0">
                <a:solidFill>
                  <a:srgbClr val="002060"/>
                </a:solidFill>
                <a:effectLst/>
                <a:latin typeface="Roboto"/>
              </a:rPr>
              <a:t> H2500 </a:t>
            </a:r>
          </a:p>
          <a:p>
            <a:r>
              <a:rPr lang="it-IT" sz="1600" b="1" i="0" dirty="0">
                <a:solidFill>
                  <a:srgbClr val="002060"/>
                </a:solidFill>
                <a:effectLst/>
                <a:latin typeface="Roboto"/>
              </a:rPr>
              <a:t>Qualità dello striscio di sangue</a:t>
            </a:r>
          </a:p>
          <a:p>
            <a:r>
              <a:rPr lang="it-IT" sz="1600" b="0" i="0" dirty="0">
                <a:solidFill>
                  <a:srgbClr val="002060"/>
                </a:solidFill>
                <a:effectLst/>
                <a:latin typeface="Roboto"/>
              </a:rPr>
              <a:t>• Qualità della pellicola: ripartizione delle cellule, formazione delle cellule, colorazione delle cellule</a:t>
            </a:r>
          </a:p>
          <a:p>
            <a:r>
              <a:rPr lang="it-IT" sz="1600" b="0" i="0" dirty="0">
                <a:solidFill>
                  <a:srgbClr val="002060"/>
                </a:solidFill>
                <a:effectLst/>
                <a:latin typeface="Roboto"/>
              </a:rPr>
              <a:t>• Sicurezza dei risultati</a:t>
            </a:r>
          </a:p>
          <a:p>
            <a:r>
              <a:rPr lang="it-IT" sz="1600" b="0" i="0" dirty="0">
                <a:solidFill>
                  <a:srgbClr val="002060"/>
                </a:solidFill>
                <a:effectLst/>
                <a:latin typeface="Roboto"/>
              </a:rPr>
              <a:t>• Lavoro confortevole al microscopio Tempi di consegna ottimizzati </a:t>
            </a:r>
          </a:p>
          <a:p>
            <a:r>
              <a:rPr lang="it-IT" sz="1600" b="0" i="0" dirty="0">
                <a:solidFill>
                  <a:srgbClr val="002060"/>
                </a:solidFill>
                <a:effectLst/>
                <a:latin typeface="Roboto"/>
              </a:rPr>
              <a:t>• Riduzione del carico di lavoro automatizzando la preparazione dei vetrini che richiede molto tempo</a:t>
            </a:r>
          </a:p>
          <a:p>
            <a:r>
              <a:rPr lang="it-IT" sz="1600" b="0" i="0" dirty="0">
                <a:solidFill>
                  <a:srgbClr val="002060"/>
                </a:solidFill>
                <a:effectLst/>
                <a:latin typeface="Roboto"/>
              </a:rPr>
              <a:t>• Programmazione personalizzata per adattarsi alle pratiche di lavoro di ogni laboratorio e per offrire un approccio totalmente flessibile alla gestione del laboratorio e dei pazienti. </a:t>
            </a:r>
          </a:p>
          <a:p>
            <a:r>
              <a:rPr lang="it-IT" sz="1600" b="1" i="0" dirty="0">
                <a:solidFill>
                  <a:srgbClr val="002060"/>
                </a:solidFill>
                <a:effectLst/>
                <a:latin typeface="Roboto"/>
              </a:rPr>
              <a:t>Definizione della prassi di lavoro</a:t>
            </a:r>
          </a:p>
          <a:p>
            <a:r>
              <a:rPr lang="it-IT" sz="1600" b="0" i="0" dirty="0">
                <a:solidFill>
                  <a:srgbClr val="002060"/>
                </a:solidFill>
                <a:effectLst/>
                <a:latin typeface="Roboto"/>
              </a:rPr>
              <a:t>• Processo di striscio adattabile</a:t>
            </a:r>
          </a:p>
          <a:p>
            <a:r>
              <a:rPr lang="it-IT" sz="1600" b="0" i="0" dirty="0">
                <a:solidFill>
                  <a:srgbClr val="002060"/>
                </a:solidFill>
                <a:effectLst/>
                <a:latin typeface="Roboto"/>
              </a:rPr>
              <a:t>• Disponibilità di diversi protocolli di colorazione (</a:t>
            </a:r>
            <a:r>
              <a:rPr lang="it-IT" sz="1600" b="0" i="0" dirty="0" err="1">
                <a:solidFill>
                  <a:srgbClr val="002060"/>
                </a:solidFill>
                <a:effectLst/>
                <a:latin typeface="Roboto"/>
              </a:rPr>
              <a:t>May</a:t>
            </a:r>
            <a:r>
              <a:rPr lang="it-IT" sz="1600" b="0" i="0" dirty="0">
                <a:solidFill>
                  <a:srgbClr val="002060"/>
                </a:solidFill>
                <a:effectLst/>
                <a:latin typeface="Roboto"/>
              </a:rPr>
              <a:t>-Grunwald </a:t>
            </a:r>
            <a:r>
              <a:rPr lang="it-IT" sz="1600" b="0" i="0" dirty="0" err="1">
                <a:solidFill>
                  <a:srgbClr val="002060"/>
                </a:solidFill>
                <a:effectLst/>
                <a:latin typeface="Roboto"/>
              </a:rPr>
              <a:t>Giemsa</a:t>
            </a:r>
            <a:r>
              <a:rPr lang="it-IT" sz="1600" b="0" i="0" dirty="0">
                <a:solidFill>
                  <a:srgbClr val="002060"/>
                </a:solidFill>
                <a:effectLst/>
                <a:latin typeface="Roboto"/>
              </a:rPr>
              <a:t>, Wright, Wright </a:t>
            </a:r>
            <a:r>
              <a:rPr lang="it-IT" sz="1600" b="0" i="0" dirty="0" err="1">
                <a:solidFill>
                  <a:srgbClr val="002060"/>
                </a:solidFill>
                <a:effectLst/>
                <a:latin typeface="Roboto"/>
              </a:rPr>
              <a:t>Giemsa</a:t>
            </a:r>
            <a:r>
              <a:rPr lang="it-IT" sz="1600" b="0" i="0" dirty="0">
                <a:solidFill>
                  <a:srgbClr val="002060"/>
                </a:solidFill>
                <a:effectLst/>
                <a:latin typeface="Roboto"/>
              </a:rPr>
              <a:t>, ecc.) Abbinamento ideale per il sistema di microscopia digitale</a:t>
            </a:r>
          </a:p>
          <a:p>
            <a:r>
              <a:rPr lang="it-IT" sz="1600" b="0" i="0" dirty="0">
                <a:solidFill>
                  <a:srgbClr val="002060"/>
                </a:solidFill>
                <a:effectLst/>
                <a:latin typeface="Roboto"/>
              </a:rPr>
              <a:t>• Standardizzazione dello striscio e della colorazione</a:t>
            </a:r>
          </a:p>
          <a:p>
            <a:r>
              <a:rPr lang="it-IT" sz="1600" b="0" i="0" dirty="0">
                <a:solidFill>
                  <a:srgbClr val="002060"/>
                </a:solidFill>
                <a:effectLst/>
                <a:latin typeface="Roboto"/>
              </a:rPr>
              <a:t>• Evita la calibrazione sistematica del microscopio digitale e della fotocamera.</a:t>
            </a:r>
            <a:endParaRPr lang="it-IT" sz="1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08966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96855EF-AFD2-2D42-5CDA-F4B5F66D5F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76" y="71718"/>
            <a:ext cx="11210365" cy="580941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it-IT" b="1" dirty="0" err="1">
                <a:solidFill>
                  <a:srgbClr val="002060"/>
                </a:solidFill>
              </a:rPr>
              <a:t>Yumizen</a:t>
            </a:r>
            <a:r>
              <a:rPr lang="it-IT" b="1" dirty="0">
                <a:solidFill>
                  <a:srgbClr val="002060"/>
                </a:solidFill>
              </a:rPr>
              <a:t> T6000</a:t>
            </a:r>
          </a:p>
          <a:p>
            <a:pPr marL="0" indent="0">
              <a:buNone/>
            </a:pPr>
            <a:r>
              <a:rPr lang="it-IT" sz="2400" b="1" dirty="0">
                <a:solidFill>
                  <a:srgbClr val="002060"/>
                </a:solidFill>
              </a:rPr>
              <a:t>Trasportatore automatico</a:t>
            </a:r>
          </a:p>
          <a:p>
            <a:pPr marL="0" indent="0">
              <a:buNone/>
            </a:pPr>
            <a:r>
              <a:rPr lang="it-IT" sz="2400" dirty="0" err="1">
                <a:solidFill>
                  <a:srgbClr val="002060"/>
                </a:solidFill>
              </a:rPr>
              <a:t>Yumizen</a:t>
            </a:r>
            <a:r>
              <a:rPr lang="it-IT" sz="2400" dirty="0">
                <a:solidFill>
                  <a:srgbClr val="002060"/>
                </a:solidFill>
              </a:rPr>
              <a:t> T6000 è l'innovativa soluzione automatizzata di laboratorio HORIBA sviluppata specificamente per la soluzione HELO, organizzazione evolutiva del laboratorio. </a:t>
            </a:r>
          </a:p>
          <a:p>
            <a:pPr marL="0" indent="0">
              <a:buNone/>
            </a:pPr>
            <a:r>
              <a:rPr lang="it-IT" sz="2400" b="1" dirty="0">
                <a:solidFill>
                  <a:srgbClr val="002060"/>
                </a:solidFill>
              </a:rPr>
              <a:t>Configurazioni compatte ed adatte:</a:t>
            </a:r>
            <a:r>
              <a:rPr lang="it-IT" sz="2400" dirty="0">
                <a:solidFill>
                  <a:srgbClr val="002060"/>
                </a:solidFill>
              </a:rPr>
              <a:t> lineari, angolari, celle di lavoro ed isole. </a:t>
            </a:r>
          </a:p>
          <a:p>
            <a:pPr marL="0" indent="0">
              <a:buNone/>
            </a:pPr>
            <a:r>
              <a:rPr lang="it-IT" sz="2400" b="1" dirty="0">
                <a:solidFill>
                  <a:srgbClr val="002060"/>
                </a:solidFill>
              </a:rPr>
              <a:t>Pannello scalabile di configurazioni analitiche</a:t>
            </a:r>
            <a:r>
              <a:rPr lang="it-IT" sz="2400" dirty="0">
                <a:solidFill>
                  <a:srgbClr val="002060"/>
                </a:solidFill>
              </a:rPr>
              <a:t>: da 2 a 6 analizzatori (</a:t>
            </a:r>
            <a:r>
              <a:rPr lang="it-IT" sz="2400" dirty="0" err="1">
                <a:solidFill>
                  <a:srgbClr val="002060"/>
                </a:solidFill>
              </a:rPr>
              <a:t>Yumizen</a:t>
            </a:r>
            <a:r>
              <a:rPr lang="it-IT" sz="2400" dirty="0">
                <a:solidFill>
                  <a:srgbClr val="002060"/>
                </a:solidFill>
              </a:rPr>
              <a:t> H1500 o </a:t>
            </a:r>
            <a:r>
              <a:rPr lang="it-IT" sz="2400" dirty="0" err="1">
                <a:solidFill>
                  <a:srgbClr val="002060"/>
                </a:solidFill>
              </a:rPr>
              <a:t>Yumizen</a:t>
            </a:r>
            <a:r>
              <a:rPr lang="it-IT" sz="2400" dirty="0">
                <a:solidFill>
                  <a:srgbClr val="002060"/>
                </a:solidFill>
              </a:rPr>
              <a:t> H2500) e fino a 6 </a:t>
            </a:r>
            <a:r>
              <a:rPr lang="it-IT" sz="2400" dirty="0" err="1">
                <a:solidFill>
                  <a:srgbClr val="002060"/>
                </a:solidFill>
              </a:rPr>
              <a:t>Yumizen</a:t>
            </a:r>
            <a:r>
              <a:rPr lang="it-IT" sz="2400" dirty="0">
                <a:solidFill>
                  <a:srgbClr val="002060"/>
                </a:solidFill>
              </a:rPr>
              <a:t> SPS per traccia .</a:t>
            </a:r>
          </a:p>
          <a:p>
            <a:pPr marL="0" indent="0">
              <a:buNone/>
            </a:pPr>
            <a:r>
              <a:rPr lang="it-IT" sz="2400" b="1" dirty="0">
                <a:solidFill>
                  <a:srgbClr val="002060"/>
                </a:solidFill>
              </a:rPr>
              <a:t>Soluzione completamente evolutiva</a:t>
            </a:r>
            <a:r>
              <a:rPr lang="it-IT" sz="2400" dirty="0">
                <a:solidFill>
                  <a:srgbClr val="002060"/>
                </a:solidFill>
              </a:rPr>
              <a:t>: facilità di aggiunta di nuovi analizzatori in base all'aumento dell'attività di laboratorio. </a:t>
            </a:r>
          </a:p>
          <a:p>
            <a:pPr marL="0" indent="0">
              <a:buNone/>
            </a:pPr>
            <a:r>
              <a:rPr lang="it-IT" sz="2400" b="1" dirty="0">
                <a:solidFill>
                  <a:srgbClr val="002060"/>
                </a:solidFill>
              </a:rPr>
              <a:t>Tempi di consegna costantemente ottimizzati</a:t>
            </a:r>
            <a:r>
              <a:rPr lang="it-IT" sz="2400" dirty="0">
                <a:solidFill>
                  <a:srgbClr val="002060"/>
                </a:solidFill>
              </a:rPr>
              <a:t>: gestione intelligente del flusso di lavoro, algoritmo di livellamento reattivo del carico di lavoro, trasferimento automatico dei rack QC tra gli analizzatori tracciati. </a:t>
            </a:r>
          </a:p>
          <a:p>
            <a:pPr marL="0" indent="0">
              <a:buNone/>
            </a:pPr>
            <a:r>
              <a:rPr lang="it-IT" sz="2400" dirty="0">
                <a:solidFill>
                  <a:srgbClr val="002060"/>
                </a:solidFill>
              </a:rPr>
              <a:t>Test immediati, assorbimento efficiente dei picchi di attività: da 2 a 6 aree di carico rack che consentono il caricamento di 720 provette. </a:t>
            </a:r>
          </a:p>
          <a:p>
            <a:pPr marL="0" indent="0">
              <a:buNone/>
            </a:pPr>
            <a:r>
              <a:rPr lang="it-IT" sz="2400" b="1" dirty="0">
                <a:solidFill>
                  <a:srgbClr val="002060"/>
                </a:solidFill>
              </a:rPr>
              <a:t>Priorità rack STAT persistente</a:t>
            </a:r>
            <a:r>
              <a:rPr lang="it-IT" sz="2400" dirty="0">
                <a:solidFill>
                  <a:srgbClr val="002060"/>
                </a:solidFill>
              </a:rPr>
              <a:t>: i rack STAT possono essere caricati direttamente</a:t>
            </a:r>
          </a:p>
          <a:p>
            <a:pPr marL="0" indent="0">
              <a:buNone/>
            </a:pPr>
            <a:r>
              <a:rPr lang="it-IT" sz="2400" dirty="0">
                <a:solidFill>
                  <a:srgbClr val="002060"/>
                </a:solidFill>
              </a:rPr>
              <a:t>sul trasportatore per essere prioritari</a:t>
            </a:r>
            <a:r>
              <a:rPr lang="it-IT" sz="2400" dirty="0"/>
              <a:t>.</a:t>
            </a:r>
            <a:endParaRPr lang="it-IT" sz="2400" dirty="0">
              <a:solidFill>
                <a:srgbClr val="002060"/>
              </a:solidFill>
            </a:endParaRPr>
          </a:p>
        </p:txBody>
      </p:sp>
      <p:pic>
        <p:nvPicPr>
          <p:cNvPr id="4" name="Immagine 3">
            <a:hlinkClick r:id="rId2"/>
            <a:extLst>
              <a:ext uri="{FF2B5EF4-FFF2-40B4-BE49-F238E27FC236}">
                <a16:creationId xmlns:a16="http://schemas.microsoft.com/office/drawing/2014/main" id="{54D653D5-36AE-AF4F-51D7-0E5711D4B0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3140" y="4688541"/>
            <a:ext cx="2948860" cy="20977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432533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64B39D4-BC08-0927-55A5-784D825F1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8613"/>
            <a:ext cx="10515600" cy="1156446"/>
          </a:xfrm>
        </p:spPr>
        <p:txBody>
          <a:bodyPr>
            <a:normAutofit fontScale="90000"/>
          </a:bodyPr>
          <a:lstStyle/>
          <a:p>
            <a:br>
              <a:rPr lang="it-IT" b="1" dirty="0">
                <a:solidFill>
                  <a:srgbClr val="002060"/>
                </a:solidFill>
              </a:rPr>
            </a:br>
            <a:r>
              <a:rPr lang="it-IT" b="1" dirty="0">
                <a:solidFill>
                  <a:srgbClr val="002060"/>
                </a:solidFill>
              </a:rPr>
              <a:t>Diverse funzioni accessorie ed applicazioni cruciali nei laboratori di biologia e clinica: </a:t>
            </a:r>
            <a:br>
              <a:rPr lang="it-IT" b="1" dirty="0">
                <a:solidFill>
                  <a:srgbClr val="002060"/>
                </a:solidFill>
              </a:rPr>
            </a:br>
            <a:endParaRPr lang="it-IT" b="1" dirty="0">
              <a:solidFill>
                <a:srgbClr val="002060"/>
              </a:solidFill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AEBC3FC-5471-9DA2-EFAD-7D0107A24C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5059"/>
            <a:ext cx="10515600" cy="5235388"/>
          </a:xfrm>
        </p:spPr>
        <p:txBody>
          <a:bodyPr>
            <a:normAutofit fontScale="70000" lnSpcReduction="20000"/>
          </a:bodyPr>
          <a:lstStyle/>
          <a:p>
            <a:r>
              <a:rPr lang="it-IT" dirty="0">
                <a:solidFill>
                  <a:srgbClr val="002060"/>
                </a:solidFill>
              </a:rPr>
              <a:t>Valutazione della vitalità cellulare: utilizzando coloranti vitali come il </a:t>
            </a:r>
            <a:r>
              <a:rPr lang="it-IT" dirty="0" err="1">
                <a:solidFill>
                  <a:srgbClr val="002060"/>
                </a:solidFill>
              </a:rPr>
              <a:t>Trypan</a:t>
            </a:r>
            <a:r>
              <a:rPr lang="it-IT" dirty="0">
                <a:solidFill>
                  <a:srgbClr val="002060"/>
                </a:solidFill>
              </a:rPr>
              <a:t> Blue, l'emocitometro permette di distinguere tra cellule vive (che escludono il colorante) e cellule morte (che si colorano di blu), valutando la percentuale di vitalità in colture cellulari.</a:t>
            </a:r>
          </a:p>
          <a:p>
            <a:r>
              <a:rPr lang="it-IT" dirty="0">
                <a:solidFill>
                  <a:srgbClr val="002060"/>
                </a:solidFill>
              </a:rPr>
              <a:t>Analisi morfologica preliminare: grazie all'osservazione microscopica, consente di visualizzare la forma, la dimensione e la presenza di aggregati o detriti nel campione.</a:t>
            </a:r>
          </a:p>
          <a:p>
            <a:r>
              <a:rPr lang="it-IT" dirty="0">
                <a:solidFill>
                  <a:srgbClr val="002060"/>
                </a:solidFill>
              </a:rPr>
              <a:t>Conteggio di particelle non ematiche: è utilizzato per contare batteri, lieviti (es. in studi di fermentazione o birra) e spore fungine.</a:t>
            </a:r>
          </a:p>
          <a:p>
            <a:r>
              <a:rPr lang="it-IT" dirty="0">
                <a:solidFill>
                  <a:srgbClr val="002060"/>
                </a:solidFill>
              </a:rPr>
              <a:t>Determinazione della concentrazione cellulare: oltre al numero totale, permette di calcolare la densità cellulare per ml o microlitro fondamentale per la preparazione di colture, semine cellulari e down-stream </a:t>
            </a:r>
            <a:r>
              <a:rPr lang="it-IT" dirty="0" err="1">
                <a:solidFill>
                  <a:srgbClr val="002060"/>
                </a:solidFill>
              </a:rPr>
              <a:t>analysis</a:t>
            </a:r>
            <a:r>
              <a:rPr lang="it-IT" dirty="0">
                <a:solidFill>
                  <a:srgbClr val="002060"/>
                </a:solidFill>
              </a:rPr>
              <a:t>.</a:t>
            </a:r>
          </a:p>
          <a:p>
            <a:r>
              <a:rPr lang="it-IT" dirty="0">
                <a:solidFill>
                  <a:srgbClr val="002060"/>
                </a:solidFill>
              </a:rPr>
              <a:t>Uso con campioni biologici vari: oltre al sangue, viene impiegato per contare cellule in fluidi cerebrospinali, liquidi sinoviali o altre sospensioni cellulari (es. cellule coltivate).</a:t>
            </a:r>
          </a:p>
          <a:p>
            <a:r>
              <a:rPr lang="it-IT" dirty="0">
                <a:solidFill>
                  <a:srgbClr val="002060"/>
                </a:solidFill>
              </a:rPr>
              <a:t>Conta in condizioni di coltura (monitoraggio): utilizzato dai ricercatori per monitorare la crescita delle colture, valutare la proliferazione e l'efficienza di isolamento cellulare.</a:t>
            </a:r>
          </a:p>
          <a:p>
            <a:r>
              <a:rPr lang="it-IT" dirty="0">
                <a:solidFill>
                  <a:srgbClr val="002060"/>
                </a:solidFill>
              </a:rPr>
              <a:t>Evoluzione "Smart" (Vetrini C-Chip): i moderni emocitometri usa e getta (C-Chip) eliminano la necessità di pulizia/</a:t>
            </a:r>
            <a:r>
              <a:rPr lang="it-IT" dirty="0" err="1">
                <a:solidFill>
                  <a:srgbClr val="002060"/>
                </a:solidFill>
              </a:rPr>
              <a:t>autoclavaggio</a:t>
            </a:r>
            <a:r>
              <a:rPr lang="it-IT" dirty="0">
                <a:solidFill>
                  <a:srgbClr val="002060"/>
                </a:solidFill>
              </a:rPr>
              <a:t>, riducendo i rischi di contaminazione e garantendo volumi di misurazione accurati e riproducibili. </a:t>
            </a:r>
          </a:p>
          <a:p>
            <a:pPr marL="0" indent="0">
              <a:buNone/>
            </a:pPr>
            <a:r>
              <a:rPr lang="it-IT" b="1" dirty="0">
                <a:solidFill>
                  <a:srgbClr val="FF0000"/>
                </a:solidFill>
              </a:rPr>
              <a:t>Queste applicazioni ne fanno uno strumento indispensabile non solo in ematologia, ma anche nella ricerca biologica e microbiologica.</a:t>
            </a:r>
          </a:p>
        </p:txBody>
      </p:sp>
    </p:spTree>
    <p:extLst>
      <p:ext uri="{BB962C8B-B14F-4D97-AF65-F5344CB8AC3E}">
        <p14:creationId xmlns:p14="http://schemas.microsoft.com/office/powerpoint/2010/main" val="8275257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AutoShape 1">
            <a:extLst>
              <a:ext uri="{FF2B5EF4-FFF2-40B4-BE49-F238E27FC236}">
                <a16:creationId xmlns:a16="http://schemas.microsoft.com/office/drawing/2014/main" id="{CC8BA7B7-FA30-96D0-4777-3293162D9855}"/>
              </a:ext>
            </a:extLst>
          </p:cNvPr>
          <p:cNvSpPr>
            <a:spLocks noChangeArrowheads="1"/>
          </p:cNvSpPr>
          <p:nvPr/>
        </p:nvSpPr>
        <p:spPr bwMode="auto">
          <a:xfrm rot="20700000">
            <a:off x="2071689" y="644526"/>
            <a:ext cx="8402637" cy="4435475"/>
          </a:xfrm>
          <a:custGeom>
            <a:avLst/>
            <a:gdLst>
              <a:gd name="T0" fmla="*/ 11950700 w 11950700"/>
              <a:gd name="T1" fmla="*/ 3154363 h 6308725"/>
              <a:gd name="T2" fmla="*/ 5975350 w 11950700"/>
              <a:gd name="T3" fmla="*/ 6308725 h 6308725"/>
              <a:gd name="T4" fmla="*/ 0 w 11950700"/>
              <a:gd name="T5" fmla="*/ 3154363 h 6308725"/>
              <a:gd name="T6" fmla="*/ 5975350 w 11950700"/>
              <a:gd name="T7" fmla="*/ 0 h 6308725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11950700"/>
              <a:gd name="T13" fmla="*/ 0 h 6308725"/>
              <a:gd name="T14" fmla="*/ 11950700 w 11950700"/>
              <a:gd name="T15" fmla="*/ 6308725 h 63087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950700" h="6308725">
                <a:moveTo>
                  <a:pt x="0" y="0"/>
                </a:moveTo>
                <a:lnTo>
                  <a:pt x="33196" y="0"/>
                </a:lnTo>
                <a:lnTo>
                  <a:pt x="33196" y="17524"/>
                </a:lnTo>
                <a:lnTo>
                  <a:pt x="0" y="1752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35438" bIns="0" anchor="ctr"/>
          <a:lstStyle>
            <a:lvl1pPr marL="49530">
              <a:lnSpc>
                <a:spcPct val="98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8425" algn="l"/>
                <a:tab pos="671195" algn="l"/>
                <a:tab pos="1254125" algn="l"/>
                <a:tab pos="1838325" algn="l"/>
                <a:tab pos="2411095" algn="l"/>
                <a:tab pos="2994025" algn="l"/>
                <a:tab pos="3566795" algn="l"/>
                <a:tab pos="4163695" algn="l"/>
                <a:tab pos="4735195" algn="l"/>
                <a:tab pos="5306695" algn="l"/>
                <a:tab pos="5902325" algn="l"/>
                <a:tab pos="6475095" algn="l"/>
                <a:tab pos="7045325" algn="l"/>
                <a:tab pos="7630795" algn="l"/>
                <a:tab pos="8214995" algn="l"/>
                <a:tab pos="8797925" algn="l"/>
                <a:tab pos="9370695" algn="l"/>
                <a:tab pos="9940925" algn="l"/>
                <a:tab pos="10537825" algn="l"/>
                <a:tab pos="11110595" algn="l"/>
                <a:tab pos="11680825" algn="l"/>
                <a:tab pos="11694795" algn="l"/>
                <a:tab pos="11936095" algn="l"/>
              </a:tabLst>
              <a:defRPr sz="3800">
                <a:solidFill>
                  <a:srgbClr val="000000"/>
                </a:solidFill>
                <a:latin typeface="Lucida Sans Unicode" panose="020B0602030504020204" pitchFamily="34" charset="0"/>
                <a:cs typeface="ヒラギノ角ゴ ProN W3" charset="0"/>
              </a:defRPr>
            </a:lvl1pPr>
            <a:lvl2pPr>
              <a:lnSpc>
                <a:spcPct val="98000"/>
              </a:lnSpc>
              <a:spcAft>
                <a:spcPts val="114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8425" algn="l"/>
                <a:tab pos="671195" algn="l"/>
                <a:tab pos="1254125" algn="l"/>
                <a:tab pos="1838325" algn="l"/>
                <a:tab pos="2411095" algn="l"/>
                <a:tab pos="2994025" algn="l"/>
                <a:tab pos="3566795" algn="l"/>
                <a:tab pos="4163695" algn="l"/>
                <a:tab pos="4735195" algn="l"/>
                <a:tab pos="5306695" algn="l"/>
                <a:tab pos="5902325" algn="l"/>
                <a:tab pos="6475095" algn="l"/>
                <a:tab pos="7045325" algn="l"/>
                <a:tab pos="7630795" algn="l"/>
                <a:tab pos="8214995" algn="l"/>
                <a:tab pos="8797925" algn="l"/>
                <a:tab pos="9370695" algn="l"/>
                <a:tab pos="9940925" algn="l"/>
                <a:tab pos="10537825" algn="l"/>
                <a:tab pos="11110595" algn="l"/>
                <a:tab pos="11680825" algn="l"/>
                <a:tab pos="11694795" algn="l"/>
                <a:tab pos="11936095" algn="l"/>
              </a:tabLst>
              <a:defRPr sz="3000">
                <a:solidFill>
                  <a:srgbClr val="000000"/>
                </a:solidFill>
                <a:latin typeface="Lucida Sans Unicode" panose="020B0602030504020204" pitchFamily="34" charset="0"/>
                <a:cs typeface="ヒラギノ角ゴ ProN W3" charset="0"/>
              </a:defRPr>
            </a:lvl2pPr>
            <a:lvl3pPr>
              <a:lnSpc>
                <a:spcPct val="98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8425" algn="l"/>
                <a:tab pos="671195" algn="l"/>
                <a:tab pos="1254125" algn="l"/>
                <a:tab pos="1838325" algn="l"/>
                <a:tab pos="2411095" algn="l"/>
                <a:tab pos="2994025" algn="l"/>
                <a:tab pos="3566795" algn="l"/>
                <a:tab pos="4163695" algn="l"/>
                <a:tab pos="4735195" algn="l"/>
                <a:tab pos="5306695" algn="l"/>
                <a:tab pos="5902325" algn="l"/>
                <a:tab pos="6475095" algn="l"/>
                <a:tab pos="7045325" algn="l"/>
                <a:tab pos="7630795" algn="l"/>
                <a:tab pos="8214995" algn="l"/>
                <a:tab pos="8797925" algn="l"/>
                <a:tab pos="9370695" algn="l"/>
                <a:tab pos="9940925" algn="l"/>
                <a:tab pos="10537825" algn="l"/>
                <a:tab pos="11110595" algn="l"/>
                <a:tab pos="11680825" algn="l"/>
                <a:tab pos="11694795" algn="l"/>
                <a:tab pos="11936095" algn="l"/>
              </a:tabLst>
              <a:defRPr sz="2700">
                <a:solidFill>
                  <a:srgbClr val="000000"/>
                </a:solidFill>
                <a:latin typeface="Lucida Sans Unicode" panose="020B0602030504020204" pitchFamily="34" charset="0"/>
                <a:cs typeface="ヒラギノ角ゴ ProN W3" charset="0"/>
              </a:defRPr>
            </a:lvl3pPr>
            <a:lvl4pPr>
              <a:lnSpc>
                <a:spcPct val="98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8425" algn="l"/>
                <a:tab pos="671195" algn="l"/>
                <a:tab pos="1254125" algn="l"/>
                <a:tab pos="1838325" algn="l"/>
                <a:tab pos="2411095" algn="l"/>
                <a:tab pos="2994025" algn="l"/>
                <a:tab pos="3566795" algn="l"/>
                <a:tab pos="4163695" algn="l"/>
                <a:tab pos="4735195" algn="l"/>
                <a:tab pos="5306695" algn="l"/>
                <a:tab pos="5902325" algn="l"/>
                <a:tab pos="6475095" algn="l"/>
                <a:tab pos="7045325" algn="l"/>
                <a:tab pos="7630795" algn="l"/>
                <a:tab pos="8214995" algn="l"/>
                <a:tab pos="8797925" algn="l"/>
                <a:tab pos="9370695" algn="l"/>
                <a:tab pos="9940925" algn="l"/>
                <a:tab pos="10537825" algn="l"/>
                <a:tab pos="11110595" algn="l"/>
                <a:tab pos="11680825" algn="l"/>
                <a:tab pos="11694795" algn="l"/>
                <a:tab pos="11936095" algn="l"/>
              </a:tabLst>
              <a:defRPr sz="2600">
                <a:solidFill>
                  <a:srgbClr val="000000"/>
                </a:solidFill>
                <a:latin typeface="Lucida Sans Unicode" panose="020B0602030504020204" pitchFamily="34" charset="0"/>
                <a:cs typeface="ヒラギノ角ゴ ProN W3" charset="0"/>
              </a:defRPr>
            </a:lvl4pPr>
            <a:lvl5pPr>
              <a:lnSpc>
                <a:spcPct val="98000"/>
              </a:lnSpc>
              <a:spcAft>
                <a:spcPts val="29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8425" algn="l"/>
                <a:tab pos="671195" algn="l"/>
                <a:tab pos="1254125" algn="l"/>
                <a:tab pos="1838325" algn="l"/>
                <a:tab pos="2411095" algn="l"/>
                <a:tab pos="2994025" algn="l"/>
                <a:tab pos="3566795" algn="l"/>
                <a:tab pos="4163695" algn="l"/>
                <a:tab pos="4735195" algn="l"/>
                <a:tab pos="5306695" algn="l"/>
                <a:tab pos="5902325" algn="l"/>
                <a:tab pos="6475095" algn="l"/>
                <a:tab pos="7045325" algn="l"/>
                <a:tab pos="7630795" algn="l"/>
                <a:tab pos="8214995" algn="l"/>
                <a:tab pos="8797925" algn="l"/>
                <a:tab pos="9370695" algn="l"/>
                <a:tab pos="9940925" algn="l"/>
                <a:tab pos="10537825" algn="l"/>
                <a:tab pos="11110595" algn="l"/>
                <a:tab pos="11680825" algn="l"/>
                <a:tab pos="11694795" algn="l"/>
                <a:tab pos="11936095" algn="l"/>
              </a:tabLst>
              <a:defRPr sz="2000">
                <a:solidFill>
                  <a:srgbClr val="000000"/>
                </a:solidFill>
                <a:latin typeface="Lucida Sans Unicode" panose="020B0602030504020204" pitchFamily="34" charset="0"/>
                <a:cs typeface="ヒラギノ角ゴ ProN W3" charset="0"/>
              </a:defRPr>
            </a:lvl5pPr>
            <a:lvl6pPr marL="2514600" indent="-228600" defTabSz="449580" eaLnBrk="0" fontAlgn="base" hangingPunct="0">
              <a:lnSpc>
                <a:spcPct val="98000"/>
              </a:lnSpc>
              <a:spcBef>
                <a:spcPct val="0"/>
              </a:spcBef>
              <a:spcAft>
                <a:spcPts val="29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8425" algn="l"/>
                <a:tab pos="671195" algn="l"/>
                <a:tab pos="1254125" algn="l"/>
                <a:tab pos="1838325" algn="l"/>
                <a:tab pos="2411095" algn="l"/>
                <a:tab pos="2994025" algn="l"/>
                <a:tab pos="3566795" algn="l"/>
                <a:tab pos="4163695" algn="l"/>
                <a:tab pos="4735195" algn="l"/>
                <a:tab pos="5306695" algn="l"/>
                <a:tab pos="5902325" algn="l"/>
                <a:tab pos="6475095" algn="l"/>
                <a:tab pos="7045325" algn="l"/>
                <a:tab pos="7630795" algn="l"/>
                <a:tab pos="8214995" algn="l"/>
                <a:tab pos="8797925" algn="l"/>
                <a:tab pos="9370695" algn="l"/>
                <a:tab pos="9940925" algn="l"/>
                <a:tab pos="10537825" algn="l"/>
                <a:tab pos="11110595" algn="l"/>
                <a:tab pos="11680825" algn="l"/>
                <a:tab pos="11694795" algn="l"/>
                <a:tab pos="11936095" algn="l"/>
              </a:tabLst>
              <a:defRPr sz="2000">
                <a:solidFill>
                  <a:srgbClr val="000000"/>
                </a:solidFill>
                <a:latin typeface="Lucida Sans Unicode" panose="020B0602030504020204" pitchFamily="34" charset="0"/>
                <a:cs typeface="ヒラギノ角ゴ ProN W3" charset="0"/>
              </a:defRPr>
            </a:lvl6pPr>
            <a:lvl7pPr marL="2971800" indent="-228600" defTabSz="449580" eaLnBrk="0" fontAlgn="base" hangingPunct="0">
              <a:lnSpc>
                <a:spcPct val="98000"/>
              </a:lnSpc>
              <a:spcBef>
                <a:spcPct val="0"/>
              </a:spcBef>
              <a:spcAft>
                <a:spcPts val="29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8425" algn="l"/>
                <a:tab pos="671195" algn="l"/>
                <a:tab pos="1254125" algn="l"/>
                <a:tab pos="1838325" algn="l"/>
                <a:tab pos="2411095" algn="l"/>
                <a:tab pos="2994025" algn="l"/>
                <a:tab pos="3566795" algn="l"/>
                <a:tab pos="4163695" algn="l"/>
                <a:tab pos="4735195" algn="l"/>
                <a:tab pos="5306695" algn="l"/>
                <a:tab pos="5902325" algn="l"/>
                <a:tab pos="6475095" algn="l"/>
                <a:tab pos="7045325" algn="l"/>
                <a:tab pos="7630795" algn="l"/>
                <a:tab pos="8214995" algn="l"/>
                <a:tab pos="8797925" algn="l"/>
                <a:tab pos="9370695" algn="l"/>
                <a:tab pos="9940925" algn="l"/>
                <a:tab pos="10537825" algn="l"/>
                <a:tab pos="11110595" algn="l"/>
                <a:tab pos="11680825" algn="l"/>
                <a:tab pos="11694795" algn="l"/>
                <a:tab pos="11936095" algn="l"/>
              </a:tabLst>
              <a:defRPr sz="2000">
                <a:solidFill>
                  <a:srgbClr val="000000"/>
                </a:solidFill>
                <a:latin typeface="Lucida Sans Unicode" panose="020B0602030504020204" pitchFamily="34" charset="0"/>
                <a:cs typeface="ヒラギノ角ゴ ProN W3" charset="0"/>
              </a:defRPr>
            </a:lvl7pPr>
            <a:lvl8pPr marL="3429000" indent="-228600" defTabSz="449580" eaLnBrk="0" fontAlgn="base" hangingPunct="0">
              <a:lnSpc>
                <a:spcPct val="98000"/>
              </a:lnSpc>
              <a:spcBef>
                <a:spcPct val="0"/>
              </a:spcBef>
              <a:spcAft>
                <a:spcPts val="29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8425" algn="l"/>
                <a:tab pos="671195" algn="l"/>
                <a:tab pos="1254125" algn="l"/>
                <a:tab pos="1838325" algn="l"/>
                <a:tab pos="2411095" algn="l"/>
                <a:tab pos="2994025" algn="l"/>
                <a:tab pos="3566795" algn="l"/>
                <a:tab pos="4163695" algn="l"/>
                <a:tab pos="4735195" algn="l"/>
                <a:tab pos="5306695" algn="l"/>
                <a:tab pos="5902325" algn="l"/>
                <a:tab pos="6475095" algn="l"/>
                <a:tab pos="7045325" algn="l"/>
                <a:tab pos="7630795" algn="l"/>
                <a:tab pos="8214995" algn="l"/>
                <a:tab pos="8797925" algn="l"/>
                <a:tab pos="9370695" algn="l"/>
                <a:tab pos="9940925" algn="l"/>
                <a:tab pos="10537825" algn="l"/>
                <a:tab pos="11110595" algn="l"/>
                <a:tab pos="11680825" algn="l"/>
                <a:tab pos="11694795" algn="l"/>
                <a:tab pos="11936095" algn="l"/>
              </a:tabLst>
              <a:defRPr sz="2000">
                <a:solidFill>
                  <a:srgbClr val="000000"/>
                </a:solidFill>
                <a:latin typeface="Lucida Sans Unicode" panose="020B0602030504020204" pitchFamily="34" charset="0"/>
                <a:cs typeface="ヒラギノ角ゴ ProN W3" charset="0"/>
              </a:defRPr>
            </a:lvl8pPr>
            <a:lvl9pPr marL="3886200" indent="-228600" defTabSz="449580" eaLnBrk="0" fontAlgn="base" hangingPunct="0">
              <a:lnSpc>
                <a:spcPct val="98000"/>
              </a:lnSpc>
              <a:spcBef>
                <a:spcPct val="0"/>
              </a:spcBef>
              <a:spcAft>
                <a:spcPts val="29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8425" algn="l"/>
                <a:tab pos="671195" algn="l"/>
                <a:tab pos="1254125" algn="l"/>
                <a:tab pos="1838325" algn="l"/>
                <a:tab pos="2411095" algn="l"/>
                <a:tab pos="2994025" algn="l"/>
                <a:tab pos="3566795" algn="l"/>
                <a:tab pos="4163695" algn="l"/>
                <a:tab pos="4735195" algn="l"/>
                <a:tab pos="5306695" algn="l"/>
                <a:tab pos="5902325" algn="l"/>
                <a:tab pos="6475095" algn="l"/>
                <a:tab pos="7045325" algn="l"/>
                <a:tab pos="7630795" algn="l"/>
                <a:tab pos="8214995" algn="l"/>
                <a:tab pos="8797925" algn="l"/>
                <a:tab pos="9370695" algn="l"/>
                <a:tab pos="9940925" algn="l"/>
                <a:tab pos="10537825" algn="l"/>
                <a:tab pos="11110595" algn="l"/>
                <a:tab pos="11680825" algn="l"/>
                <a:tab pos="11694795" algn="l"/>
                <a:tab pos="11936095" algn="l"/>
              </a:tabLst>
              <a:defRPr sz="2000">
                <a:solidFill>
                  <a:srgbClr val="000000"/>
                </a:solidFill>
                <a:latin typeface="Lucida Sans Unicode" panose="020B0602030504020204" pitchFamily="34" charset="0"/>
                <a:cs typeface="ヒラギノ角ゴ ProN W3" charset="0"/>
              </a:defRPr>
            </a:lvl9pPr>
          </a:lstStyle>
          <a:p>
            <a:pPr marL="34290" defTabSz="315595">
              <a:lnSpc>
                <a:spcPct val="93000"/>
              </a:lnSpc>
              <a:spcAft>
                <a:spcPct val="0"/>
              </a:spcAft>
              <a:buSzTx/>
              <a:tabLst>
                <a:tab pos="68580" algn="l"/>
                <a:tab pos="471805" algn="l"/>
                <a:tab pos="881380" algn="l"/>
                <a:tab pos="1292225" algn="l"/>
                <a:tab pos="1695450" algn="l"/>
                <a:tab pos="2105025" algn="l"/>
                <a:tab pos="2507615" algn="l"/>
                <a:tab pos="2927350" algn="l"/>
                <a:tab pos="3329305" algn="l"/>
                <a:tab pos="3731260" algn="l"/>
                <a:tab pos="4149725" algn="l"/>
                <a:tab pos="4552315" algn="l"/>
                <a:tab pos="4953000" algn="l"/>
                <a:tab pos="5365115" algn="l"/>
                <a:tab pos="5775960" algn="l"/>
                <a:tab pos="6185535" algn="l"/>
                <a:tab pos="6588125" algn="l"/>
                <a:tab pos="6989445" algn="l"/>
                <a:tab pos="7408545" algn="l"/>
                <a:tab pos="7811770" algn="l"/>
                <a:tab pos="8212455" algn="l"/>
                <a:tab pos="8222615" algn="l"/>
                <a:tab pos="8392160" algn="l"/>
              </a:tabLst>
              <a:defRPr/>
            </a:pPr>
            <a:r>
              <a:rPr lang="it-IT" altLang="it-IT" sz="5975" b="1" dirty="0">
                <a:solidFill>
                  <a:srgbClr val="00B0F0"/>
                </a:solidFill>
                <a:latin typeface="Mistral" panose="03090702030407020403" pitchFamily="66" charset="0"/>
                <a:cs typeface="Tahoma" panose="020B0604030504040204" pitchFamily="34" charset="0"/>
              </a:rPr>
              <a:t>L’unico vero viaggio </a:t>
            </a:r>
          </a:p>
          <a:p>
            <a:pPr marL="34290" defTabSz="315595">
              <a:lnSpc>
                <a:spcPct val="93000"/>
              </a:lnSpc>
              <a:spcAft>
                <a:spcPct val="0"/>
              </a:spcAft>
              <a:buSzTx/>
              <a:tabLst>
                <a:tab pos="68580" algn="l"/>
                <a:tab pos="471805" algn="l"/>
                <a:tab pos="881380" algn="l"/>
                <a:tab pos="1292225" algn="l"/>
                <a:tab pos="1695450" algn="l"/>
                <a:tab pos="2105025" algn="l"/>
                <a:tab pos="2507615" algn="l"/>
                <a:tab pos="2927350" algn="l"/>
                <a:tab pos="3329305" algn="l"/>
                <a:tab pos="3731260" algn="l"/>
                <a:tab pos="4149725" algn="l"/>
                <a:tab pos="4552315" algn="l"/>
                <a:tab pos="4953000" algn="l"/>
                <a:tab pos="5365115" algn="l"/>
                <a:tab pos="5775960" algn="l"/>
                <a:tab pos="6185535" algn="l"/>
                <a:tab pos="6588125" algn="l"/>
                <a:tab pos="6989445" algn="l"/>
                <a:tab pos="7408545" algn="l"/>
                <a:tab pos="7811770" algn="l"/>
                <a:tab pos="8212455" algn="l"/>
                <a:tab pos="8222615" algn="l"/>
                <a:tab pos="8392160" algn="l"/>
              </a:tabLst>
              <a:defRPr/>
            </a:pPr>
            <a:r>
              <a:rPr lang="it-IT" altLang="it-IT" sz="5975" b="1" dirty="0">
                <a:solidFill>
                  <a:srgbClr val="00B0F0"/>
                </a:solidFill>
                <a:latin typeface="Mistral" panose="03090702030407020403" pitchFamily="66" charset="0"/>
                <a:cs typeface="Tahoma" panose="020B0604030504040204" pitchFamily="34" charset="0"/>
              </a:rPr>
              <a:t>di scoperta consiste </a:t>
            </a:r>
          </a:p>
          <a:p>
            <a:pPr marL="34290" defTabSz="315595">
              <a:lnSpc>
                <a:spcPct val="93000"/>
              </a:lnSpc>
              <a:spcAft>
                <a:spcPct val="0"/>
              </a:spcAft>
              <a:buSzTx/>
              <a:tabLst>
                <a:tab pos="68580" algn="l"/>
                <a:tab pos="471805" algn="l"/>
                <a:tab pos="881380" algn="l"/>
                <a:tab pos="1292225" algn="l"/>
                <a:tab pos="1695450" algn="l"/>
                <a:tab pos="2105025" algn="l"/>
                <a:tab pos="2507615" algn="l"/>
                <a:tab pos="2927350" algn="l"/>
                <a:tab pos="3329305" algn="l"/>
                <a:tab pos="3731260" algn="l"/>
                <a:tab pos="4149725" algn="l"/>
                <a:tab pos="4552315" algn="l"/>
                <a:tab pos="4953000" algn="l"/>
                <a:tab pos="5365115" algn="l"/>
                <a:tab pos="5775960" algn="l"/>
                <a:tab pos="6185535" algn="l"/>
                <a:tab pos="6588125" algn="l"/>
                <a:tab pos="6989445" algn="l"/>
                <a:tab pos="7408545" algn="l"/>
                <a:tab pos="7811770" algn="l"/>
                <a:tab pos="8212455" algn="l"/>
                <a:tab pos="8222615" algn="l"/>
                <a:tab pos="8392160" algn="l"/>
              </a:tabLst>
              <a:defRPr/>
            </a:pPr>
            <a:r>
              <a:rPr lang="it-IT" altLang="it-IT" sz="5975" b="1" dirty="0">
                <a:solidFill>
                  <a:srgbClr val="00B0F0"/>
                </a:solidFill>
                <a:latin typeface="Mistral" panose="03090702030407020403" pitchFamily="66" charset="0"/>
                <a:cs typeface="Tahoma" panose="020B0604030504040204" pitchFamily="34" charset="0"/>
              </a:rPr>
              <a:t>non nel cercare nuovi panorami, </a:t>
            </a:r>
          </a:p>
          <a:p>
            <a:pPr marL="34290" defTabSz="315595">
              <a:lnSpc>
                <a:spcPct val="93000"/>
              </a:lnSpc>
              <a:spcAft>
                <a:spcPct val="0"/>
              </a:spcAft>
              <a:buSzTx/>
              <a:tabLst>
                <a:tab pos="68580" algn="l"/>
                <a:tab pos="471805" algn="l"/>
                <a:tab pos="881380" algn="l"/>
                <a:tab pos="1292225" algn="l"/>
                <a:tab pos="1695450" algn="l"/>
                <a:tab pos="2105025" algn="l"/>
                <a:tab pos="2507615" algn="l"/>
                <a:tab pos="2927350" algn="l"/>
                <a:tab pos="3329305" algn="l"/>
                <a:tab pos="3731260" algn="l"/>
                <a:tab pos="4149725" algn="l"/>
                <a:tab pos="4552315" algn="l"/>
                <a:tab pos="4953000" algn="l"/>
                <a:tab pos="5365115" algn="l"/>
                <a:tab pos="5775960" algn="l"/>
                <a:tab pos="6185535" algn="l"/>
                <a:tab pos="6588125" algn="l"/>
                <a:tab pos="6989445" algn="l"/>
                <a:tab pos="7408545" algn="l"/>
                <a:tab pos="7811770" algn="l"/>
                <a:tab pos="8212455" algn="l"/>
                <a:tab pos="8222615" algn="l"/>
                <a:tab pos="8392160" algn="l"/>
              </a:tabLst>
              <a:defRPr/>
            </a:pPr>
            <a:r>
              <a:rPr lang="it-IT" altLang="it-IT" sz="5975" b="1" dirty="0">
                <a:solidFill>
                  <a:srgbClr val="00B0F0"/>
                </a:solidFill>
                <a:latin typeface="Mistral" panose="03090702030407020403" pitchFamily="66" charset="0"/>
                <a:cs typeface="Tahoma" panose="020B0604030504040204" pitchFamily="34" charset="0"/>
              </a:rPr>
              <a:t>ma nell’osservare con occhi nuovi</a:t>
            </a:r>
          </a:p>
          <a:p>
            <a:pPr marL="34290" defTabSz="315595">
              <a:lnSpc>
                <a:spcPct val="93000"/>
              </a:lnSpc>
              <a:spcAft>
                <a:spcPct val="0"/>
              </a:spcAft>
              <a:buSzTx/>
              <a:tabLst>
                <a:tab pos="68580" algn="l"/>
                <a:tab pos="471805" algn="l"/>
                <a:tab pos="881380" algn="l"/>
                <a:tab pos="1292225" algn="l"/>
                <a:tab pos="1695450" algn="l"/>
                <a:tab pos="2105025" algn="l"/>
                <a:tab pos="2507615" algn="l"/>
                <a:tab pos="2927350" algn="l"/>
                <a:tab pos="3329305" algn="l"/>
                <a:tab pos="3731260" algn="l"/>
                <a:tab pos="4149725" algn="l"/>
                <a:tab pos="4552315" algn="l"/>
                <a:tab pos="4953000" algn="l"/>
                <a:tab pos="5365115" algn="l"/>
                <a:tab pos="5775960" algn="l"/>
                <a:tab pos="6185535" algn="l"/>
                <a:tab pos="6588125" algn="l"/>
                <a:tab pos="6989445" algn="l"/>
                <a:tab pos="7408545" algn="l"/>
                <a:tab pos="7811770" algn="l"/>
                <a:tab pos="8212455" algn="l"/>
                <a:tab pos="8222615" algn="l"/>
                <a:tab pos="8392160" algn="l"/>
              </a:tabLst>
              <a:defRPr/>
            </a:pPr>
            <a:r>
              <a:rPr lang="it-IT" altLang="it-IT" sz="2810" b="1" dirty="0">
                <a:solidFill>
                  <a:srgbClr val="3D4A2F"/>
                </a:solidFill>
                <a:latin typeface="Mistral" panose="03090702030407020403" pitchFamily="66" charset="0"/>
                <a:cs typeface="Tahoma" panose="020B0604030504040204" pitchFamily="34" charset="0"/>
              </a:rPr>
              <a:t>S. </a:t>
            </a:r>
            <a:r>
              <a:rPr lang="it-IT" altLang="it-IT" sz="2810" b="1" dirty="0" err="1">
                <a:solidFill>
                  <a:srgbClr val="3D4A2F"/>
                </a:solidFill>
                <a:latin typeface="Mistral" panose="03090702030407020403" pitchFamily="66" charset="0"/>
                <a:cs typeface="Tahoma" panose="020B0604030504040204" pitchFamily="34" charset="0"/>
              </a:rPr>
              <a:t>Bambaren</a:t>
            </a:r>
            <a:endParaRPr lang="it-IT" altLang="it-IT" sz="2810" b="1" dirty="0">
              <a:solidFill>
                <a:srgbClr val="3D4A2F"/>
              </a:solidFill>
              <a:latin typeface="Mistral" panose="03090702030407020403" pitchFamily="66" charset="0"/>
              <a:cs typeface="Tahoma" panose="020B0604030504040204" pitchFamily="34" charset="0"/>
            </a:endParaRPr>
          </a:p>
        </p:txBody>
      </p:sp>
      <p:pic>
        <p:nvPicPr>
          <p:cNvPr id="99331" name="Picture 2">
            <a:extLst>
              <a:ext uri="{FF2B5EF4-FFF2-40B4-BE49-F238E27FC236}">
                <a16:creationId xmlns:a16="http://schemas.microsoft.com/office/drawing/2014/main" id="{5C93999D-91A5-5E0B-88A2-2EBB08FFDC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00000">
            <a:off x="6792913" y="4449764"/>
            <a:ext cx="3371850" cy="172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2369</Words>
  <Application>Microsoft Office PowerPoint</Application>
  <PresentationFormat>Widescreen</PresentationFormat>
  <Paragraphs>136</Paragraphs>
  <Slides>20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20</vt:i4>
      </vt:variant>
    </vt:vector>
  </HeadingPairs>
  <TitlesOfParts>
    <vt:vector size="28" baseType="lpstr">
      <vt:lpstr>Arial</vt:lpstr>
      <vt:lpstr>Calibri</vt:lpstr>
      <vt:lpstr>Calibri Light</vt:lpstr>
      <vt:lpstr>HelveticaNeueLTStd</vt:lpstr>
      <vt:lpstr>Mistral</vt:lpstr>
      <vt:lpstr>Roboto</vt:lpstr>
      <vt:lpstr>Times New Roman</vt:lpstr>
      <vt:lpstr>Tema di Office</vt:lpstr>
      <vt:lpstr>Presentazione standard di PowerPoint</vt:lpstr>
      <vt:lpstr>Presentazione standard di PowerPoint</vt:lpstr>
      <vt:lpstr>Presentazione standard di PowerPoint</vt:lpstr>
      <vt:lpstr>Come scegliere un analizzatore ematologico </vt:lpstr>
      <vt:lpstr>Parametri emocromo</vt:lpstr>
      <vt:lpstr>Quali sono le tecnologie di misura degli analizzatori ematologici? </vt:lpstr>
      <vt:lpstr>Analizzatori ematologici: quali prestazioni? </vt:lpstr>
      <vt:lpstr>Che tipi di reagenti sono utilizzati in ematologia? </vt:lpstr>
      <vt:lpstr>Quali sono i vantaggi e gli svantaggi di un analizzatore ematologico? </vt:lpstr>
      <vt:lpstr>Quali funzioni accessorie può avere un analizzatore ematologico? </vt:lpstr>
      <vt:lpstr>Funzioni di Supporto al Flusso di Lavoro </vt:lpstr>
      <vt:lpstr>C-chip</vt:lpstr>
      <vt:lpstr>Presentazione standard di PowerPoint</vt:lpstr>
      <vt:lpstr>Esempi di C-chip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 Diverse funzioni accessorie ed applicazioni cruciali nei laboratori di biologia e clinica:  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MAURIZIO D'AMORA</dc:creator>
  <cp:lastModifiedBy>MAURIZIO D'AMORA</cp:lastModifiedBy>
  <cp:revision>21</cp:revision>
  <dcterms:created xsi:type="dcterms:W3CDTF">2025-12-05T16:11:32Z</dcterms:created>
  <dcterms:modified xsi:type="dcterms:W3CDTF">2026-02-18T18:52:29Z</dcterms:modified>
</cp:coreProperties>
</file>