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17005" r:id="rId2"/>
    <p:sldId id="256" r:id="rId3"/>
    <p:sldId id="401" r:id="rId4"/>
    <p:sldId id="257" r:id="rId5"/>
    <p:sldId id="397" r:id="rId6"/>
    <p:sldId id="402" r:id="rId7"/>
    <p:sldId id="17003" r:id="rId8"/>
    <p:sldId id="384" r:id="rId9"/>
    <p:sldId id="258" r:id="rId10"/>
    <p:sldId id="259" r:id="rId11"/>
    <p:sldId id="17004" r:id="rId12"/>
    <p:sldId id="399" r:id="rId13"/>
    <p:sldId id="260" r:id="rId14"/>
    <p:sldId id="261" r:id="rId15"/>
    <p:sldId id="262" r:id="rId16"/>
    <p:sldId id="264" r:id="rId17"/>
    <p:sldId id="265" r:id="rId18"/>
    <p:sldId id="395" r:id="rId19"/>
    <p:sldId id="404" r:id="rId20"/>
    <p:sldId id="396" r:id="rId21"/>
    <p:sldId id="293" r:id="rId22"/>
    <p:sldId id="381" r:id="rId23"/>
    <p:sldId id="296" r:id="rId24"/>
    <p:sldId id="383" r:id="rId25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38" autoAdjust="0"/>
  </p:normalViewPr>
  <p:slideViewPr>
    <p:cSldViewPr>
      <p:cViewPr varScale="1">
        <p:scale>
          <a:sx n="101" d="100"/>
          <a:sy n="101" d="100"/>
        </p:scale>
        <p:origin x="191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D48493-65F6-4058-9E36-B63C9A838882}" type="datetimeFigureOut">
              <a:rPr lang="it-IT" smtClean="0"/>
              <a:t>09/01/2026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8E5AE-49B7-43C2-B7BE-300C273C6C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29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96893" y="714375"/>
            <a:ext cx="821055" cy="936625"/>
          </a:xfrm>
          <a:custGeom>
            <a:avLst/>
            <a:gdLst/>
            <a:ahLst/>
            <a:cxnLst/>
            <a:rect l="l" t="t" r="r" b="b"/>
            <a:pathLst>
              <a:path w="821054" h="936625">
                <a:moveTo>
                  <a:pt x="820547" y="642620"/>
                </a:moveTo>
                <a:lnTo>
                  <a:pt x="301752" y="642620"/>
                </a:lnTo>
                <a:lnTo>
                  <a:pt x="583946" y="936625"/>
                </a:lnTo>
                <a:lnTo>
                  <a:pt x="820547" y="642620"/>
                </a:lnTo>
                <a:close/>
              </a:path>
              <a:path w="821054" h="936625">
                <a:moveTo>
                  <a:pt x="260985" y="0"/>
                </a:moveTo>
                <a:lnTo>
                  <a:pt x="0" y="0"/>
                </a:lnTo>
                <a:lnTo>
                  <a:pt x="32377" y="2375"/>
                </a:lnTo>
                <a:lnTo>
                  <a:pt x="64255" y="9410"/>
                </a:lnTo>
                <a:lnTo>
                  <a:pt x="126140" y="36904"/>
                </a:lnTo>
                <a:lnTo>
                  <a:pt x="184912" y="81374"/>
                </a:lnTo>
                <a:lnTo>
                  <a:pt x="212897" y="109628"/>
                </a:lnTo>
                <a:lnTo>
                  <a:pt x="239826" y="141710"/>
                </a:lnTo>
                <a:lnTo>
                  <a:pt x="265604" y="177482"/>
                </a:lnTo>
                <a:lnTo>
                  <a:pt x="290140" y="216805"/>
                </a:lnTo>
                <a:lnTo>
                  <a:pt x="313339" y="259542"/>
                </a:lnTo>
                <a:lnTo>
                  <a:pt x="335110" y="305552"/>
                </a:lnTo>
                <a:lnTo>
                  <a:pt x="355359" y="354698"/>
                </a:lnTo>
                <a:lnTo>
                  <a:pt x="373994" y="406842"/>
                </a:lnTo>
                <a:lnTo>
                  <a:pt x="390921" y="461844"/>
                </a:lnTo>
                <a:lnTo>
                  <a:pt x="406048" y="519567"/>
                </a:lnTo>
                <a:lnTo>
                  <a:pt x="419282" y="579872"/>
                </a:lnTo>
                <a:lnTo>
                  <a:pt x="430530" y="642620"/>
                </a:lnTo>
                <a:lnTo>
                  <a:pt x="691642" y="642620"/>
                </a:lnTo>
                <a:lnTo>
                  <a:pt x="680375" y="579872"/>
                </a:lnTo>
                <a:lnTo>
                  <a:pt x="667127" y="519567"/>
                </a:lnTo>
                <a:lnTo>
                  <a:pt x="651989" y="461844"/>
                </a:lnTo>
                <a:lnTo>
                  <a:pt x="635054" y="406842"/>
                </a:lnTo>
                <a:lnTo>
                  <a:pt x="616413" y="354698"/>
                </a:lnTo>
                <a:lnTo>
                  <a:pt x="596161" y="305552"/>
                </a:lnTo>
                <a:lnTo>
                  <a:pt x="574388" y="259542"/>
                </a:lnTo>
                <a:lnTo>
                  <a:pt x="551188" y="216805"/>
                </a:lnTo>
                <a:lnTo>
                  <a:pt x="526653" y="177482"/>
                </a:lnTo>
                <a:lnTo>
                  <a:pt x="500874" y="141710"/>
                </a:lnTo>
                <a:lnTo>
                  <a:pt x="473945" y="109628"/>
                </a:lnTo>
                <a:lnTo>
                  <a:pt x="445958" y="81374"/>
                </a:lnTo>
                <a:lnTo>
                  <a:pt x="387178" y="36904"/>
                </a:lnTo>
                <a:lnTo>
                  <a:pt x="325274" y="9410"/>
                </a:lnTo>
                <a:lnTo>
                  <a:pt x="293381" y="2375"/>
                </a:lnTo>
                <a:lnTo>
                  <a:pt x="26098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43376" y="714375"/>
            <a:ext cx="584200" cy="936625"/>
          </a:xfrm>
          <a:custGeom>
            <a:avLst/>
            <a:gdLst/>
            <a:ahLst/>
            <a:cxnLst/>
            <a:rect l="l" t="t" r="r" b="b"/>
            <a:pathLst>
              <a:path w="584200" h="936625">
                <a:moveTo>
                  <a:pt x="453516" y="0"/>
                </a:moveTo>
                <a:lnTo>
                  <a:pt x="391956" y="8550"/>
                </a:lnTo>
                <a:lnTo>
                  <a:pt x="332919" y="33458"/>
                </a:lnTo>
                <a:lnTo>
                  <a:pt x="276945" y="73606"/>
                </a:lnTo>
                <a:lnTo>
                  <a:pt x="224573" y="127879"/>
                </a:lnTo>
                <a:lnTo>
                  <a:pt x="199907" y="159964"/>
                </a:lnTo>
                <a:lnTo>
                  <a:pt x="176343" y="195161"/>
                </a:lnTo>
                <a:lnTo>
                  <a:pt x="153950" y="233331"/>
                </a:lnTo>
                <a:lnTo>
                  <a:pt x="132794" y="274335"/>
                </a:lnTo>
                <a:lnTo>
                  <a:pt x="112943" y="318034"/>
                </a:lnTo>
                <a:lnTo>
                  <a:pt x="94465" y="364286"/>
                </a:lnTo>
                <a:lnTo>
                  <a:pt x="77427" y="412954"/>
                </a:lnTo>
                <a:lnTo>
                  <a:pt x="61896" y="463898"/>
                </a:lnTo>
                <a:lnTo>
                  <a:pt x="47939" y="516977"/>
                </a:lnTo>
                <a:lnTo>
                  <a:pt x="35625" y="572053"/>
                </a:lnTo>
                <a:lnTo>
                  <a:pt x="25020" y="628986"/>
                </a:lnTo>
                <a:lnTo>
                  <a:pt x="16193" y="687637"/>
                </a:lnTo>
                <a:lnTo>
                  <a:pt x="9209" y="747866"/>
                </a:lnTo>
                <a:lnTo>
                  <a:pt x="4138" y="809533"/>
                </a:lnTo>
                <a:lnTo>
                  <a:pt x="1045" y="872499"/>
                </a:lnTo>
                <a:lnTo>
                  <a:pt x="0" y="936625"/>
                </a:lnTo>
                <a:lnTo>
                  <a:pt x="260985" y="936625"/>
                </a:lnTo>
                <a:lnTo>
                  <a:pt x="261961" y="875007"/>
                </a:lnTo>
                <a:lnTo>
                  <a:pt x="264853" y="814269"/>
                </a:lnTo>
                <a:lnTo>
                  <a:pt x="269609" y="754557"/>
                </a:lnTo>
                <a:lnTo>
                  <a:pt x="276175" y="696020"/>
                </a:lnTo>
                <a:lnTo>
                  <a:pt x="284497" y="638806"/>
                </a:lnTo>
                <a:lnTo>
                  <a:pt x="294524" y="583060"/>
                </a:lnTo>
                <a:lnTo>
                  <a:pt x="306200" y="528932"/>
                </a:lnTo>
                <a:lnTo>
                  <a:pt x="319474" y="476570"/>
                </a:lnTo>
                <a:lnTo>
                  <a:pt x="334291" y="426119"/>
                </a:lnTo>
                <a:lnTo>
                  <a:pt x="350599" y="377729"/>
                </a:lnTo>
                <a:lnTo>
                  <a:pt x="368344" y="331547"/>
                </a:lnTo>
                <a:lnTo>
                  <a:pt x="387473" y="287721"/>
                </a:lnTo>
                <a:lnTo>
                  <a:pt x="407934" y="246397"/>
                </a:lnTo>
                <a:lnTo>
                  <a:pt x="429671" y="207725"/>
                </a:lnTo>
                <a:lnTo>
                  <a:pt x="452633" y="171850"/>
                </a:lnTo>
                <a:lnTo>
                  <a:pt x="476767" y="138922"/>
                </a:lnTo>
                <a:lnTo>
                  <a:pt x="502018" y="109088"/>
                </a:lnTo>
                <a:lnTo>
                  <a:pt x="555660" y="59291"/>
                </a:lnTo>
                <a:lnTo>
                  <a:pt x="583946" y="39624"/>
                </a:lnTo>
                <a:lnTo>
                  <a:pt x="551940" y="22342"/>
                </a:lnTo>
                <a:lnTo>
                  <a:pt x="519445" y="9953"/>
                </a:lnTo>
                <a:lnTo>
                  <a:pt x="486594" y="2494"/>
                </a:lnTo>
                <a:lnTo>
                  <a:pt x="453516" y="0"/>
                </a:lnTo>
                <a:close/>
              </a:path>
            </a:pathLst>
          </a:custGeom>
          <a:solidFill>
            <a:srgbClr val="CD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643376" y="714375"/>
            <a:ext cx="1274445" cy="936625"/>
          </a:xfrm>
          <a:custGeom>
            <a:avLst/>
            <a:gdLst/>
            <a:ahLst/>
            <a:cxnLst/>
            <a:rect l="l" t="t" r="r" b="b"/>
            <a:pathLst>
              <a:path w="1274445" h="936625">
                <a:moveTo>
                  <a:pt x="583946" y="39624"/>
                </a:moveTo>
                <a:lnTo>
                  <a:pt x="528333" y="82495"/>
                </a:lnTo>
                <a:lnTo>
                  <a:pt x="476767" y="138922"/>
                </a:lnTo>
                <a:lnTo>
                  <a:pt x="452633" y="171850"/>
                </a:lnTo>
                <a:lnTo>
                  <a:pt x="429671" y="207725"/>
                </a:lnTo>
                <a:lnTo>
                  <a:pt x="407934" y="246397"/>
                </a:lnTo>
                <a:lnTo>
                  <a:pt x="387473" y="287721"/>
                </a:lnTo>
                <a:lnTo>
                  <a:pt x="368344" y="331547"/>
                </a:lnTo>
                <a:lnTo>
                  <a:pt x="350599" y="377729"/>
                </a:lnTo>
                <a:lnTo>
                  <a:pt x="334291" y="426119"/>
                </a:lnTo>
                <a:lnTo>
                  <a:pt x="319474" y="476570"/>
                </a:lnTo>
                <a:lnTo>
                  <a:pt x="306200" y="528932"/>
                </a:lnTo>
                <a:lnTo>
                  <a:pt x="294524" y="583060"/>
                </a:lnTo>
                <a:lnTo>
                  <a:pt x="284497" y="638806"/>
                </a:lnTo>
                <a:lnTo>
                  <a:pt x="276175" y="696020"/>
                </a:lnTo>
                <a:lnTo>
                  <a:pt x="269609" y="754557"/>
                </a:lnTo>
                <a:lnTo>
                  <a:pt x="264853" y="814269"/>
                </a:lnTo>
                <a:lnTo>
                  <a:pt x="261961" y="875007"/>
                </a:lnTo>
                <a:lnTo>
                  <a:pt x="260985" y="936625"/>
                </a:lnTo>
                <a:lnTo>
                  <a:pt x="0" y="936625"/>
                </a:lnTo>
                <a:lnTo>
                  <a:pt x="1045" y="872499"/>
                </a:lnTo>
                <a:lnTo>
                  <a:pt x="4138" y="809533"/>
                </a:lnTo>
                <a:lnTo>
                  <a:pt x="9209" y="747866"/>
                </a:lnTo>
                <a:lnTo>
                  <a:pt x="16193" y="687637"/>
                </a:lnTo>
                <a:lnTo>
                  <a:pt x="25020" y="628986"/>
                </a:lnTo>
                <a:lnTo>
                  <a:pt x="35625" y="572053"/>
                </a:lnTo>
                <a:lnTo>
                  <a:pt x="47939" y="516977"/>
                </a:lnTo>
                <a:lnTo>
                  <a:pt x="61896" y="463898"/>
                </a:lnTo>
                <a:lnTo>
                  <a:pt x="77427" y="412954"/>
                </a:lnTo>
                <a:lnTo>
                  <a:pt x="94465" y="364286"/>
                </a:lnTo>
                <a:lnTo>
                  <a:pt x="112943" y="318034"/>
                </a:lnTo>
                <a:lnTo>
                  <a:pt x="132794" y="274335"/>
                </a:lnTo>
                <a:lnTo>
                  <a:pt x="153950" y="233331"/>
                </a:lnTo>
                <a:lnTo>
                  <a:pt x="176343" y="195161"/>
                </a:lnTo>
                <a:lnTo>
                  <a:pt x="199907" y="159964"/>
                </a:lnTo>
                <a:lnTo>
                  <a:pt x="224573" y="127879"/>
                </a:lnTo>
                <a:lnTo>
                  <a:pt x="250275" y="99047"/>
                </a:lnTo>
                <a:lnTo>
                  <a:pt x="304515" y="51696"/>
                </a:lnTo>
                <a:lnTo>
                  <a:pt x="362088" y="19029"/>
                </a:lnTo>
                <a:lnTo>
                  <a:pt x="422454" y="2160"/>
                </a:lnTo>
                <a:lnTo>
                  <a:pt x="453516" y="0"/>
                </a:lnTo>
                <a:lnTo>
                  <a:pt x="714501" y="0"/>
                </a:lnTo>
                <a:lnTo>
                  <a:pt x="746898" y="2375"/>
                </a:lnTo>
                <a:lnTo>
                  <a:pt x="778791" y="9410"/>
                </a:lnTo>
                <a:lnTo>
                  <a:pt x="840695" y="36904"/>
                </a:lnTo>
                <a:lnTo>
                  <a:pt x="899475" y="81374"/>
                </a:lnTo>
                <a:lnTo>
                  <a:pt x="927462" y="109628"/>
                </a:lnTo>
                <a:lnTo>
                  <a:pt x="954391" y="141710"/>
                </a:lnTo>
                <a:lnTo>
                  <a:pt x="980170" y="177482"/>
                </a:lnTo>
                <a:lnTo>
                  <a:pt x="1004705" y="216805"/>
                </a:lnTo>
                <a:lnTo>
                  <a:pt x="1027905" y="259542"/>
                </a:lnTo>
                <a:lnTo>
                  <a:pt x="1049678" y="305552"/>
                </a:lnTo>
                <a:lnTo>
                  <a:pt x="1069930" y="354698"/>
                </a:lnTo>
                <a:lnTo>
                  <a:pt x="1088571" y="406842"/>
                </a:lnTo>
                <a:lnTo>
                  <a:pt x="1105506" y="461844"/>
                </a:lnTo>
                <a:lnTo>
                  <a:pt x="1120644" y="519567"/>
                </a:lnTo>
                <a:lnTo>
                  <a:pt x="1133892" y="579872"/>
                </a:lnTo>
                <a:lnTo>
                  <a:pt x="1145159" y="642620"/>
                </a:lnTo>
                <a:lnTo>
                  <a:pt x="1274064" y="642620"/>
                </a:lnTo>
                <a:lnTo>
                  <a:pt x="1037463" y="936625"/>
                </a:lnTo>
                <a:lnTo>
                  <a:pt x="755269" y="642620"/>
                </a:lnTo>
                <a:lnTo>
                  <a:pt x="884047" y="642620"/>
                </a:lnTo>
                <a:lnTo>
                  <a:pt x="872799" y="579872"/>
                </a:lnTo>
                <a:lnTo>
                  <a:pt x="859565" y="519567"/>
                </a:lnTo>
                <a:lnTo>
                  <a:pt x="844438" y="461844"/>
                </a:lnTo>
                <a:lnTo>
                  <a:pt x="827511" y="406842"/>
                </a:lnTo>
                <a:lnTo>
                  <a:pt x="808876" y="354698"/>
                </a:lnTo>
                <a:lnTo>
                  <a:pt x="788627" y="305552"/>
                </a:lnTo>
                <a:lnTo>
                  <a:pt x="766856" y="259542"/>
                </a:lnTo>
                <a:lnTo>
                  <a:pt x="743657" y="216805"/>
                </a:lnTo>
                <a:lnTo>
                  <a:pt x="719121" y="177482"/>
                </a:lnTo>
                <a:lnTo>
                  <a:pt x="693343" y="141710"/>
                </a:lnTo>
                <a:lnTo>
                  <a:pt x="666414" y="109628"/>
                </a:lnTo>
                <a:lnTo>
                  <a:pt x="638429" y="81374"/>
                </a:lnTo>
                <a:lnTo>
                  <a:pt x="579657" y="36904"/>
                </a:lnTo>
                <a:lnTo>
                  <a:pt x="517772" y="9410"/>
                </a:lnTo>
                <a:lnTo>
                  <a:pt x="485894" y="2375"/>
                </a:lnTo>
                <a:lnTo>
                  <a:pt x="453516" y="0"/>
                </a:lnTo>
              </a:path>
            </a:pathLst>
          </a:custGeom>
          <a:ln w="9525">
            <a:solidFill>
              <a:srgbClr val="BADF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940" y="643585"/>
            <a:ext cx="2493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95287" y="1704975"/>
            <a:ext cx="3783329" cy="448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1">
                <a:solidFill>
                  <a:srgbClr val="F6481A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78751-25BF-C14F-B4B6-6F2B596E5B4A}" type="datetimeFigureOut">
              <a:rPr lang="it-IT" smtClean="0"/>
              <a:t>09/01/2026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82DA-15EF-624F-8963-72B0CFDCD1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343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63" y="-78485"/>
            <a:ext cx="9144127" cy="18902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2515082"/>
            <a:ext cx="7291070" cy="2757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../../programmi/qualcomm/eudora%20mail/attach/Bloodmap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159BFBA-A3C6-7A25-D85C-E15494A9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altLang="it-IT"/>
              <a:t>Napoli  12 Febbraio 2026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045921E-A5D9-B15E-A276-C7971D895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04E97-3EB4-4BF0-B8BD-B11210E460AE}" type="slidenum">
              <a:rPr lang="it-IT" altLang="it-IT" smtClean="0"/>
              <a:pPr>
                <a:defRPr/>
              </a:pPr>
              <a:t>1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8377D9F-ABBE-4467-06A7-81E07717BD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6461"/>
            <a:ext cx="5256584" cy="67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2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5108106"/>
            <a:ext cx="8258675" cy="157733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32019" y="4833274"/>
            <a:ext cx="4645662" cy="1244571"/>
          </a:xfrm>
          <a:prstGeom prst="rect">
            <a:avLst/>
          </a:prstGeom>
        </p:spPr>
        <p:txBody>
          <a:bodyPr vert="horz" wrap="square" lIns="0" tIns="274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lang="it-IT" sz="3200" b="1" dirty="0">
                <a:solidFill>
                  <a:srgbClr val="FF0000"/>
                </a:solidFill>
                <a:latin typeface="Georgia"/>
                <a:cs typeface="Georgia"/>
              </a:rPr>
              <a:t>Maurizio D’Amora</a:t>
            </a:r>
            <a:endParaRPr sz="3200" b="1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endParaRPr sz="2000" dirty="0">
              <a:latin typeface="Georgia"/>
              <a:cs typeface="Georgi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61102" y="241219"/>
            <a:ext cx="723315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3600" spc="-10" dirty="0">
                <a:latin typeface="Georgia"/>
                <a:cs typeface="Georgia"/>
              </a:rPr>
              <a:t>Cenni storici di </a:t>
            </a:r>
            <a:r>
              <a:rPr lang="it-IT" sz="3600" spc="-10" dirty="0" err="1">
                <a:latin typeface="Georgia"/>
                <a:cs typeface="Georgia"/>
              </a:rPr>
              <a:t>emocitometria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9000" y="891777"/>
            <a:ext cx="3276600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it-IT" sz="2000" b="1" dirty="0">
                <a:solidFill>
                  <a:srgbClr val="FF0000"/>
                </a:solidFill>
                <a:latin typeface="Georgia"/>
                <a:cs typeface="Georgia"/>
              </a:rPr>
              <a:t>Napoli 5 Febbraio 2026 2026</a:t>
            </a:r>
            <a:endParaRPr sz="2000" b="1" dirty="0">
              <a:latin typeface="Georgia"/>
              <a:cs typeface="Georgia"/>
            </a:endParaRPr>
          </a:p>
        </p:txBody>
      </p:sp>
      <p:pic>
        <p:nvPicPr>
          <p:cNvPr id="11" name="Immagine 10" descr="HORIBA hematology ">
            <a:extLst>
              <a:ext uri="{FF2B5EF4-FFF2-40B4-BE49-F238E27FC236}">
                <a16:creationId xmlns:a16="http://schemas.microsoft.com/office/drawing/2014/main" id="{6769C3A5-041B-A378-A496-BE38A4F22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182" y="1247918"/>
            <a:ext cx="5714999" cy="3825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452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AF20B5C-B402-FE49-8436-7815B1C68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82012"/>
            <a:ext cx="7922260" cy="6093976"/>
          </a:xfrm>
        </p:spPr>
        <p:txBody>
          <a:bodyPr/>
          <a:lstStyle/>
          <a:p>
            <a:pPr algn="just"/>
            <a:r>
              <a:rPr lang="it-IT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it-IT" sz="36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IL RELATORE DICHIARA ai sensi e per gli effetti del D.P.R. n. 445/2000</a:t>
            </a:r>
            <a:r>
              <a:rPr lang="it-IT" sz="36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che nella propria Relazione l’informazione e l’attività educazionale saranno obiettive e non influenzate da interessi commerciali diretti o indiretti che ne possano pregiudicare la finalità esclusiva di educazione e formazione a vantaggio di aziende diagnostiche e di strumenti o presidi sanitari.</a:t>
            </a:r>
          </a:p>
          <a:p>
            <a:pPr algn="just"/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Conflitti d’interesse: nessuno</a:t>
            </a:r>
            <a:r>
              <a:rPr lang="it-IT" sz="3600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it-IT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87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31330"/>
            <a:chOff x="0" y="0"/>
            <a:chExt cx="9144000" cy="6831330"/>
          </a:xfrm>
        </p:grpSpPr>
        <p:pic>
          <p:nvPicPr>
            <p:cNvPr id="3" name="object 3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144000" cy="6831012"/>
            </a:xfrm>
            <a:prstGeom prst="rect">
              <a:avLst/>
            </a:prstGeom>
          </p:spPr>
        </p:pic>
        <p:pic>
          <p:nvPicPr>
            <p:cNvPr id="4" name="object 4">
              <a:hlinkClick r:id="rId2"/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3239" y="105155"/>
              <a:ext cx="3712464" cy="6496812"/>
            </a:xfrm>
            <a:prstGeom prst="rect">
              <a:avLst/>
            </a:prstGeom>
          </p:spPr>
        </p:pic>
        <p:pic>
          <p:nvPicPr>
            <p:cNvPr id="5" name="object 5">
              <a:hlinkClick r:id="rId2"/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75659" y="2257044"/>
              <a:ext cx="2782824" cy="845819"/>
            </a:xfrm>
            <a:prstGeom prst="rect">
              <a:avLst/>
            </a:prstGeom>
          </p:spPr>
        </p:pic>
        <p:pic>
          <p:nvPicPr>
            <p:cNvPr id="6" name="object 6">
              <a:hlinkClick r:id="rId2"/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7111" y="3134867"/>
              <a:ext cx="6780276" cy="84581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3400" y="2368422"/>
            <a:ext cx="7620000" cy="1700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L’ESAME</a:t>
            </a:r>
            <a:endParaRPr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>
              <a:lnSpc>
                <a:spcPct val="100000"/>
              </a:lnSpc>
              <a:spcBef>
                <a:spcPts val="2595"/>
              </a:spcBef>
            </a:pPr>
            <a:r>
              <a:rPr sz="4400" spc="-1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EMOCROMOCITOMETRICO</a:t>
            </a:r>
            <a:endParaRPr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068A8A3-D5D2-7C20-BFF7-DE4E6B41DE75}"/>
              </a:ext>
            </a:extLst>
          </p:cNvPr>
          <p:cNvSpPr txBox="1"/>
          <p:nvPr/>
        </p:nvSpPr>
        <p:spPr>
          <a:xfrm>
            <a:off x="304800" y="457200"/>
            <a:ext cx="8534400" cy="57098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è passato di tempo quando nei laboratori la camera di </a:t>
            </a:r>
            <a:r>
              <a:rPr lang="it-IT" sz="2400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Burker</a:t>
            </a: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imperava. Il povero Laboratorista, allora, contava una ad una le cellule del sangue…L’evoluzione tecnologica dalla fine degli anni settanta ha iniziato a correre sempre più velocemente. Dal semplice conteggio degli elementi corpuscolati del sangue si è arrivati ad una definizione qualitativa dei leucociti e del loro grado di maturazione, si sono svelati quasi tutti i “segreti” dei globuli rossi  ed è migliorata la capacità di discriminare la presenza di interferenti o di particolari situazioni patologiche.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Infine, l’accuratezza analitica raggiunta da alcuni analizzatori presenti oggi sul mercato, ha permesso di snellire il lavoro del tecnico e del dirigente di laboratorio. Come? Semplicemente con l’adozione dei cosiddetti filtri, ovvero una serie di allarmi o «flag» per valori anomali o caratteristiche anomale del campione.</a:t>
            </a:r>
          </a:p>
        </p:txBody>
      </p:sp>
    </p:spTree>
    <p:extLst>
      <p:ext uri="{BB962C8B-B14F-4D97-AF65-F5344CB8AC3E}">
        <p14:creationId xmlns:p14="http://schemas.microsoft.com/office/powerpoint/2010/main" val="3595845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9F8EA1-92AD-78C7-01F9-0672EFD5FEB3}"/>
              </a:ext>
            </a:extLst>
          </p:cNvPr>
          <p:cNvSpPr txBox="1"/>
          <p:nvPr/>
        </p:nvSpPr>
        <p:spPr>
          <a:xfrm>
            <a:off x="571500" y="207028"/>
            <a:ext cx="8001000" cy="6443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Tutto ciò che rimane “taggato” dovrà essere </a:t>
            </a:r>
            <a:r>
              <a:rPr lang="it-IT" sz="2400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</a:t>
            </a: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-valutato, il resto andrà direttamente al referto.</a:t>
            </a:r>
            <a:r>
              <a:rPr lang="it-IT" sz="2400" b="0" i="0" dirty="0">
                <a:solidFill>
                  <a:srgbClr val="000000"/>
                </a:solidFill>
                <a:effectLst/>
                <a:latin typeface="TimesNewRomanPSMT_e0"/>
              </a:rPr>
              <a:t> </a:t>
            </a:r>
            <a:r>
              <a:rPr lang="it-IT" sz="24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presenza di alterazioni di tipo quantitativo e/o qualitativo dell'esame emocromocitometrico e/o in presenza di allarmi strumentali, è necessario allestire uno striscio di sangue periferico, colorato con colorazioni panottiche ed esaminato al microscopio ottico. L'allestimento, la colorazione e l'osservazione al microscopio di uno striscio di sangue periferico devono essere effettuati secondo regole e standard presenti nelle linee guida internazionali</a:t>
            </a:r>
            <a:r>
              <a:rPr lang="it-IT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it-IT" sz="24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Tecnico ed il Dirigente di Laboratorio hanno ridotto così il tempo impegnato per gestire tutti gli esami emocromocitometrici dedicandosi maggiormente ai soli campioni patologici per un esame di maggiore qualità.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b="1" i="0" dirty="0">
                <a:solidFill>
                  <a:srgbClr val="FF0000"/>
                </a:solidFill>
                <a:effectLst/>
                <a:latin typeface="TimesNewRomanPSMT_e0"/>
              </a:rPr>
              <a:t>*ICSH. Reference method for staining blood and bone marrow films by azure B and eosin Y (Romanowsky stain.) British Journal of </a:t>
            </a:r>
            <a:r>
              <a:rPr lang="en-US" sz="1400" b="1" i="0" dirty="0" err="1">
                <a:solidFill>
                  <a:srgbClr val="FF0000"/>
                </a:solidFill>
                <a:effectLst/>
                <a:latin typeface="TimesNewRomanPSMT_e0"/>
              </a:rPr>
              <a:t>Haematology</a:t>
            </a:r>
            <a:r>
              <a:rPr lang="en-US" sz="1400" b="1" i="0" dirty="0">
                <a:solidFill>
                  <a:srgbClr val="FF0000"/>
                </a:solidFill>
                <a:effectLst/>
                <a:latin typeface="TimesNewRomanPSMT_e0"/>
              </a:rPr>
              <a:t> 1984; 57: 707-710 </a:t>
            </a:r>
            <a:endParaRPr lang="it-IT" sz="1400" b="1" dirty="0">
              <a:solidFill>
                <a:srgbClr val="FF0000"/>
              </a:solidFill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400" b="1" dirty="0">
                <a:solidFill>
                  <a:srgbClr val="FF0000"/>
                </a:solidFill>
                <a:latin typeface="TimesNewRomanPSMT_e0"/>
              </a:rPr>
              <a:t>Linee-Guida </a:t>
            </a:r>
            <a:r>
              <a:rPr lang="it-IT" sz="1400" b="1" dirty="0" err="1">
                <a:solidFill>
                  <a:srgbClr val="FF0000"/>
                </a:solidFill>
                <a:latin typeface="TimesNewRomanPSMT_e0"/>
              </a:rPr>
              <a:t>GdSE-SIMeL</a:t>
            </a:r>
            <a:r>
              <a:rPr lang="it-IT" sz="1400" b="1" dirty="0">
                <a:solidFill>
                  <a:srgbClr val="FF0000"/>
                </a:solidFill>
                <a:latin typeface="TimesNewRomanPSMT_e0"/>
              </a:rPr>
              <a:t> 13.06.2002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400" b="1" dirty="0">
                <a:solidFill>
                  <a:srgbClr val="FF0000"/>
                </a:solidFill>
                <a:latin typeface="TimesNewRomanPSMT_e0"/>
              </a:rPr>
              <a:t>Linee guida internazionali (ICSH, 2015)</a:t>
            </a:r>
          </a:p>
        </p:txBody>
      </p:sp>
    </p:spTree>
    <p:extLst>
      <p:ext uri="{BB962C8B-B14F-4D97-AF65-F5344CB8AC3E}">
        <p14:creationId xmlns:p14="http://schemas.microsoft.com/office/powerpoint/2010/main" val="401355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88A665-D32D-3D29-0BB0-9C212E167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95845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DC0CFBB-815C-7707-BA74-58333D37668B}"/>
              </a:ext>
            </a:extLst>
          </p:cNvPr>
          <p:cNvSpPr txBox="1"/>
          <p:nvPr/>
        </p:nvSpPr>
        <p:spPr>
          <a:xfrm>
            <a:off x="723900" y="5867400"/>
            <a:ext cx="7620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Striscio di sangue periferico normale; sono visibili i globuli rossi, due granulociti neutrofili (</a:t>
            </a:r>
            <a:r>
              <a:rPr lang="it-IT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segmented</a:t>
            </a:r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it-IT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neutrophils</a:t>
            </a:r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 e le piastrine (</a:t>
            </a:r>
            <a:r>
              <a:rPr lang="it-IT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platelets</a:t>
            </a:r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). Fonte immagine: Bette </a:t>
            </a:r>
            <a:r>
              <a:rPr lang="it-IT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Jamieson</a:t>
            </a:r>
            <a:r>
              <a:rPr lang="it-IT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it-IT" b="1" i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MEd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980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4E5822B-E662-E133-CBEE-901AE0D99455}"/>
              </a:ext>
            </a:extLst>
          </p:cNvPr>
          <p:cNvSpPr txBox="1"/>
          <p:nvPr/>
        </p:nvSpPr>
        <p:spPr>
          <a:xfrm>
            <a:off x="419100" y="304800"/>
            <a:ext cx="8305800" cy="652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L’ esame emocromocitometrico completo (CBC = complete </a:t>
            </a:r>
            <a:r>
              <a:rPr lang="it-IT" sz="2200" kern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blood</a:t>
            </a:r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it-IT" sz="2200" kern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count</a:t>
            </a:r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riveste un ruolo fondamentale nella diagnostica preventiva e di urgenza per la valutazione clinica dei pazienti. Può avere alcune differenziazioni nel numero dei  parametri calcolati e morfologici  (</a:t>
            </a:r>
            <a:r>
              <a:rPr lang="it-IT" sz="2200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oltre 55 !) </a:t>
            </a:r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ed anche nella formula  leucocitaria (a 3 o a 5 popolazioni).</a:t>
            </a:r>
          </a:p>
          <a:p>
            <a:pPr algn="just"/>
            <a:endParaRPr lang="it-IT" sz="2200" kern="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L’esame CBC utilizza inoltre differenti tecnologie analitiche: impedenzometria, </a:t>
            </a:r>
            <a:r>
              <a:rPr lang="it-IT" sz="2200" kern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citometria</a:t>
            </a:r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flusso, diffrazione laser  o la più evoluta </a:t>
            </a:r>
            <a:r>
              <a:rPr lang="it-IT" sz="22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microscopia digitale combinata con l’ intelligenza artificiale (AI) e machine learning (ML) </a:t>
            </a:r>
            <a:r>
              <a:rPr lang="it-IT" sz="2200" dirty="0">
                <a:solidFill>
                  <a:srgbClr val="002060"/>
                </a:solidFill>
                <a:latin typeface="Arial" panose="020B0604020202020204" pitchFamily="34" charset="0"/>
              </a:rPr>
              <a:t>che rappresenta un’innovazione significativa nel campo dell’ematologia, per soddisfare tutte le esigenze attuali dei </a:t>
            </a:r>
            <a: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professionisti sanitari (clinici e di laboratorio) nella gestione dei pazienti critici, cronici, pediatrici o neonatali. </a:t>
            </a:r>
          </a:p>
          <a:p>
            <a:pPr algn="just"/>
            <a:r>
              <a:rPr lang="it-IT" sz="2200" dirty="0">
                <a:solidFill>
                  <a:srgbClr val="002060"/>
                </a:solidFill>
              </a:rPr>
              <a:t>L'</a:t>
            </a:r>
            <a:r>
              <a:rPr lang="it-IT" sz="2200" b="1" dirty="0">
                <a:solidFill>
                  <a:srgbClr val="002060"/>
                </a:solidFill>
              </a:rPr>
              <a:t>Intelligenza Artificiale, </a:t>
            </a:r>
            <a:r>
              <a:rPr lang="it-IT" sz="2200" dirty="0">
                <a:solidFill>
                  <a:srgbClr val="002060"/>
                </a:solidFill>
              </a:rPr>
              <a:t>infatti, ha superato la fase sperimentale per entrare nella routine morfologica (ematologia e parassitologia) con modelli semi-supervisionati ad alta efficienza.</a:t>
            </a:r>
            <a:br>
              <a:rPr lang="it-IT" sz="2200" kern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it-IT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423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5500" y="381063"/>
            <a:ext cx="4953000" cy="466794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vert="horz" wrap="square" lIns="0" tIns="15748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1240"/>
              </a:spcBef>
            </a:pPr>
            <a:r>
              <a:rPr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</a:rPr>
              <a:t>ESAME</a:t>
            </a:r>
            <a:r>
              <a:rPr sz="2000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</a:rPr>
              <a:t> </a:t>
            </a:r>
            <a:r>
              <a:rPr sz="20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/>
                <a:cs typeface="Comic Sans MS"/>
              </a:rPr>
              <a:t>EMOCROMOCITOMETRICO</a:t>
            </a:r>
            <a:endParaRPr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43784" y="3017603"/>
            <a:ext cx="3213735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it-IT" sz="2000" b="1" dirty="0">
                <a:latin typeface="Comic Sans MS"/>
                <a:cs typeface="Comic Sans MS"/>
              </a:rPr>
              <a:t>Occorre o</a:t>
            </a:r>
            <a:r>
              <a:rPr sz="2000" b="1" dirty="0" err="1">
                <a:latin typeface="Comic Sans MS"/>
                <a:cs typeface="Comic Sans MS"/>
              </a:rPr>
              <a:t>rientarsi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bene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dirty="0" err="1">
                <a:latin typeface="Comic Sans MS"/>
                <a:cs typeface="Comic Sans MS"/>
              </a:rPr>
              <a:t>tra</a:t>
            </a:r>
            <a:r>
              <a:rPr sz="2000" b="1" spc="-20" dirty="0">
                <a:latin typeface="Comic Sans MS"/>
                <a:cs typeface="Comic Sans MS"/>
              </a:rPr>
              <a:t> tante</a:t>
            </a:r>
            <a:r>
              <a:rPr lang="it-IT" sz="2000" b="1" spc="-20" dirty="0">
                <a:latin typeface="Comic Sans MS"/>
                <a:cs typeface="Comic Sans MS"/>
              </a:rPr>
              <a:t> </a:t>
            </a:r>
            <a:r>
              <a:rPr sz="2000" b="1" dirty="0" err="1">
                <a:latin typeface="Comic Sans MS"/>
                <a:cs typeface="Comic Sans MS"/>
              </a:rPr>
              <a:t>sigle</a:t>
            </a:r>
            <a:r>
              <a:rPr sz="2000" b="1" spc="-3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e</a:t>
            </a:r>
            <a:r>
              <a:rPr sz="2000" b="1" spc="-10" dirty="0">
                <a:latin typeface="Comic Sans MS"/>
                <a:cs typeface="Comic Sans MS"/>
              </a:rPr>
              <a:t> numeri</a:t>
            </a:r>
            <a:endParaRPr sz="2000" dirty="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19419" y="4523220"/>
            <a:ext cx="30581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omic Sans MS"/>
                <a:cs typeface="Comic Sans MS"/>
              </a:rPr>
              <a:t>Corretta</a:t>
            </a:r>
            <a:r>
              <a:rPr sz="2000" b="1" spc="-60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interpretazione</a:t>
            </a:r>
            <a:endParaRPr sz="2000" dirty="0">
              <a:latin typeface="Comic Sans MS"/>
              <a:cs typeface="Comic Sans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38613" y="3709987"/>
            <a:ext cx="1381125" cy="1353820"/>
            <a:chOff x="3638613" y="3709987"/>
            <a:chExt cx="1381125" cy="1353820"/>
          </a:xfrm>
        </p:grpSpPr>
        <p:sp>
          <p:nvSpPr>
            <p:cNvPr id="9" name="object 9"/>
            <p:cNvSpPr/>
            <p:nvPr/>
          </p:nvSpPr>
          <p:spPr>
            <a:xfrm>
              <a:off x="3643376" y="4194809"/>
              <a:ext cx="1371600" cy="864235"/>
            </a:xfrm>
            <a:custGeom>
              <a:avLst/>
              <a:gdLst/>
              <a:ahLst/>
              <a:cxnLst/>
              <a:rect l="l" t="t" r="r" b="b"/>
              <a:pathLst>
                <a:path w="1371600" h="864235">
                  <a:moveTo>
                    <a:pt x="0" y="0"/>
                  </a:moveTo>
                  <a:lnTo>
                    <a:pt x="0" y="274319"/>
                  </a:lnTo>
                  <a:lnTo>
                    <a:pt x="2061" y="300724"/>
                  </a:lnTo>
                  <a:lnTo>
                    <a:pt x="18284" y="352601"/>
                  </a:lnTo>
                  <a:lnTo>
                    <a:pt x="50033" y="402934"/>
                  </a:lnTo>
                  <a:lnTo>
                    <a:pt x="96581" y="451363"/>
                  </a:lnTo>
                  <a:lnTo>
                    <a:pt x="157199" y="497527"/>
                  </a:lnTo>
                  <a:lnTo>
                    <a:pt x="192557" y="519647"/>
                  </a:lnTo>
                  <a:lnTo>
                    <a:pt x="231160" y="541065"/>
                  </a:lnTo>
                  <a:lnTo>
                    <a:pt x="272917" y="561737"/>
                  </a:lnTo>
                  <a:lnTo>
                    <a:pt x="317737" y="581616"/>
                  </a:lnTo>
                  <a:lnTo>
                    <a:pt x="365530" y="600659"/>
                  </a:lnTo>
                  <a:lnTo>
                    <a:pt x="416203" y="618820"/>
                  </a:lnTo>
                  <a:lnTo>
                    <a:pt x="469667" y="636054"/>
                  </a:lnTo>
                  <a:lnTo>
                    <a:pt x="525829" y="652316"/>
                  </a:lnTo>
                  <a:lnTo>
                    <a:pt x="584601" y="667561"/>
                  </a:lnTo>
                  <a:lnTo>
                    <a:pt x="645889" y="681743"/>
                  </a:lnTo>
                  <a:lnTo>
                    <a:pt x="709605" y="694818"/>
                  </a:lnTo>
                  <a:lnTo>
                    <a:pt x="775655" y="706740"/>
                  </a:lnTo>
                  <a:lnTo>
                    <a:pt x="843951" y="717465"/>
                  </a:lnTo>
                  <a:lnTo>
                    <a:pt x="914400" y="726947"/>
                  </a:lnTo>
                  <a:lnTo>
                    <a:pt x="914400" y="864107"/>
                  </a:lnTo>
                  <a:lnTo>
                    <a:pt x="1371600" y="617219"/>
                  </a:lnTo>
                  <a:lnTo>
                    <a:pt x="1122218" y="452627"/>
                  </a:lnTo>
                  <a:lnTo>
                    <a:pt x="914400" y="452627"/>
                  </a:lnTo>
                  <a:lnTo>
                    <a:pt x="843950" y="443145"/>
                  </a:lnTo>
                  <a:lnTo>
                    <a:pt x="775653" y="432420"/>
                  </a:lnTo>
                  <a:lnTo>
                    <a:pt x="709599" y="420498"/>
                  </a:lnTo>
                  <a:lnTo>
                    <a:pt x="645880" y="407423"/>
                  </a:lnTo>
                  <a:lnTo>
                    <a:pt x="584587" y="393241"/>
                  </a:lnTo>
                  <a:lnTo>
                    <a:pt x="525766" y="377983"/>
                  </a:lnTo>
                  <a:lnTo>
                    <a:pt x="469642" y="361734"/>
                  </a:lnTo>
                  <a:lnTo>
                    <a:pt x="416173" y="344500"/>
                  </a:lnTo>
                  <a:lnTo>
                    <a:pt x="365494" y="326339"/>
                  </a:lnTo>
                  <a:lnTo>
                    <a:pt x="317697" y="307296"/>
                  </a:lnTo>
                  <a:lnTo>
                    <a:pt x="272872" y="287417"/>
                  </a:lnTo>
                  <a:lnTo>
                    <a:pt x="231110" y="266745"/>
                  </a:lnTo>
                  <a:lnTo>
                    <a:pt x="192504" y="245327"/>
                  </a:lnTo>
                  <a:lnTo>
                    <a:pt x="157143" y="223207"/>
                  </a:lnTo>
                  <a:lnTo>
                    <a:pt x="125120" y="200431"/>
                  </a:lnTo>
                  <a:lnTo>
                    <a:pt x="71448" y="153090"/>
                  </a:lnTo>
                  <a:lnTo>
                    <a:pt x="32218" y="103663"/>
                  </a:lnTo>
                  <a:lnTo>
                    <a:pt x="8159" y="52513"/>
                  </a:lnTo>
                  <a:lnTo>
                    <a:pt x="2046" y="26404"/>
                  </a:lnTo>
                  <a:lnTo>
                    <a:pt x="0" y="0"/>
                  </a:lnTo>
                  <a:close/>
                </a:path>
                <a:path w="1371600" h="864235">
                  <a:moveTo>
                    <a:pt x="914400" y="315467"/>
                  </a:moveTo>
                  <a:lnTo>
                    <a:pt x="914400" y="452627"/>
                  </a:lnTo>
                  <a:lnTo>
                    <a:pt x="1122218" y="452627"/>
                  </a:lnTo>
                  <a:lnTo>
                    <a:pt x="914400" y="3154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643310" y="3714750"/>
              <a:ext cx="1372235" cy="617220"/>
            </a:xfrm>
            <a:custGeom>
              <a:avLst/>
              <a:gdLst/>
              <a:ahLst/>
              <a:cxnLst/>
              <a:rect l="l" t="t" r="r" b="b"/>
              <a:pathLst>
                <a:path w="1372235" h="617220">
                  <a:moveTo>
                    <a:pt x="1371665" y="0"/>
                  </a:moveTo>
                  <a:lnTo>
                    <a:pt x="1321935" y="315"/>
                  </a:lnTo>
                  <a:lnTo>
                    <a:pt x="1272316" y="1260"/>
                  </a:lnTo>
                  <a:lnTo>
                    <a:pt x="1222856" y="2832"/>
                  </a:lnTo>
                  <a:lnTo>
                    <a:pt x="1173609" y="5032"/>
                  </a:lnTo>
                  <a:lnTo>
                    <a:pt x="1124623" y="7856"/>
                  </a:lnTo>
                  <a:lnTo>
                    <a:pt x="1075950" y="11304"/>
                  </a:lnTo>
                  <a:lnTo>
                    <a:pt x="1027640" y="15375"/>
                  </a:lnTo>
                  <a:lnTo>
                    <a:pt x="979743" y="20066"/>
                  </a:lnTo>
                  <a:lnTo>
                    <a:pt x="910479" y="27982"/>
                  </a:lnTo>
                  <a:lnTo>
                    <a:pt x="843233" y="37054"/>
                  </a:lnTo>
                  <a:lnTo>
                    <a:pt x="778068" y="47239"/>
                  </a:lnTo>
                  <a:lnTo>
                    <a:pt x="715047" y="58498"/>
                  </a:lnTo>
                  <a:lnTo>
                    <a:pt x="654236" y="70788"/>
                  </a:lnTo>
                  <a:lnTo>
                    <a:pt x="595697" y="84068"/>
                  </a:lnTo>
                  <a:lnTo>
                    <a:pt x="539494" y="98297"/>
                  </a:lnTo>
                  <a:lnTo>
                    <a:pt x="485691" y="113434"/>
                  </a:lnTo>
                  <a:lnTo>
                    <a:pt x="434352" y="129437"/>
                  </a:lnTo>
                  <a:lnTo>
                    <a:pt x="385540" y="146266"/>
                  </a:lnTo>
                  <a:lnTo>
                    <a:pt x="339320" y="163878"/>
                  </a:lnTo>
                  <a:lnTo>
                    <a:pt x="295754" y="182233"/>
                  </a:lnTo>
                  <a:lnTo>
                    <a:pt x="254907" y="201290"/>
                  </a:lnTo>
                  <a:lnTo>
                    <a:pt x="216842" y="221007"/>
                  </a:lnTo>
                  <a:lnTo>
                    <a:pt x="181624" y="241342"/>
                  </a:lnTo>
                  <a:lnTo>
                    <a:pt x="149315" y="262256"/>
                  </a:lnTo>
                  <a:lnTo>
                    <a:pt x="93683" y="305650"/>
                  </a:lnTo>
                  <a:lnTo>
                    <a:pt x="50454" y="350860"/>
                  </a:lnTo>
                  <a:lnTo>
                    <a:pt x="20140" y="397556"/>
                  </a:lnTo>
                  <a:lnTo>
                    <a:pt x="3251" y="445407"/>
                  </a:lnTo>
                  <a:lnTo>
                    <a:pt x="0" y="469663"/>
                  </a:lnTo>
                  <a:lnTo>
                    <a:pt x="295" y="494084"/>
                  </a:lnTo>
                  <a:lnTo>
                    <a:pt x="11784" y="543255"/>
                  </a:lnTo>
                  <a:lnTo>
                    <a:pt x="38227" y="592592"/>
                  </a:lnTo>
                  <a:lnTo>
                    <a:pt x="57215" y="617219"/>
                  </a:lnTo>
                  <a:lnTo>
                    <a:pt x="77145" y="595669"/>
                  </a:lnTo>
                  <a:lnTo>
                    <a:pt x="99760" y="574629"/>
                  </a:lnTo>
                  <a:lnTo>
                    <a:pt x="152734" y="534164"/>
                  </a:lnTo>
                  <a:lnTo>
                    <a:pt x="215502" y="495987"/>
                  </a:lnTo>
                  <a:lnTo>
                    <a:pt x="250362" y="477809"/>
                  </a:lnTo>
                  <a:lnTo>
                    <a:pt x="287434" y="460265"/>
                  </a:lnTo>
                  <a:lnTo>
                    <a:pt x="326638" y="443376"/>
                  </a:lnTo>
                  <a:lnTo>
                    <a:pt x="367896" y="427162"/>
                  </a:lnTo>
                  <a:lnTo>
                    <a:pt x="411128" y="411645"/>
                  </a:lnTo>
                  <a:lnTo>
                    <a:pt x="456256" y="396844"/>
                  </a:lnTo>
                  <a:lnTo>
                    <a:pt x="503199" y="382780"/>
                  </a:lnTo>
                  <a:lnTo>
                    <a:pt x="551880" y="369474"/>
                  </a:lnTo>
                  <a:lnTo>
                    <a:pt x="602219" y="356947"/>
                  </a:lnTo>
                  <a:lnTo>
                    <a:pt x="654137" y="345219"/>
                  </a:lnTo>
                  <a:lnTo>
                    <a:pt x="707556" y="334310"/>
                  </a:lnTo>
                  <a:lnTo>
                    <a:pt x="762395" y="324242"/>
                  </a:lnTo>
                  <a:lnTo>
                    <a:pt x="818575" y="315035"/>
                  </a:lnTo>
                  <a:lnTo>
                    <a:pt x="876019" y="306710"/>
                  </a:lnTo>
                  <a:lnTo>
                    <a:pt x="934646" y="299287"/>
                  </a:lnTo>
                  <a:lnTo>
                    <a:pt x="994378" y="292787"/>
                  </a:lnTo>
                  <a:lnTo>
                    <a:pt x="1055136" y="287230"/>
                  </a:lnTo>
                  <a:lnTo>
                    <a:pt x="1116840" y="282637"/>
                  </a:lnTo>
                  <a:lnTo>
                    <a:pt x="1179411" y="279029"/>
                  </a:lnTo>
                  <a:lnTo>
                    <a:pt x="1242770" y="276426"/>
                  </a:lnTo>
                  <a:lnTo>
                    <a:pt x="1306839" y="274850"/>
                  </a:lnTo>
                  <a:lnTo>
                    <a:pt x="1371538" y="274319"/>
                  </a:lnTo>
                  <a:lnTo>
                    <a:pt x="1371665" y="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43376" y="3714750"/>
              <a:ext cx="1371600" cy="1344295"/>
            </a:xfrm>
            <a:custGeom>
              <a:avLst/>
              <a:gdLst/>
              <a:ahLst/>
              <a:cxnLst/>
              <a:rect l="l" t="t" r="r" b="b"/>
              <a:pathLst>
                <a:path w="1371600" h="1344295">
                  <a:moveTo>
                    <a:pt x="0" y="480060"/>
                  </a:moveTo>
                  <a:lnTo>
                    <a:pt x="8159" y="532573"/>
                  </a:lnTo>
                  <a:lnTo>
                    <a:pt x="32218" y="583723"/>
                  </a:lnTo>
                  <a:lnTo>
                    <a:pt x="71448" y="633150"/>
                  </a:lnTo>
                  <a:lnTo>
                    <a:pt x="125120" y="680491"/>
                  </a:lnTo>
                  <a:lnTo>
                    <a:pt x="157143" y="703267"/>
                  </a:lnTo>
                  <a:lnTo>
                    <a:pt x="192504" y="725387"/>
                  </a:lnTo>
                  <a:lnTo>
                    <a:pt x="231110" y="746805"/>
                  </a:lnTo>
                  <a:lnTo>
                    <a:pt x="272872" y="767477"/>
                  </a:lnTo>
                  <a:lnTo>
                    <a:pt x="317697" y="787356"/>
                  </a:lnTo>
                  <a:lnTo>
                    <a:pt x="365494" y="806399"/>
                  </a:lnTo>
                  <a:lnTo>
                    <a:pt x="416173" y="824560"/>
                  </a:lnTo>
                  <a:lnTo>
                    <a:pt x="469642" y="841794"/>
                  </a:lnTo>
                  <a:lnTo>
                    <a:pt x="525810" y="858056"/>
                  </a:lnTo>
                  <a:lnTo>
                    <a:pt x="584587" y="873301"/>
                  </a:lnTo>
                  <a:lnTo>
                    <a:pt x="645880" y="887483"/>
                  </a:lnTo>
                  <a:lnTo>
                    <a:pt x="709599" y="900558"/>
                  </a:lnTo>
                  <a:lnTo>
                    <a:pt x="775653" y="912480"/>
                  </a:lnTo>
                  <a:lnTo>
                    <a:pt x="843950" y="923205"/>
                  </a:lnTo>
                  <a:lnTo>
                    <a:pt x="914400" y="932688"/>
                  </a:lnTo>
                  <a:lnTo>
                    <a:pt x="914400" y="795527"/>
                  </a:lnTo>
                  <a:lnTo>
                    <a:pt x="1371600" y="1097280"/>
                  </a:lnTo>
                  <a:lnTo>
                    <a:pt x="914400" y="1344168"/>
                  </a:lnTo>
                  <a:lnTo>
                    <a:pt x="914400" y="1207008"/>
                  </a:lnTo>
                  <a:lnTo>
                    <a:pt x="843951" y="1197525"/>
                  </a:lnTo>
                  <a:lnTo>
                    <a:pt x="775655" y="1186800"/>
                  </a:lnTo>
                  <a:lnTo>
                    <a:pt x="709605" y="1174878"/>
                  </a:lnTo>
                  <a:lnTo>
                    <a:pt x="645889" y="1161803"/>
                  </a:lnTo>
                  <a:lnTo>
                    <a:pt x="584601" y="1147621"/>
                  </a:lnTo>
                  <a:lnTo>
                    <a:pt x="525829" y="1132376"/>
                  </a:lnTo>
                  <a:lnTo>
                    <a:pt x="469667" y="1116114"/>
                  </a:lnTo>
                  <a:lnTo>
                    <a:pt x="416203" y="1098880"/>
                  </a:lnTo>
                  <a:lnTo>
                    <a:pt x="365530" y="1080719"/>
                  </a:lnTo>
                  <a:lnTo>
                    <a:pt x="317737" y="1061676"/>
                  </a:lnTo>
                  <a:lnTo>
                    <a:pt x="272917" y="1041797"/>
                  </a:lnTo>
                  <a:lnTo>
                    <a:pt x="231160" y="1021125"/>
                  </a:lnTo>
                  <a:lnTo>
                    <a:pt x="192557" y="999707"/>
                  </a:lnTo>
                  <a:lnTo>
                    <a:pt x="157199" y="977587"/>
                  </a:lnTo>
                  <a:lnTo>
                    <a:pt x="125176" y="954811"/>
                  </a:lnTo>
                  <a:lnTo>
                    <a:pt x="71503" y="907470"/>
                  </a:lnTo>
                  <a:lnTo>
                    <a:pt x="32264" y="858043"/>
                  </a:lnTo>
                  <a:lnTo>
                    <a:pt x="8187" y="806893"/>
                  </a:lnTo>
                  <a:lnTo>
                    <a:pt x="0" y="754380"/>
                  </a:lnTo>
                  <a:lnTo>
                    <a:pt x="0" y="480060"/>
                  </a:lnTo>
                  <a:lnTo>
                    <a:pt x="1678" y="456096"/>
                  </a:lnTo>
                  <a:lnTo>
                    <a:pt x="6661" y="432437"/>
                  </a:lnTo>
                  <a:lnTo>
                    <a:pt x="26227" y="386142"/>
                  </a:lnTo>
                  <a:lnTo>
                    <a:pt x="58068" y="341395"/>
                  </a:lnTo>
                  <a:lnTo>
                    <a:pt x="101557" y="298416"/>
                  </a:lnTo>
                  <a:lnTo>
                    <a:pt x="156065" y="257425"/>
                  </a:lnTo>
                  <a:lnTo>
                    <a:pt x="220962" y="218641"/>
                  </a:lnTo>
                  <a:lnTo>
                    <a:pt x="257111" y="200146"/>
                  </a:lnTo>
                  <a:lnTo>
                    <a:pt x="295622" y="182285"/>
                  </a:lnTo>
                  <a:lnTo>
                    <a:pt x="336416" y="165086"/>
                  </a:lnTo>
                  <a:lnTo>
                    <a:pt x="379415" y="148576"/>
                  </a:lnTo>
                  <a:lnTo>
                    <a:pt x="424540" y="132783"/>
                  </a:lnTo>
                  <a:lnTo>
                    <a:pt x="471712" y="117735"/>
                  </a:lnTo>
                  <a:lnTo>
                    <a:pt x="520854" y="103457"/>
                  </a:lnTo>
                  <a:lnTo>
                    <a:pt x="571886" y="89980"/>
                  </a:lnTo>
                  <a:lnTo>
                    <a:pt x="624731" y="77328"/>
                  </a:lnTo>
                  <a:lnTo>
                    <a:pt x="679308" y="65531"/>
                  </a:lnTo>
                  <a:lnTo>
                    <a:pt x="735541" y="54616"/>
                  </a:lnTo>
                  <a:lnTo>
                    <a:pt x="793350" y="44610"/>
                  </a:lnTo>
                  <a:lnTo>
                    <a:pt x="852656" y="35540"/>
                  </a:lnTo>
                  <a:lnTo>
                    <a:pt x="913382" y="27435"/>
                  </a:lnTo>
                  <a:lnTo>
                    <a:pt x="975448" y="20321"/>
                  </a:lnTo>
                  <a:lnTo>
                    <a:pt x="1038777" y="14226"/>
                  </a:lnTo>
                  <a:lnTo>
                    <a:pt x="1103288" y="9178"/>
                  </a:lnTo>
                  <a:lnTo>
                    <a:pt x="1168905" y="5204"/>
                  </a:lnTo>
                  <a:lnTo>
                    <a:pt x="1235548" y="2331"/>
                  </a:lnTo>
                  <a:lnTo>
                    <a:pt x="1303139" y="587"/>
                  </a:lnTo>
                  <a:lnTo>
                    <a:pt x="1371600" y="0"/>
                  </a:lnTo>
                  <a:lnTo>
                    <a:pt x="1371600" y="274319"/>
                  </a:lnTo>
                  <a:lnTo>
                    <a:pt x="1306774" y="274850"/>
                  </a:lnTo>
                  <a:lnTo>
                    <a:pt x="1242705" y="276426"/>
                  </a:lnTo>
                  <a:lnTo>
                    <a:pt x="1179345" y="279029"/>
                  </a:lnTo>
                  <a:lnTo>
                    <a:pt x="1116774" y="282637"/>
                  </a:lnTo>
                  <a:lnTo>
                    <a:pt x="1055070" y="287230"/>
                  </a:lnTo>
                  <a:lnTo>
                    <a:pt x="994312" y="292787"/>
                  </a:lnTo>
                  <a:lnTo>
                    <a:pt x="934581" y="299287"/>
                  </a:lnTo>
                  <a:lnTo>
                    <a:pt x="875953" y="306710"/>
                  </a:lnTo>
                  <a:lnTo>
                    <a:pt x="818510" y="315035"/>
                  </a:lnTo>
                  <a:lnTo>
                    <a:pt x="762329" y="324242"/>
                  </a:lnTo>
                  <a:lnTo>
                    <a:pt x="707490" y="334310"/>
                  </a:lnTo>
                  <a:lnTo>
                    <a:pt x="654072" y="345219"/>
                  </a:lnTo>
                  <a:lnTo>
                    <a:pt x="602154" y="356947"/>
                  </a:lnTo>
                  <a:lnTo>
                    <a:pt x="551814" y="369474"/>
                  </a:lnTo>
                  <a:lnTo>
                    <a:pt x="503134" y="382780"/>
                  </a:lnTo>
                  <a:lnTo>
                    <a:pt x="456190" y="396844"/>
                  </a:lnTo>
                  <a:lnTo>
                    <a:pt x="411062" y="411645"/>
                  </a:lnTo>
                  <a:lnTo>
                    <a:pt x="367830" y="427162"/>
                  </a:lnTo>
                  <a:lnTo>
                    <a:pt x="326572" y="443376"/>
                  </a:lnTo>
                  <a:lnTo>
                    <a:pt x="287368" y="460265"/>
                  </a:lnTo>
                  <a:lnTo>
                    <a:pt x="250297" y="477809"/>
                  </a:lnTo>
                  <a:lnTo>
                    <a:pt x="215437" y="495987"/>
                  </a:lnTo>
                  <a:lnTo>
                    <a:pt x="152668" y="534164"/>
                  </a:lnTo>
                  <a:lnTo>
                    <a:pt x="99695" y="574629"/>
                  </a:lnTo>
                  <a:lnTo>
                    <a:pt x="77079" y="595669"/>
                  </a:lnTo>
                  <a:lnTo>
                    <a:pt x="57150" y="617219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44908" y="5846753"/>
            <a:ext cx="260718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2400" b="1" spc="-10" dirty="0">
                <a:latin typeface="Comic Sans MS"/>
                <a:cs typeface="Comic Sans MS"/>
              </a:rPr>
              <a:t>SOSPETTO </a:t>
            </a:r>
            <a:r>
              <a:rPr sz="2400" b="1" spc="-10" dirty="0">
                <a:latin typeface="Comic Sans MS"/>
                <a:cs typeface="Comic Sans MS"/>
              </a:rPr>
              <a:t>DIAGNOS</a:t>
            </a:r>
            <a:r>
              <a:rPr lang="it-IT" sz="2400" b="1" spc="-10" dirty="0">
                <a:latin typeface="Comic Sans MS"/>
                <a:cs typeface="Comic Sans MS"/>
              </a:rPr>
              <a:t>T</a:t>
            </a:r>
            <a:r>
              <a:rPr sz="2400" b="1" spc="-10" dirty="0">
                <a:latin typeface="Comic Sans MS"/>
                <a:cs typeface="Comic Sans MS"/>
              </a:rPr>
              <a:t>I</a:t>
            </a:r>
            <a:r>
              <a:rPr lang="it-IT" sz="2400" b="1" spc="-10" dirty="0">
                <a:latin typeface="Comic Sans MS"/>
                <a:cs typeface="Comic Sans MS"/>
              </a:rPr>
              <a:t>CO</a:t>
            </a:r>
            <a:endParaRPr sz="2400" dirty="0">
              <a:latin typeface="Comic Sans MS"/>
              <a:cs typeface="Comic Sans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624637" y="4900580"/>
            <a:ext cx="847725" cy="848360"/>
            <a:chOff x="6624637" y="4900580"/>
            <a:chExt cx="847725" cy="848360"/>
          </a:xfrm>
        </p:grpSpPr>
        <p:sp>
          <p:nvSpPr>
            <p:cNvPr id="15" name="object 15"/>
            <p:cNvSpPr/>
            <p:nvPr/>
          </p:nvSpPr>
          <p:spPr>
            <a:xfrm>
              <a:off x="6629400" y="4905349"/>
              <a:ext cx="838200" cy="838835"/>
            </a:xfrm>
            <a:custGeom>
              <a:avLst/>
              <a:gdLst/>
              <a:ahLst/>
              <a:cxnLst/>
              <a:rect l="l" t="t" r="r" b="b"/>
              <a:pathLst>
                <a:path w="838200" h="838835">
                  <a:moveTo>
                    <a:pt x="628650" y="52412"/>
                  </a:moveTo>
                  <a:lnTo>
                    <a:pt x="209550" y="52412"/>
                  </a:lnTo>
                  <a:lnTo>
                    <a:pt x="209550" y="104800"/>
                  </a:lnTo>
                  <a:lnTo>
                    <a:pt x="628650" y="104800"/>
                  </a:lnTo>
                  <a:lnTo>
                    <a:pt x="628650" y="52412"/>
                  </a:lnTo>
                  <a:close/>
                </a:path>
                <a:path w="838200" h="838835">
                  <a:moveTo>
                    <a:pt x="628650" y="0"/>
                  </a:moveTo>
                  <a:lnTo>
                    <a:pt x="209550" y="0"/>
                  </a:lnTo>
                  <a:lnTo>
                    <a:pt x="209550" y="26187"/>
                  </a:lnTo>
                  <a:lnTo>
                    <a:pt x="628650" y="26187"/>
                  </a:lnTo>
                  <a:lnTo>
                    <a:pt x="628650" y="0"/>
                  </a:lnTo>
                  <a:close/>
                </a:path>
                <a:path w="838200" h="838835">
                  <a:moveTo>
                    <a:pt x="838200" y="628675"/>
                  </a:moveTo>
                  <a:lnTo>
                    <a:pt x="628650" y="628675"/>
                  </a:lnTo>
                  <a:lnTo>
                    <a:pt x="628650" y="130962"/>
                  </a:lnTo>
                  <a:lnTo>
                    <a:pt x="209550" y="130962"/>
                  </a:lnTo>
                  <a:lnTo>
                    <a:pt x="209550" y="628675"/>
                  </a:lnTo>
                  <a:lnTo>
                    <a:pt x="0" y="628675"/>
                  </a:lnTo>
                  <a:lnTo>
                    <a:pt x="419100" y="838225"/>
                  </a:lnTo>
                  <a:lnTo>
                    <a:pt x="838200" y="62867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629400" y="4905343"/>
              <a:ext cx="838200" cy="838835"/>
            </a:xfrm>
            <a:custGeom>
              <a:avLst/>
              <a:gdLst/>
              <a:ahLst/>
              <a:cxnLst/>
              <a:rect l="l" t="t" r="r" b="b"/>
              <a:pathLst>
                <a:path w="838200" h="838835">
                  <a:moveTo>
                    <a:pt x="838200" y="628681"/>
                  </a:moveTo>
                  <a:lnTo>
                    <a:pt x="628650" y="628681"/>
                  </a:lnTo>
                  <a:lnTo>
                    <a:pt x="628650" y="130968"/>
                  </a:lnTo>
                  <a:lnTo>
                    <a:pt x="209550" y="130968"/>
                  </a:lnTo>
                  <a:lnTo>
                    <a:pt x="209550" y="628681"/>
                  </a:lnTo>
                  <a:lnTo>
                    <a:pt x="0" y="628681"/>
                  </a:lnTo>
                  <a:lnTo>
                    <a:pt x="419100" y="838231"/>
                  </a:lnTo>
                  <a:lnTo>
                    <a:pt x="838200" y="628681"/>
                  </a:lnTo>
                  <a:close/>
                </a:path>
                <a:path w="838200" h="838835">
                  <a:moveTo>
                    <a:pt x="209550" y="104806"/>
                  </a:moveTo>
                  <a:lnTo>
                    <a:pt x="628650" y="104806"/>
                  </a:lnTo>
                  <a:lnTo>
                    <a:pt x="628650" y="52419"/>
                  </a:lnTo>
                  <a:lnTo>
                    <a:pt x="209550" y="52419"/>
                  </a:lnTo>
                  <a:lnTo>
                    <a:pt x="209550" y="104806"/>
                  </a:lnTo>
                  <a:close/>
                </a:path>
                <a:path w="838200" h="838835">
                  <a:moveTo>
                    <a:pt x="209550" y="26193"/>
                  </a:moveTo>
                  <a:lnTo>
                    <a:pt x="628650" y="26193"/>
                  </a:lnTo>
                  <a:lnTo>
                    <a:pt x="628650" y="0"/>
                  </a:lnTo>
                  <a:lnTo>
                    <a:pt x="209550" y="0"/>
                  </a:lnTo>
                  <a:lnTo>
                    <a:pt x="209550" y="261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781050" y="1995487"/>
            <a:ext cx="1381760" cy="1353820"/>
            <a:chOff x="781050" y="1995487"/>
            <a:chExt cx="1381760" cy="1353820"/>
          </a:xfrm>
        </p:grpSpPr>
        <p:sp>
          <p:nvSpPr>
            <p:cNvPr id="18" name="object 18"/>
            <p:cNvSpPr/>
            <p:nvPr/>
          </p:nvSpPr>
          <p:spPr>
            <a:xfrm>
              <a:off x="785812" y="2480309"/>
              <a:ext cx="1372235" cy="864235"/>
            </a:xfrm>
            <a:custGeom>
              <a:avLst/>
              <a:gdLst/>
              <a:ahLst/>
              <a:cxnLst/>
              <a:rect l="l" t="t" r="r" b="b"/>
              <a:pathLst>
                <a:path w="1372235" h="864235">
                  <a:moveTo>
                    <a:pt x="0" y="0"/>
                  </a:moveTo>
                  <a:lnTo>
                    <a:pt x="0" y="274319"/>
                  </a:lnTo>
                  <a:lnTo>
                    <a:pt x="2062" y="300724"/>
                  </a:lnTo>
                  <a:lnTo>
                    <a:pt x="18290" y="352601"/>
                  </a:lnTo>
                  <a:lnTo>
                    <a:pt x="50047" y="402934"/>
                  </a:lnTo>
                  <a:lnTo>
                    <a:pt x="96604" y="451363"/>
                  </a:lnTo>
                  <a:lnTo>
                    <a:pt x="157234" y="497527"/>
                  </a:lnTo>
                  <a:lnTo>
                    <a:pt x="192599" y="519647"/>
                  </a:lnTo>
                  <a:lnTo>
                    <a:pt x="231208" y="541065"/>
                  </a:lnTo>
                  <a:lnTo>
                    <a:pt x="272971" y="561737"/>
                  </a:lnTo>
                  <a:lnTo>
                    <a:pt x="317796" y="581616"/>
                  </a:lnTo>
                  <a:lnTo>
                    <a:pt x="365594" y="600659"/>
                  </a:lnTo>
                  <a:lnTo>
                    <a:pt x="416271" y="618820"/>
                  </a:lnTo>
                  <a:lnTo>
                    <a:pt x="469738" y="636054"/>
                  </a:lnTo>
                  <a:lnTo>
                    <a:pt x="525904" y="652316"/>
                  </a:lnTo>
                  <a:lnTo>
                    <a:pt x="584677" y="667561"/>
                  </a:lnTo>
                  <a:lnTo>
                    <a:pt x="645966" y="681743"/>
                  </a:lnTo>
                  <a:lnTo>
                    <a:pt x="709680" y="694818"/>
                  </a:lnTo>
                  <a:lnTo>
                    <a:pt x="775728" y="706740"/>
                  </a:lnTo>
                  <a:lnTo>
                    <a:pt x="844020" y="717465"/>
                  </a:lnTo>
                  <a:lnTo>
                    <a:pt x="914463" y="726948"/>
                  </a:lnTo>
                  <a:lnTo>
                    <a:pt x="914463" y="864107"/>
                  </a:lnTo>
                  <a:lnTo>
                    <a:pt x="1371663" y="617219"/>
                  </a:lnTo>
                  <a:lnTo>
                    <a:pt x="1122281" y="452627"/>
                  </a:lnTo>
                  <a:lnTo>
                    <a:pt x="914463" y="452627"/>
                  </a:lnTo>
                  <a:lnTo>
                    <a:pt x="844020" y="443145"/>
                  </a:lnTo>
                  <a:lnTo>
                    <a:pt x="775728" y="432420"/>
                  </a:lnTo>
                  <a:lnTo>
                    <a:pt x="709680" y="420498"/>
                  </a:lnTo>
                  <a:lnTo>
                    <a:pt x="645966" y="407423"/>
                  </a:lnTo>
                  <a:lnTo>
                    <a:pt x="584677" y="393241"/>
                  </a:lnTo>
                  <a:lnTo>
                    <a:pt x="525860" y="377983"/>
                  </a:lnTo>
                  <a:lnTo>
                    <a:pt x="469738" y="361734"/>
                  </a:lnTo>
                  <a:lnTo>
                    <a:pt x="416271" y="344500"/>
                  </a:lnTo>
                  <a:lnTo>
                    <a:pt x="365594" y="326339"/>
                  </a:lnTo>
                  <a:lnTo>
                    <a:pt x="317796" y="307296"/>
                  </a:lnTo>
                  <a:lnTo>
                    <a:pt x="272971" y="287417"/>
                  </a:lnTo>
                  <a:lnTo>
                    <a:pt x="231208" y="266745"/>
                  </a:lnTo>
                  <a:lnTo>
                    <a:pt x="192599" y="245327"/>
                  </a:lnTo>
                  <a:lnTo>
                    <a:pt x="157234" y="223207"/>
                  </a:lnTo>
                  <a:lnTo>
                    <a:pt x="125206" y="200431"/>
                  </a:lnTo>
                  <a:lnTo>
                    <a:pt x="71521" y="153090"/>
                  </a:lnTo>
                  <a:lnTo>
                    <a:pt x="32273" y="103663"/>
                  </a:lnTo>
                  <a:lnTo>
                    <a:pt x="8189" y="52513"/>
                  </a:lnTo>
                  <a:lnTo>
                    <a:pt x="2062" y="26404"/>
                  </a:lnTo>
                  <a:lnTo>
                    <a:pt x="0" y="0"/>
                  </a:lnTo>
                  <a:close/>
                </a:path>
                <a:path w="1372235" h="864235">
                  <a:moveTo>
                    <a:pt x="914463" y="315467"/>
                  </a:moveTo>
                  <a:lnTo>
                    <a:pt x="914463" y="452627"/>
                  </a:lnTo>
                  <a:lnTo>
                    <a:pt x="1122281" y="452627"/>
                  </a:lnTo>
                  <a:lnTo>
                    <a:pt x="914463" y="31546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5763" y="2000250"/>
              <a:ext cx="1372235" cy="617220"/>
            </a:xfrm>
            <a:custGeom>
              <a:avLst/>
              <a:gdLst/>
              <a:ahLst/>
              <a:cxnLst/>
              <a:rect l="l" t="t" r="r" b="b"/>
              <a:pathLst>
                <a:path w="1372235" h="617219">
                  <a:moveTo>
                    <a:pt x="1371712" y="0"/>
                  </a:moveTo>
                  <a:lnTo>
                    <a:pt x="1321982" y="315"/>
                  </a:lnTo>
                  <a:lnTo>
                    <a:pt x="1272362" y="1260"/>
                  </a:lnTo>
                  <a:lnTo>
                    <a:pt x="1222903" y="2832"/>
                  </a:lnTo>
                  <a:lnTo>
                    <a:pt x="1173655" y="5032"/>
                  </a:lnTo>
                  <a:lnTo>
                    <a:pt x="1124669" y="7856"/>
                  </a:lnTo>
                  <a:lnTo>
                    <a:pt x="1075996" y="11304"/>
                  </a:lnTo>
                  <a:lnTo>
                    <a:pt x="1027686" y="15375"/>
                  </a:lnTo>
                  <a:lnTo>
                    <a:pt x="979790" y="20065"/>
                  </a:lnTo>
                  <a:lnTo>
                    <a:pt x="910523" y="27982"/>
                  </a:lnTo>
                  <a:lnTo>
                    <a:pt x="843274" y="37054"/>
                  </a:lnTo>
                  <a:lnTo>
                    <a:pt x="778106" y="47239"/>
                  </a:lnTo>
                  <a:lnTo>
                    <a:pt x="715083" y="58498"/>
                  </a:lnTo>
                  <a:lnTo>
                    <a:pt x="654269" y="70788"/>
                  </a:lnTo>
                  <a:lnTo>
                    <a:pt x="595727" y="84068"/>
                  </a:lnTo>
                  <a:lnTo>
                    <a:pt x="539522" y="98297"/>
                  </a:lnTo>
                  <a:lnTo>
                    <a:pt x="485716" y="113434"/>
                  </a:lnTo>
                  <a:lnTo>
                    <a:pt x="434375" y="129437"/>
                  </a:lnTo>
                  <a:lnTo>
                    <a:pt x="385560" y="146266"/>
                  </a:lnTo>
                  <a:lnTo>
                    <a:pt x="339337" y="163878"/>
                  </a:lnTo>
                  <a:lnTo>
                    <a:pt x="295769" y="182233"/>
                  </a:lnTo>
                  <a:lnTo>
                    <a:pt x="254920" y="201290"/>
                  </a:lnTo>
                  <a:lnTo>
                    <a:pt x="216853" y="221007"/>
                  </a:lnTo>
                  <a:lnTo>
                    <a:pt x="181633" y="241342"/>
                  </a:lnTo>
                  <a:lnTo>
                    <a:pt x="149322" y="262256"/>
                  </a:lnTo>
                  <a:lnTo>
                    <a:pt x="93687" y="305650"/>
                  </a:lnTo>
                  <a:lnTo>
                    <a:pt x="50456" y="350860"/>
                  </a:lnTo>
                  <a:lnTo>
                    <a:pt x="20141" y="397556"/>
                  </a:lnTo>
                  <a:lnTo>
                    <a:pt x="3251" y="445407"/>
                  </a:lnTo>
                  <a:lnTo>
                    <a:pt x="0" y="469663"/>
                  </a:lnTo>
                  <a:lnTo>
                    <a:pt x="296" y="494084"/>
                  </a:lnTo>
                  <a:lnTo>
                    <a:pt x="11787" y="543255"/>
                  </a:lnTo>
                  <a:lnTo>
                    <a:pt x="38233" y="592592"/>
                  </a:lnTo>
                  <a:lnTo>
                    <a:pt x="57223" y="617220"/>
                  </a:lnTo>
                  <a:lnTo>
                    <a:pt x="77161" y="595669"/>
                  </a:lnTo>
                  <a:lnTo>
                    <a:pt x="99783" y="574629"/>
                  </a:lnTo>
                  <a:lnTo>
                    <a:pt x="152768" y="534164"/>
                  </a:lnTo>
                  <a:lnTo>
                    <a:pt x="215545" y="495987"/>
                  </a:lnTo>
                  <a:lnTo>
                    <a:pt x="250409" y="477809"/>
                  </a:lnTo>
                  <a:lnTo>
                    <a:pt x="287483" y="460265"/>
                  </a:lnTo>
                  <a:lnTo>
                    <a:pt x="326690" y="443376"/>
                  </a:lnTo>
                  <a:lnTo>
                    <a:pt x="367949" y="427162"/>
                  </a:lnTo>
                  <a:lnTo>
                    <a:pt x="411182" y="411645"/>
                  </a:lnTo>
                  <a:lnTo>
                    <a:pt x="456311" y="396844"/>
                  </a:lnTo>
                  <a:lnTo>
                    <a:pt x="503255" y="382780"/>
                  </a:lnTo>
                  <a:lnTo>
                    <a:pt x="551936" y="369474"/>
                  </a:lnTo>
                  <a:lnTo>
                    <a:pt x="602275" y="356947"/>
                  </a:lnTo>
                  <a:lnTo>
                    <a:pt x="654193" y="345219"/>
                  </a:lnTo>
                  <a:lnTo>
                    <a:pt x="707610" y="334310"/>
                  </a:lnTo>
                  <a:lnTo>
                    <a:pt x="762449" y="324242"/>
                  </a:lnTo>
                  <a:lnTo>
                    <a:pt x="818628" y="315035"/>
                  </a:lnTo>
                  <a:lnTo>
                    <a:pt x="876071" y="306710"/>
                  </a:lnTo>
                  <a:lnTo>
                    <a:pt x="934697" y="299287"/>
                  </a:lnTo>
                  <a:lnTo>
                    <a:pt x="994428" y="292787"/>
                  </a:lnTo>
                  <a:lnTo>
                    <a:pt x="1055185" y="287230"/>
                  </a:lnTo>
                  <a:lnTo>
                    <a:pt x="1116888" y="282637"/>
                  </a:lnTo>
                  <a:lnTo>
                    <a:pt x="1179458" y="279029"/>
                  </a:lnTo>
                  <a:lnTo>
                    <a:pt x="1242817" y="276426"/>
                  </a:lnTo>
                  <a:lnTo>
                    <a:pt x="1306886" y="274850"/>
                  </a:lnTo>
                  <a:lnTo>
                    <a:pt x="1371585" y="274320"/>
                  </a:lnTo>
                  <a:lnTo>
                    <a:pt x="1371712" y="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5812" y="2000250"/>
              <a:ext cx="1372235" cy="1344295"/>
            </a:xfrm>
            <a:custGeom>
              <a:avLst/>
              <a:gdLst/>
              <a:ahLst/>
              <a:cxnLst/>
              <a:rect l="l" t="t" r="r" b="b"/>
              <a:pathLst>
                <a:path w="1372235" h="1344295">
                  <a:moveTo>
                    <a:pt x="0" y="480060"/>
                  </a:moveTo>
                  <a:lnTo>
                    <a:pt x="8189" y="532573"/>
                  </a:lnTo>
                  <a:lnTo>
                    <a:pt x="32273" y="583723"/>
                  </a:lnTo>
                  <a:lnTo>
                    <a:pt x="71521" y="633150"/>
                  </a:lnTo>
                  <a:lnTo>
                    <a:pt x="125206" y="680491"/>
                  </a:lnTo>
                  <a:lnTo>
                    <a:pt x="157234" y="703267"/>
                  </a:lnTo>
                  <a:lnTo>
                    <a:pt x="192599" y="725387"/>
                  </a:lnTo>
                  <a:lnTo>
                    <a:pt x="231208" y="746805"/>
                  </a:lnTo>
                  <a:lnTo>
                    <a:pt x="272971" y="767477"/>
                  </a:lnTo>
                  <a:lnTo>
                    <a:pt x="317796" y="787356"/>
                  </a:lnTo>
                  <a:lnTo>
                    <a:pt x="365594" y="806399"/>
                  </a:lnTo>
                  <a:lnTo>
                    <a:pt x="416271" y="824560"/>
                  </a:lnTo>
                  <a:lnTo>
                    <a:pt x="469738" y="841794"/>
                  </a:lnTo>
                  <a:lnTo>
                    <a:pt x="525904" y="858056"/>
                  </a:lnTo>
                  <a:lnTo>
                    <a:pt x="584677" y="873301"/>
                  </a:lnTo>
                  <a:lnTo>
                    <a:pt x="645966" y="887483"/>
                  </a:lnTo>
                  <a:lnTo>
                    <a:pt x="709680" y="900558"/>
                  </a:lnTo>
                  <a:lnTo>
                    <a:pt x="775728" y="912480"/>
                  </a:lnTo>
                  <a:lnTo>
                    <a:pt x="844020" y="923205"/>
                  </a:lnTo>
                  <a:lnTo>
                    <a:pt x="914463" y="932688"/>
                  </a:lnTo>
                  <a:lnTo>
                    <a:pt x="914463" y="795527"/>
                  </a:lnTo>
                  <a:lnTo>
                    <a:pt x="1371663" y="1097279"/>
                  </a:lnTo>
                  <a:lnTo>
                    <a:pt x="914463" y="1344167"/>
                  </a:lnTo>
                  <a:lnTo>
                    <a:pt x="914463" y="1207008"/>
                  </a:lnTo>
                  <a:lnTo>
                    <a:pt x="844020" y="1197525"/>
                  </a:lnTo>
                  <a:lnTo>
                    <a:pt x="775728" y="1186800"/>
                  </a:lnTo>
                  <a:lnTo>
                    <a:pt x="709680" y="1174878"/>
                  </a:lnTo>
                  <a:lnTo>
                    <a:pt x="645966" y="1161803"/>
                  </a:lnTo>
                  <a:lnTo>
                    <a:pt x="584677" y="1147621"/>
                  </a:lnTo>
                  <a:lnTo>
                    <a:pt x="525904" y="1132376"/>
                  </a:lnTo>
                  <a:lnTo>
                    <a:pt x="469738" y="1116114"/>
                  </a:lnTo>
                  <a:lnTo>
                    <a:pt x="416271" y="1098880"/>
                  </a:lnTo>
                  <a:lnTo>
                    <a:pt x="365594" y="1080719"/>
                  </a:lnTo>
                  <a:lnTo>
                    <a:pt x="317796" y="1061676"/>
                  </a:lnTo>
                  <a:lnTo>
                    <a:pt x="272971" y="1041797"/>
                  </a:lnTo>
                  <a:lnTo>
                    <a:pt x="231208" y="1021125"/>
                  </a:lnTo>
                  <a:lnTo>
                    <a:pt x="192599" y="999707"/>
                  </a:lnTo>
                  <a:lnTo>
                    <a:pt x="157234" y="977587"/>
                  </a:lnTo>
                  <a:lnTo>
                    <a:pt x="125206" y="954811"/>
                  </a:lnTo>
                  <a:lnTo>
                    <a:pt x="71521" y="907470"/>
                  </a:lnTo>
                  <a:lnTo>
                    <a:pt x="32273" y="858043"/>
                  </a:lnTo>
                  <a:lnTo>
                    <a:pt x="8189" y="806893"/>
                  </a:lnTo>
                  <a:lnTo>
                    <a:pt x="0" y="754379"/>
                  </a:lnTo>
                  <a:lnTo>
                    <a:pt x="0" y="480060"/>
                  </a:lnTo>
                  <a:lnTo>
                    <a:pt x="1678" y="456096"/>
                  </a:lnTo>
                  <a:lnTo>
                    <a:pt x="6662" y="432437"/>
                  </a:lnTo>
                  <a:lnTo>
                    <a:pt x="26229" y="386142"/>
                  </a:lnTo>
                  <a:lnTo>
                    <a:pt x="58074" y="341395"/>
                  </a:lnTo>
                  <a:lnTo>
                    <a:pt x="101566" y="298416"/>
                  </a:lnTo>
                  <a:lnTo>
                    <a:pt x="156079" y="257425"/>
                  </a:lnTo>
                  <a:lnTo>
                    <a:pt x="220981" y="218641"/>
                  </a:lnTo>
                  <a:lnTo>
                    <a:pt x="257133" y="200146"/>
                  </a:lnTo>
                  <a:lnTo>
                    <a:pt x="295646" y="182285"/>
                  </a:lnTo>
                  <a:lnTo>
                    <a:pt x="336443" y="165086"/>
                  </a:lnTo>
                  <a:lnTo>
                    <a:pt x="379445" y="148576"/>
                  </a:lnTo>
                  <a:lnTo>
                    <a:pt x="424573" y="132783"/>
                  </a:lnTo>
                  <a:lnTo>
                    <a:pt x="471748" y="117735"/>
                  </a:lnTo>
                  <a:lnTo>
                    <a:pt x="520893" y="103457"/>
                  </a:lnTo>
                  <a:lnTo>
                    <a:pt x="571928" y="89980"/>
                  </a:lnTo>
                  <a:lnTo>
                    <a:pt x="624775" y="77328"/>
                  </a:lnTo>
                  <a:lnTo>
                    <a:pt x="679355" y="65532"/>
                  </a:lnTo>
                  <a:lnTo>
                    <a:pt x="735590" y="54616"/>
                  </a:lnTo>
                  <a:lnTo>
                    <a:pt x="793402" y="44610"/>
                  </a:lnTo>
                  <a:lnTo>
                    <a:pt x="852710" y="35540"/>
                  </a:lnTo>
                  <a:lnTo>
                    <a:pt x="913438" y="27435"/>
                  </a:lnTo>
                  <a:lnTo>
                    <a:pt x="975506" y="20321"/>
                  </a:lnTo>
                  <a:lnTo>
                    <a:pt x="1038836" y="14226"/>
                  </a:lnTo>
                  <a:lnTo>
                    <a:pt x="1103349" y="9178"/>
                  </a:lnTo>
                  <a:lnTo>
                    <a:pt x="1168967" y="5204"/>
                  </a:lnTo>
                  <a:lnTo>
                    <a:pt x="1235611" y="2331"/>
                  </a:lnTo>
                  <a:lnTo>
                    <a:pt x="1303203" y="587"/>
                  </a:lnTo>
                  <a:lnTo>
                    <a:pt x="1371663" y="0"/>
                  </a:lnTo>
                  <a:lnTo>
                    <a:pt x="1371663" y="274320"/>
                  </a:lnTo>
                  <a:lnTo>
                    <a:pt x="1306837" y="274850"/>
                  </a:lnTo>
                  <a:lnTo>
                    <a:pt x="1242769" y="276426"/>
                  </a:lnTo>
                  <a:lnTo>
                    <a:pt x="1179410" y="279029"/>
                  </a:lnTo>
                  <a:lnTo>
                    <a:pt x="1116839" y="282637"/>
                  </a:lnTo>
                  <a:lnTo>
                    <a:pt x="1055136" y="287230"/>
                  </a:lnTo>
                  <a:lnTo>
                    <a:pt x="994380" y="292787"/>
                  </a:lnTo>
                  <a:lnTo>
                    <a:pt x="934649" y="299287"/>
                  </a:lnTo>
                  <a:lnTo>
                    <a:pt x="876023" y="306710"/>
                  </a:lnTo>
                  <a:lnTo>
                    <a:pt x="818580" y="315035"/>
                  </a:lnTo>
                  <a:lnTo>
                    <a:pt x="762400" y="324242"/>
                  </a:lnTo>
                  <a:lnTo>
                    <a:pt x="707562" y="334310"/>
                  </a:lnTo>
                  <a:lnTo>
                    <a:pt x="654144" y="345219"/>
                  </a:lnTo>
                  <a:lnTo>
                    <a:pt x="602226" y="356947"/>
                  </a:lnTo>
                  <a:lnTo>
                    <a:pt x="551888" y="369474"/>
                  </a:lnTo>
                  <a:lnTo>
                    <a:pt x="503206" y="382780"/>
                  </a:lnTo>
                  <a:lnTo>
                    <a:pt x="456262" y="396844"/>
                  </a:lnTo>
                  <a:lnTo>
                    <a:pt x="411134" y="411645"/>
                  </a:lnTo>
                  <a:lnTo>
                    <a:pt x="367900" y="427162"/>
                  </a:lnTo>
                  <a:lnTo>
                    <a:pt x="326641" y="443376"/>
                  </a:lnTo>
                  <a:lnTo>
                    <a:pt x="287435" y="460265"/>
                  </a:lnTo>
                  <a:lnTo>
                    <a:pt x="250360" y="477809"/>
                  </a:lnTo>
                  <a:lnTo>
                    <a:pt x="215497" y="495987"/>
                  </a:lnTo>
                  <a:lnTo>
                    <a:pt x="152719" y="534164"/>
                  </a:lnTo>
                  <a:lnTo>
                    <a:pt x="99735" y="574629"/>
                  </a:lnTo>
                  <a:lnTo>
                    <a:pt x="77112" y="595669"/>
                  </a:lnTo>
                  <a:lnTo>
                    <a:pt x="57175" y="61722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23863" y="1597741"/>
            <a:ext cx="26765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omic Sans MS"/>
                <a:cs typeface="Comic Sans MS"/>
              </a:rPr>
              <a:t>Esame</a:t>
            </a:r>
            <a:r>
              <a:rPr sz="2000" b="1" spc="-4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di</a:t>
            </a:r>
            <a:r>
              <a:rPr sz="2000" b="1" spc="-20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primo</a:t>
            </a:r>
            <a:r>
              <a:rPr sz="2000" b="1" spc="-25" dirty="0">
                <a:latin typeface="Comic Sans MS"/>
                <a:cs typeface="Comic Sans MS"/>
              </a:rPr>
              <a:t> </a:t>
            </a:r>
            <a:r>
              <a:rPr sz="2000" b="1" spc="-10" dirty="0">
                <a:latin typeface="Comic Sans MS"/>
                <a:cs typeface="Comic Sans MS"/>
              </a:rPr>
              <a:t>livello</a:t>
            </a:r>
            <a:endParaRPr sz="2000" dirty="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835" y="2183383"/>
            <a:ext cx="3441700" cy="3733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1151" y="182314"/>
            <a:ext cx="8731885" cy="1983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3200" b="0" spc="-10" dirty="0">
                <a:solidFill>
                  <a:srgbClr val="CC3300"/>
                </a:solidFill>
                <a:latin typeface="Arial"/>
                <a:cs typeface="Arial"/>
              </a:rPr>
              <a:t>L’osservazione</a:t>
            </a:r>
            <a:r>
              <a:rPr sz="3200" b="0" spc="-9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che</a:t>
            </a:r>
            <a:r>
              <a:rPr sz="3200" b="0" spc="-5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il</a:t>
            </a:r>
            <a:r>
              <a:rPr sz="3200" b="0" spc="-3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sangue</a:t>
            </a:r>
            <a:r>
              <a:rPr sz="3200" b="0" spc="-6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è</a:t>
            </a:r>
            <a:r>
              <a:rPr sz="3200" b="0" spc="-4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in</a:t>
            </a:r>
            <a:r>
              <a:rPr sz="3200" b="0" spc="-4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parte</a:t>
            </a:r>
            <a:r>
              <a:rPr sz="3200" b="0" spc="-5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spc="-10" dirty="0">
                <a:solidFill>
                  <a:srgbClr val="CC3300"/>
                </a:solidFill>
                <a:latin typeface="Arial"/>
                <a:cs typeface="Arial"/>
              </a:rPr>
              <a:t>costituito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da</a:t>
            </a:r>
            <a:r>
              <a:rPr sz="3200" b="0" spc="-6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elementi</a:t>
            </a:r>
            <a:r>
              <a:rPr sz="3200" b="0" spc="-5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corpuscolati</a:t>
            </a:r>
            <a:r>
              <a:rPr sz="3200" b="0" spc="-7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risale</a:t>
            </a:r>
            <a:r>
              <a:rPr sz="3200" b="0" spc="-6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alla</a:t>
            </a:r>
            <a:r>
              <a:rPr sz="3200" b="0" spc="-3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spc="-10" dirty="0">
                <a:solidFill>
                  <a:srgbClr val="CC3300"/>
                </a:solidFill>
                <a:latin typeface="Arial"/>
                <a:cs typeface="Arial"/>
              </a:rPr>
              <a:t>seconda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metà</a:t>
            </a:r>
            <a:r>
              <a:rPr sz="3200" b="0" spc="-7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del</a:t>
            </a:r>
            <a:r>
              <a:rPr sz="3200" b="0" spc="-4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1600</a:t>
            </a:r>
            <a:r>
              <a:rPr sz="3200" b="0" spc="-6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(</a:t>
            </a:r>
            <a:r>
              <a:rPr lang="it-IT" sz="3200" b="0" dirty="0">
                <a:solidFill>
                  <a:srgbClr val="CC3300"/>
                </a:solidFill>
                <a:latin typeface="Arial"/>
                <a:cs typeface="Arial"/>
              </a:rPr>
              <a:t>Antonie Van </a:t>
            </a:r>
            <a:r>
              <a:rPr sz="3200" b="0" dirty="0">
                <a:solidFill>
                  <a:srgbClr val="CC3300"/>
                </a:solidFill>
                <a:latin typeface="Arial"/>
                <a:cs typeface="Arial"/>
              </a:rPr>
              <a:t>Leeuwenhoek,</a:t>
            </a:r>
            <a:r>
              <a:rPr sz="3200" b="0" spc="-7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lang="it-IT" sz="3200" b="0" spc="-70" dirty="0">
                <a:solidFill>
                  <a:srgbClr val="CC3300"/>
                </a:solidFill>
                <a:latin typeface="Arial"/>
                <a:cs typeface="Arial"/>
              </a:rPr>
              <a:t>Marcello </a:t>
            </a:r>
            <a:r>
              <a:rPr sz="3200" b="0" spc="-10" dirty="0">
                <a:solidFill>
                  <a:srgbClr val="CC3300"/>
                </a:solidFill>
                <a:latin typeface="Arial"/>
                <a:cs typeface="Arial"/>
              </a:rPr>
              <a:t>Malpighi)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501E4F1D-5225-648F-706D-02F4716F9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436" y="2165549"/>
            <a:ext cx="3251299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BD9083-6E4A-0E13-18EC-A9747425CAA0}"/>
              </a:ext>
            </a:extLst>
          </p:cNvPr>
          <p:cNvSpPr txBox="1"/>
          <p:nvPr/>
        </p:nvSpPr>
        <p:spPr>
          <a:xfrm>
            <a:off x="360835" y="5894485"/>
            <a:ext cx="82449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3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La prima data certa nella storia del microscopio è il 1614 quando per la prima volta questo nome compare in un resoconto dell’Accademia dei Lincei per mano di Giovanni </a:t>
            </a:r>
            <a:r>
              <a:rPr lang="it-IT" sz="1300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Demisiani</a:t>
            </a:r>
            <a:r>
              <a:rPr lang="it-IT" sz="13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, un studioso greco che viveva a Roma e introduce il termine da </a:t>
            </a:r>
            <a:r>
              <a:rPr lang="it-IT" sz="1300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μικρόν</a:t>
            </a:r>
            <a:r>
              <a:rPr lang="it-IT" sz="13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it-IT" sz="1300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mikrón</a:t>
            </a:r>
            <a:r>
              <a:rPr lang="it-IT" sz="13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 “piccolo” e </a:t>
            </a:r>
            <a:r>
              <a:rPr lang="it-IT" sz="1300" b="0" i="0" dirty="0" err="1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σκο</a:t>
            </a:r>
            <a:r>
              <a:rPr lang="it-IT" sz="1300" b="0" i="0" dirty="0">
                <a:solidFill>
                  <a:srgbClr val="002060"/>
                </a:solidFill>
                <a:effectLst/>
                <a:latin typeface="Roboto" panose="02000000000000000000" pitchFamily="2" charset="0"/>
              </a:rPr>
              <a:t>πεῖν, skopéin “guardare” per definire lo strumento.</a:t>
            </a:r>
            <a:endParaRPr lang="it-IT" sz="13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C4952ED-7AB1-2DA4-5EAE-2D2C0223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72EADAF-591C-D3B9-83D8-C4046136E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190500"/>
            <a:ext cx="2933700" cy="293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8D5B920-7E5B-2230-F5C2-DF7B21AF3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6675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79C9EA-6A5D-8C70-BBF5-7EA9C14B5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142" y="4718050"/>
            <a:ext cx="820420" cy="82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A9F55A85-38A4-4473-4B6A-D0572087B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3619500"/>
            <a:ext cx="26289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55FCCAC0-2176-2853-30BB-53DC54A22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8575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A4C102D3-668E-6826-9DA4-27C237DB3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95725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2B9DFDF1-52CB-418F-B840-87C9B6D61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195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B64DD721-5AC6-E159-D460-D05C2D7AA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7" y="3619500"/>
            <a:ext cx="2705101" cy="2705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514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441B4F-93E8-9780-620C-DB6B23F66DE3}"/>
              </a:ext>
            </a:extLst>
          </p:cNvPr>
          <p:cNvSpPr txBox="1"/>
          <p:nvPr/>
        </p:nvSpPr>
        <p:spPr>
          <a:xfrm>
            <a:off x="114300" y="2279302"/>
            <a:ext cx="899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Nel 1845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</a:rPr>
              <a:t>Rudolf Virchow conia il termine leucemia</a:t>
            </a:r>
          </a:p>
          <a:p>
            <a:pPr algn="ctr"/>
            <a:r>
              <a:rPr lang="it-IT" sz="2800" b="1" dirty="0">
                <a:solidFill>
                  <a:srgbClr val="FF0000"/>
                </a:solidFill>
              </a:rPr>
              <a:t>John Hughes Bennett conia il termine leucocitemia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2A3E350-384A-3176-6F33-836B56E5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28599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A53A39-5DB2-2866-A555-D07C36F52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3886200"/>
            <a:ext cx="225742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60DB82A-8929-C8B5-5171-BF976C94F416}"/>
              </a:ext>
            </a:extLst>
          </p:cNvPr>
          <p:cNvSpPr txBox="1"/>
          <p:nvPr/>
        </p:nvSpPr>
        <p:spPr>
          <a:xfrm>
            <a:off x="2667000" y="304800"/>
            <a:ext cx="6248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600" b="1" dirty="0">
                <a:solidFill>
                  <a:srgbClr val="C00000"/>
                </a:solidFill>
                <a:latin typeface="Arial"/>
                <a:cs typeface="Arial"/>
              </a:rPr>
              <a:t>FORMULA</a:t>
            </a:r>
            <a:r>
              <a:rPr lang="it-IT" sz="36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it-IT" sz="3600" b="1" dirty="0">
                <a:solidFill>
                  <a:srgbClr val="C00000"/>
                </a:solidFill>
                <a:latin typeface="Arial"/>
                <a:cs typeface="Arial"/>
              </a:rPr>
              <a:t>LEUCOCITARIA</a:t>
            </a: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445B1978-DDDA-A85B-1E9A-03E51CE56E6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9200" y="3747195"/>
            <a:ext cx="4114800" cy="311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54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8101" y="3284537"/>
            <a:ext cx="4608449" cy="30384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3400" y="606501"/>
            <a:ext cx="26873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5044" algn="l"/>
              </a:tabLst>
            </a:pP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La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scoperta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48101" y="606501"/>
            <a:ext cx="50228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22045" algn="l"/>
                <a:tab pos="3873500" algn="l"/>
              </a:tabLst>
            </a:pP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del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microscopio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	</a:t>
            </a:r>
            <a:r>
              <a:rPr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ottico</a:t>
            </a:r>
            <a:endParaRPr sz="3200" dirty="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400" y="1120216"/>
            <a:ext cx="8217534" cy="1983739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 algn="just">
              <a:lnSpc>
                <a:spcPct val="98800"/>
              </a:lnSpc>
              <a:spcBef>
                <a:spcPts val="150"/>
              </a:spcBef>
            </a:pP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e</a:t>
            </a: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l’</a:t>
            </a: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utilizzo</a:t>
            </a: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dei</a:t>
            </a:r>
            <a:r>
              <a:rPr sz="3200" b="1" spc="-35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coloranti</a:t>
            </a:r>
            <a:r>
              <a:rPr sz="3200" b="1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di</a:t>
            </a:r>
            <a:r>
              <a:rPr sz="3200" b="1" spc="-2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spc="-10" dirty="0" err="1">
                <a:solidFill>
                  <a:srgbClr val="CC3300"/>
                </a:solidFill>
                <a:latin typeface="Comic Sans MS"/>
                <a:cs typeface="Comic Sans MS"/>
              </a:rPr>
              <a:t>anilina</a:t>
            </a:r>
            <a:r>
              <a:rPr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lang="it-IT" sz="3200" b="1" dirty="0">
                <a:solidFill>
                  <a:srgbClr val="CC3300"/>
                </a:solidFill>
                <a:latin typeface="Comic Sans MS"/>
                <a:cs typeface="Comic Sans MS"/>
              </a:rPr>
              <a:t>(1877)</a:t>
            </a:r>
            <a:r>
              <a:rPr lang="it-IT" sz="3200" b="1" spc="-40" dirty="0">
                <a:solidFill>
                  <a:srgbClr val="CC3300"/>
                </a:solidFill>
                <a:latin typeface="Comic Sans MS"/>
                <a:cs typeface="Comic Sans MS"/>
              </a:rPr>
              <a:t>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per</a:t>
            </a:r>
            <a:r>
              <a:rPr sz="3200" b="1" spc="-2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il</a:t>
            </a: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riconoscimento</a:t>
            </a:r>
            <a:r>
              <a:rPr sz="3200" b="1" spc="-15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delle</a:t>
            </a:r>
            <a:r>
              <a:rPr sz="3200" b="1" spc="-3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cellule</a:t>
            </a:r>
            <a:r>
              <a:rPr sz="3200" b="1" spc="-2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spc="-25" dirty="0">
                <a:solidFill>
                  <a:srgbClr val="CC3300"/>
                </a:solidFill>
                <a:latin typeface="Comic Sans MS"/>
                <a:cs typeface="Comic Sans MS"/>
              </a:rPr>
              <a:t>del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sangue</a:t>
            </a:r>
            <a:r>
              <a:rPr sz="3200" b="1" spc="-26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periferico</a:t>
            </a:r>
            <a:r>
              <a:rPr sz="3200" b="1" spc="-254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ha</a:t>
            </a:r>
            <a:r>
              <a:rPr sz="3200" b="1" spc="-25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dato</a:t>
            </a:r>
            <a:r>
              <a:rPr sz="3200" b="1" spc="-254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dirty="0">
                <a:solidFill>
                  <a:srgbClr val="CC3300"/>
                </a:solidFill>
                <a:latin typeface="Comic Sans MS"/>
                <a:cs typeface="Comic Sans MS"/>
              </a:rPr>
              <a:t>inizio</a:t>
            </a:r>
            <a:r>
              <a:rPr sz="3200" b="1" spc="-250" dirty="0">
                <a:solidFill>
                  <a:srgbClr val="CC3300"/>
                </a:solidFill>
                <a:latin typeface="Comic Sans MS"/>
                <a:cs typeface="Comic Sans MS"/>
              </a:rPr>
              <a:t>  </a:t>
            </a:r>
            <a:r>
              <a:rPr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all’era </a:t>
            </a:r>
            <a:r>
              <a:rPr sz="3350" b="1" i="1" spc="-70" dirty="0" err="1">
                <a:solidFill>
                  <a:srgbClr val="333399"/>
                </a:solidFill>
                <a:latin typeface="Comic Sans MS"/>
                <a:cs typeface="Comic Sans MS"/>
              </a:rPr>
              <a:t>morfologica</a:t>
            </a:r>
            <a:r>
              <a:rPr sz="3350" b="1" i="1" spc="-265" dirty="0">
                <a:solidFill>
                  <a:srgbClr val="333399"/>
                </a:solidFill>
                <a:latin typeface="Comic Sans MS"/>
                <a:cs typeface="Comic Sans MS"/>
              </a:rPr>
              <a:t> </a:t>
            </a:r>
            <a:r>
              <a:rPr sz="3200" b="1" spc="-10" dirty="0" err="1">
                <a:solidFill>
                  <a:srgbClr val="CC3300"/>
                </a:solidFill>
                <a:latin typeface="Comic Sans MS"/>
                <a:cs typeface="Comic Sans MS"/>
              </a:rPr>
              <a:t>dell’ematologia</a:t>
            </a:r>
            <a:r>
              <a:rPr lang="it-IT" sz="3200" b="1" spc="-10" dirty="0">
                <a:solidFill>
                  <a:srgbClr val="CC3300"/>
                </a:solidFill>
                <a:latin typeface="Comic Sans MS"/>
                <a:cs typeface="Comic Sans MS"/>
              </a:rPr>
              <a:t>.</a:t>
            </a:r>
            <a:endParaRPr sz="3200" dirty="0">
              <a:latin typeface="Comic Sans MS"/>
              <a:cs typeface="Comic Sans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3224373"/>
            <a:ext cx="1971641" cy="31588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63" y="-78485"/>
            <a:ext cx="9144127" cy="1556709"/>
          </a:xfrm>
          <a:prstGeom prst="rect">
            <a:avLst/>
          </a:prstGeom>
        </p:spPr>
        <p:txBody>
          <a:bodyPr vert="horz" wrap="square" lIns="0" tIns="418275" rIns="0" bIns="0" rtlCol="0">
            <a:spAutoFit/>
          </a:bodyPr>
          <a:lstStyle/>
          <a:p>
            <a:pPr marL="591185" marR="5080">
              <a:lnSpc>
                <a:spcPct val="120000"/>
              </a:lnSpc>
              <a:spcBef>
                <a:spcPts val="100"/>
              </a:spcBef>
            </a:pPr>
            <a:r>
              <a:rPr sz="3600" b="0" dirty="0">
                <a:solidFill>
                  <a:srgbClr val="CC3300"/>
                </a:solidFill>
                <a:latin typeface="Arial"/>
                <a:cs typeface="Arial"/>
              </a:rPr>
              <a:t>Dosaggio</a:t>
            </a:r>
            <a:r>
              <a:rPr sz="3600" b="0" spc="-8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C3300"/>
                </a:solidFill>
                <a:latin typeface="Arial"/>
                <a:cs typeface="Arial"/>
              </a:rPr>
              <a:t>dell’emoglobina</a:t>
            </a:r>
            <a:r>
              <a:rPr sz="3600" b="0" spc="-4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sz="3600" b="0" spc="-10" dirty="0">
                <a:solidFill>
                  <a:srgbClr val="CC3300"/>
                </a:solidFill>
                <a:latin typeface="Arial"/>
                <a:cs typeface="Arial"/>
              </a:rPr>
              <a:t>(1880)</a:t>
            </a:r>
            <a:br>
              <a:rPr lang="it-IT" sz="3600" b="0" spc="-10" dirty="0">
                <a:solidFill>
                  <a:srgbClr val="CC3300"/>
                </a:solidFill>
                <a:latin typeface="Arial"/>
                <a:cs typeface="Arial"/>
              </a:rPr>
            </a:br>
            <a:r>
              <a:rPr b="0" dirty="0" err="1">
                <a:solidFill>
                  <a:srgbClr val="CC3300"/>
                </a:solidFill>
                <a:latin typeface="Arial"/>
                <a:cs typeface="Arial"/>
              </a:rPr>
              <a:t>Emometro</a:t>
            </a:r>
            <a:r>
              <a:rPr b="0" spc="-2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CC3300"/>
                </a:solidFill>
                <a:latin typeface="Arial"/>
                <a:cs typeface="Arial"/>
              </a:rPr>
              <a:t>di</a:t>
            </a:r>
            <a:r>
              <a:rPr b="0" spc="-25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CC3300"/>
                </a:solidFill>
                <a:latin typeface="Arial"/>
                <a:cs typeface="Arial"/>
              </a:rPr>
              <a:t>Gower</a:t>
            </a:r>
            <a:r>
              <a:rPr b="0" spc="-10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CC3300"/>
                </a:solidFill>
                <a:latin typeface="Arial"/>
                <a:cs typeface="Arial"/>
              </a:rPr>
              <a:t>e</a:t>
            </a:r>
            <a:r>
              <a:rPr b="0" spc="-10" dirty="0">
                <a:solidFill>
                  <a:srgbClr val="CC3300"/>
                </a:solidFill>
                <a:latin typeface="Arial"/>
                <a:cs typeface="Arial"/>
              </a:rPr>
              <a:t> Fleischi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51" y="2209800"/>
            <a:ext cx="2971800" cy="4191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8800" y="990600"/>
            <a:ext cx="3268980" cy="364693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021AC-A2F4-742A-6DB9-E082BAFE3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70" y="3962400"/>
            <a:ext cx="2458387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FB2AE0A-9450-78AE-BC47-3F3DBA1AC8A2}"/>
              </a:ext>
            </a:extLst>
          </p:cNvPr>
          <p:cNvSpPr txBox="1"/>
          <p:nvPr/>
        </p:nvSpPr>
        <p:spPr>
          <a:xfrm>
            <a:off x="3646170" y="3648075"/>
            <a:ext cx="2458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</a:rPr>
              <a:t>1906 </a:t>
            </a:r>
            <a:r>
              <a:rPr lang="it-IT" sz="1400" b="1" dirty="0" err="1">
                <a:solidFill>
                  <a:srgbClr val="FF0000"/>
                </a:solidFill>
              </a:rPr>
              <a:t>Fliesch</a:t>
            </a:r>
            <a:r>
              <a:rPr lang="it-IT" sz="1400" b="1" dirty="0">
                <a:solidFill>
                  <a:srgbClr val="FF0000"/>
                </a:solidFill>
              </a:rPr>
              <a:t> e </a:t>
            </a:r>
            <a:r>
              <a:rPr lang="it-IT" sz="1400" b="1" dirty="0" err="1">
                <a:solidFill>
                  <a:srgbClr val="FF0000"/>
                </a:solidFill>
              </a:rPr>
              <a:t>Miescher</a:t>
            </a:r>
            <a:endParaRPr lang="it-IT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62200" y="1370201"/>
            <a:ext cx="3886200" cy="2970735"/>
            <a:chOff x="2195576" y="971486"/>
            <a:chExt cx="4691380" cy="3330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95576" y="2708275"/>
              <a:ext cx="3528949" cy="15525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525" y="981075"/>
              <a:ext cx="1152525" cy="33115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19698" y="976249"/>
              <a:ext cx="1162050" cy="3321050"/>
            </a:xfrm>
            <a:custGeom>
              <a:avLst/>
              <a:gdLst/>
              <a:ahLst/>
              <a:cxnLst/>
              <a:rect l="l" t="t" r="r" b="b"/>
              <a:pathLst>
                <a:path w="1162050" h="3321050">
                  <a:moveTo>
                    <a:pt x="0" y="3321050"/>
                  </a:moveTo>
                  <a:lnTo>
                    <a:pt x="1162050" y="3321050"/>
                  </a:lnTo>
                  <a:lnTo>
                    <a:pt x="1162050" y="0"/>
                  </a:lnTo>
                  <a:lnTo>
                    <a:pt x="0" y="0"/>
                  </a:lnTo>
                  <a:lnTo>
                    <a:pt x="0" y="332105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3708" y="4544071"/>
            <a:ext cx="3166999" cy="208749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914145" y="1007110"/>
            <a:ext cx="3367334" cy="1659336"/>
            <a:chOff x="2185987" y="1042987"/>
            <a:chExt cx="3527425" cy="171323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95575" y="1125601"/>
              <a:ext cx="1944624" cy="162077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90750" y="1120775"/>
              <a:ext cx="1954530" cy="1630680"/>
            </a:xfrm>
            <a:custGeom>
              <a:avLst/>
              <a:gdLst/>
              <a:ahLst/>
              <a:cxnLst/>
              <a:rect l="l" t="t" r="r" b="b"/>
              <a:pathLst>
                <a:path w="1954529" h="1630680">
                  <a:moveTo>
                    <a:pt x="0" y="1630299"/>
                  </a:moveTo>
                  <a:lnTo>
                    <a:pt x="1954149" y="1630299"/>
                  </a:lnTo>
                  <a:lnTo>
                    <a:pt x="1954149" y="0"/>
                  </a:lnTo>
                  <a:lnTo>
                    <a:pt x="0" y="0"/>
                  </a:lnTo>
                  <a:lnTo>
                    <a:pt x="0" y="163029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0200" y="1052575"/>
              <a:ext cx="1563751" cy="169062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35373" y="1047750"/>
              <a:ext cx="1573530" cy="1700530"/>
            </a:xfrm>
            <a:custGeom>
              <a:avLst/>
              <a:gdLst/>
              <a:ahLst/>
              <a:cxnLst/>
              <a:rect l="l" t="t" r="r" b="b"/>
              <a:pathLst>
                <a:path w="1573529" h="1700530">
                  <a:moveTo>
                    <a:pt x="0" y="1700149"/>
                  </a:moveTo>
                  <a:lnTo>
                    <a:pt x="1573276" y="1700149"/>
                  </a:lnTo>
                  <a:lnTo>
                    <a:pt x="1573276" y="0"/>
                  </a:lnTo>
                  <a:lnTo>
                    <a:pt x="0" y="0"/>
                  </a:lnTo>
                  <a:lnTo>
                    <a:pt x="0" y="1700149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5284" y="1187526"/>
            <a:ext cx="1284036" cy="3112199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679450" y="69850"/>
            <a:ext cx="7775575" cy="1056005"/>
          </a:xfrm>
          <a:custGeom>
            <a:avLst/>
            <a:gdLst/>
            <a:ahLst/>
            <a:cxnLst/>
            <a:rect l="l" t="t" r="r" b="b"/>
            <a:pathLst>
              <a:path w="7775575" h="1056005">
                <a:moveTo>
                  <a:pt x="0" y="175895"/>
                </a:moveTo>
                <a:lnTo>
                  <a:pt x="6285" y="129131"/>
                </a:lnTo>
                <a:lnTo>
                  <a:pt x="24022" y="87112"/>
                </a:lnTo>
                <a:lnTo>
                  <a:pt x="51535" y="51514"/>
                </a:lnTo>
                <a:lnTo>
                  <a:pt x="87144" y="24012"/>
                </a:lnTo>
                <a:lnTo>
                  <a:pt x="129173" y="6282"/>
                </a:lnTo>
                <a:lnTo>
                  <a:pt x="175945" y="0"/>
                </a:lnTo>
                <a:lnTo>
                  <a:pt x="7599680" y="0"/>
                </a:lnTo>
                <a:lnTo>
                  <a:pt x="7646443" y="6282"/>
                </a:lnTo>
                <a:lnTo>
                  <a:pt x="7688462" y="24012"/>
                </a:lnTo>
                <a:lnTo>
                  <a:pt x="7724060" y="51514"/>
                </a:lnTo>
                <a:lnTo>
                  <a:pt x="7751562" y="87112"/>
                </a:lnTo>
                <a:lnTo>
                  <a:pt x="7769292" y="129131"/>
                </a:lnTo>
                <a:lnTo>
                  <a:pt x="7775575" y="175895"/>
                </a:lnTo>
                <a:lnTo>
                  <a:pt x="7775575" y="879728"/>
                </a:lnTo>
                <a:lnTo>
                  <a:pt x="7769292" y="926502"/>
                </a:lnTo>
                <a:lnTo>
                  <a:pt x="7751562" y="968544"/>
                </a:lnTo>
                <a:lnTo>
                  <a:pt x="7724060" y="1004173"/>
                </a:lnTo>
                <a:lnTo>
                  <a:pt x="7688462" y="1031705"/>
                </a:lnTo>
                <a:lnTo>
                  <a:pt x="7646443" y="1049459"/>
                </a:lnTo>
                <a:lnTo>
                  <a:pt x="7599680" y="1055751"/>
                </a:lnTo>
                <a:lnTo>
                  <a:pt x="175945" y="1055751"/>
                </a:lnTo>
                <a:lnTo>
                  <a:pt x="129173" y="1049459"/>
                </a:lnTo>
                <a:lnTo>
                  <a:pt x="87144" y="1031705"/>
                </a:lnTo>
                <a:lnTo>
                  <a:pt x="51535" y="1004173"/>
                </a:lnTo>
                <a:lnTo>
                  <a:pt x="24022" y="968544"/>
                </a:lnTo>
                <a:lnTo>
                  <a:pt x="6285" y="926502"/>
                </a:lnTo>
                <a:lnTo>
                  <a:pt x="0" y="879728"/>
                </a:lnTo>
                <a:lnTo>
                  <a:pt x="0" y="175895"/>
                </a:lnTo>
                <a:close/>
              </a:path>
            </a:pathLst>
          </a:custGeom>
          <a:ln w="190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09955" y="131521"/>
            <a:ext cx="75139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002789" algn="l"/>
                <a:tab pos="4150360" algn="l"/>
                <a:tab pos="5013325" algn="l"/>
                <a:tab pos="7164070" algn="l"/>
              </a:tabLst>
            </a:pPr>
            <a:r>
              <a:rPr spc="-10" dirty="0">
                <a:solidFill>
                  <a:srgbClr val="CC3300"/>
                </a:solidFill>
                <a:latin typeface="P052"/>
                <a:cs typeface="P052"/>
              </a:rPr>
              <a:t>Strumenti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	</a:t>
            </a:r>
            <a:r>
              <a:rPr spc="-10" dirty="0">
                <a:solidFill>
                  <a:srgbClr val="CC3300"/>
                </a:solidFill>
                <a:latin typeface="P052"/>
                <a:cs typeface="P052"/>
              </a:rPr>
              <a:t>diagnostici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	</a:t>
            </a:r>
            <a:r>
              <a:rPr spc="-25" dirty="0">
                <a:solidFill>
                  <a:srgbClr val="CC3300"/>
                </a:solidFill>
                <a:latin typeface="P052"/>
                <a:cs typeface="P052"/>
              </a:rPr>
              <a:t>del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	</a:t>
            </a:r>
            <a:r>
              <a:rPr spc="-10" dirty="0">
                <a:solidFill>
                  <a:srgbClr val="CC3300"/>
                </a:solidFill>
                <a:latin typeface="P052"/>
                <a:cs typeface="P052"/>
              </a:rPr>
              <a:t>laboratorio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	</a:t>
            </a:r>
            <a:r>
              <a:rPr spc="-25" dirty="0">
                <a:solidFill>
                  <a:srgbClr val="CC3300"/>
                </a:solidFill>
                <a:latin typeface="P052"/>
                <a:cs typeface="P052"/>
              </a:rPr>
              <a:t>di 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ematologia</a:t>
            </a:r>
            <a:r>
              <a:rPr spc="-70" dirty="0">
                <a:solidFill>
                  <a:srgbClr val="CC3300"/>
                </a:solidFill>
                <a:latin typeface="P052"/>
                <a:cs typeface="P052"/>
              </a:rPr>
              <a:t> 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agli</a:t>
            </a:r>
            <a:r>
              <a:rPr spc="-70" dirty="0">
                <a:solidFill>
                  <a:srgbClr val="CC3300"/>
                </a:solidFill>
                <a:latin typeface="P052"/>
                <a:cs typeface="P052"/>
              </a:rPr>
              <a:t> 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inizi</a:t>
            </a:r>
            <a:r>
              <a:rPr spc="-60" dirty="0">
                <a:solidFill>
                  <a:srgbClr val="CC3300"/>
                </a:solidFill>
                <a:latin typeface="P052"/>
                <a:cs typeface="P052"/>
              </a:rPr>
              <a:t> 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del</a:t>
            </a:r>
            <a:r>
              <a:rPr spc="-60" dirty="0">
                <a:solidFill>
                  <a:srgbClr val="CC3300"/>
                </a:solidFill>
                <a:latin typeface="P052"/>
                <a:cs typeface="P052"/>
              </a:rPr>
              <a:t> </a:t>
            </a:r>
            <a:r>
              <a:rPr dirty="0">
                <a:solidFill>
                  <a:srgbClr val="CC3300"/>
                </a:solidFill>
                <a:latin typeface="P052"/>
                <a:cs typeface="P052"/>
              </a:rPr>
              <a:t>secolo</a:t>
            </a:r>
            <a:r>
              <a:rPr spc="-55" dirty="0">
                <a:solidFill>
                  <a:srgbClr val="CC3300"/>
                </a:solidFill>
                <a:latin typeface="P052"/>
                <a:cs typeface="P052"/>
              </a:rPr>
              <a:t> </a:t>
            </a:r>
            <a:r>
              <a:rPr spc="-10" dirty="0">
                <a:solidFill>
                  <a:srgbClr val="CC3300"/>
                </a:solidFill>
                <a:latin typeface="P052"/>
                <a:cs typeface="P052"/>
              </a:rPr>
              <a:t>scorso</a:t>
            </a:r>
          </a:p>
        </p:txBody>
      </p: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95921" y="4500383"/>
            <a:ext cx="3097149" cy="2131187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EBFDEBA-A9AC-F888-529C-E00D3CF30E75}"/>
              </a:ext>
            </a:extLst>
          </p:cNvPr>
          <p:cNvSpPr txBox="1"/>
          <p:nvPr/>
        </p:nvSpPr>
        <p:spPr>
          <a:xfrm>
            <a:off x="6324600" y="1313866"/>
            <a:ext cx="29041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70C0"/>
                </a:solidFill>
              </a:rPr>
              <a:t>Camera di </a:t>
            </a:r>
            <a:r>
              <a:rPr lang="it-IT" sz="1600" b="1" dirty="0" err="1">
                <a:solidFill>
                  <a:srgbClr val="0070C0"/>
                </a:solidFill>
              </a:rPr>
              <a:t>Burker</a:t>
            </a:r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Camera di </a:t>
            </a:r>
            <a:r>
              <a:rPr lang="it-IT" sz="1600" b="1" dirty="0" err="1">
                <a:solidFill>
                  <a:srgbClr val="0070C0"/>
                </a:solidFill>
              </a:rPr>
              <a:t>Burker</a:t>
            </a:r>
            <a:r>
              <a:rPr lang="it-IT" sz="1600" b="1" dirty="0">
                <a:solidFill>
                  <a:srgbClr val="0070C0"/>
                </a:solidFill>
              </a:rPr>
              <a:t>-Bright line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Camera di Thoma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Camera di Thoma-Bright line</a:t>
            </a:r>
          </a:p>
          <a:p>
            <a:r>
              <a:rPr lang="it-IT" sz="1600" b="1" dirty="0">
                <a:solidFill>
                  <a:srgbClr val="0070C0"/>
                </a:solidFill>
              </a:rPr>
              <a:t>Camera di </a:t>
            </a:r>
            <a:r>
              <a:rPr lang="it-IT" sz="1600" b="1" dirty="0" err="1">
                <a:solidFill>
                  <a:srgbClr val="0070C0"/>
                </a:solidFill>
              </a:rPr>
              <a:t>Burker-Turk</a:t>
            </a:r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Camera di </a:t>
            </a:r>
            <a:r>
              <a:rPr lang="it-IT" sz="1600" b="1" dirty="0" err="1">
                <a:solidFill>
                  <a:srgbClr val="0070C0"/>
                </a:solidFill>
              </a:rPr>
              <a:t>Neubauer</a:t>
            </a:r>
            <a:endParaRPr lang="it-IT" sz="1600" b="1" dirty="0">
              <a:solidFill>
                <a:srgbClr val="0070C0"/>
              </a:solidFill>
            </a:endParaRPr>
          </a:p>
          <a:p>
            <a:r>
              <a:rPr lang="it-IT" sz="1600" b="1" dirty="0">
                <a:solidFill>
                  <a:srgbClr val="0070C0"/>
                </a:solidFill>
              </a:rPr>
              <a:t>Pipetta di Thoma-Zeiss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419100" y="-179531"/>
            <a:ext cx="9982200" cy="1182323"/>
          </a:xfrm>
          <a:prstGeom prst="rect">
            <a:avLst/>
          </a:prstGeom>
        </p:spPr>
        <p:txBody>
          <a:bodyPr vert="horz" wrap="square" lIns="0" tIns="744169" rIns="0" bIns="0" rtlCol="0">
            <a:spAutoFit/>
          </a:bodyPr>
          <a:lstStyle/>
          <a:p>
            <a:pPr marL="958215">
              <a:lnSpc>
                <a:spcPct val="100000"/>
              </a:lnSpc>
              <a:spcBef>
                <a:spcPts val="105"/>
              </a:spcBef>
            </a:pPr>
            <a:r>
              <a:rPr b="0" dirty="0">
                <a:solidFill>
                  <a:srgbClr val="C00000"/>
                </a:solidFill>
                <a:latin typeface="Arial"/>
                <a:cs typeface="Arial"/>
              </a:rPr>
              <a:t>EMOGLOBINOMETRO</a:t>
            </a:r>
            <a:r>
              <a:rPr b="0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dirty="0">
                <a:solidFill>
                  <a:srgbClr val="C00000"/>
                </a:solidFill>
                <a:latin typeface="Arial"/>
                <a:cs typeface="Arial"/>
              </a:rPr>
              <a:t>DI</a:t>
            </a:r>
            <a:r>
              <a:rPr b="0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it-IT" b="0" spc="-20" dirty="0">
                <a:solidFill>
                  <a:srgbClr val="C00000"/>
                </a:solidFill>
                <a:latin typeface="Arial"/>
                <a:cs typeface="Arial"/>
              </a:rPr>
              <a:t>HERMANN </a:t>
            </a:r>
            <a:r>
              <a:rPr b="0" dirty="0">
                <a:solidFill>
                  <a:srgbClr val="C00000"/>
                </a:solidFill>
                <a:latin typeface="Arial"/>
                <a:cs typeface="Arial"/>
              </a:rPr>
              <a:t>SAHLI</a:t>
            </a:r>
            <a:r>
              <a:rPr b="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b="0" spc="-10" dirty="0">
                <a:solidFill>
                  <a:srgbClr val="C00000"/>
                </a:solidFill>
                <a:latin typeface="Arial"/>
                <a:cs typeface="Arial"/>
              </a:rPr>
              <a:t>(1902)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931" y="1360932"/>
            <a:ext cx="4169664" cy="449427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1664" y="3145538"/>
            <a:ext cx="3762756" cy="34945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7362" y="3424237"/>
            <a:ext cx="938276" cy="32035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10362" y="3424237"/>
            <a:ext cx="938276" cy="32099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2937" y="1285747"/>
            <a:ext cx="2535174" cy="235750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23260" y="1751076"/>
            <a:ext cx="2638043" cy="2039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5180" y="3976242"/>
            <a:ext cx="4616450" cy="2160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36195" indent="-1905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Per</a:t>
            </a:r>
            <a:r>
              <a:rPr sz="200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ematocrito</a:t>
            </a:r>
            <a:r>
              <a:rPr sz="20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si</a:t>
            </a: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intende</a:t>
            </a:r>
            <a:r>
              <a:rPr sz="2000" b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il</a:t>
            </a:r>
            <a:r>
              <a:rPr sz="2000" b="1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volume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compresso</a:t>
            </a:r>
            <a:r>
              <a:rPr sz="2000" b="1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(PCV:packed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cell</a:t>
            </a:r>
            <a:r>
              <a:rPr sz="2000" b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volume)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occupato</a:t>
            </a:r>
            <a:r>
              <a:rPr sz="20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dai</a:t>
            </a:r>
            <a:r>
              <a:rPr sz="200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globuli</a:t>
            </a:r>
            <a:r>
              <a:rPr sz="200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rossi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rispetto</a:t>
            </a:r>
            <a:r>
              <a:rPr sz="200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2060"/>
                </a:solidFill>
                <a:latin typeface="Arial"/>
                <a:cs typeface="Arial"/>
              </a:rPr>
              <a:t>al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volume</a:t>
            </a:r>
            <a:r>
              <a:rPr sz="200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totale</a:t>
            </a:r>
            <a:r>
              <a:rPr sz="2000" b="1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di</a:t>
            </a:r>
            <a:r>
              <a:rPr sz="200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0" dirty="0" err="1">
                <a:solidFill>
                  <a:srgbClr val="002060"/>
                </a:solidFill>
                <a:latin typeface="Arial"/>
                <a:cs typeface="Arial"/>
              </a:rPr>
              <a:t>sangue</a:t>
            </a:r>
            <a:r>
              <a:rPr lang="it-IT" sz="2000" b="1" spc="-1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marR="5080" indent="17526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Si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esprime</a:t>
            </a:r>
            <a:r>
              <a:rPr sz="200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in</a:t>
            </a:r>
            <a:r>
              <a:rPr sz="200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percentuale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(Ht</a:t>
            </a:r>
            <a:r>
              <a:rPr sz="200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%)</a:t>
            </a:r>
            <a:r>
              <a:rPr sz="2000" b="1" spc="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002060"/>
                </a:solidFill>
                <a:latin typeface="Arial"/>
                <a:cs typeface="Arial"/>
              </a:rPr>
              <a:t>ed</a:t>
            </a:r>
            <a:r>
              <a:rPr sz="2000" b="1" spc="5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è</a:t>
            </a:r>
            <a:r>
              <a:rPr sz="2000" b="1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in</a:t>
            </a:r>
            <a:r>
              <a:rPr sz="200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funzione</a:t>
            </a:r>
            <a:r>
              <a:rPr sz="200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del</a:t>
            </a:r>
            <a:r>
              <a:rPr sz="2000" b="1" spc="-2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numero</a:t>
            </a:r>
            <a:r>
              <a:rPr sz="2000" b="1" spc="-1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e del</a:t>
            </a:r>
            <a:r>
              <a:rPr sz="2000" b="1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volume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3175">
              <a:lnSpc>
                <a:spcPct val="100000"/>
              </a:lnSpc>
            </a:pP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dei</a:t>
            </a:r>
            <a:r>
              <a:rPr sz="2000" b="1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Globuli</a:t>
            </a:r>
            <a:r>
              <a:rPr sz="2000" b="1" spc="-3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2060"/>
                </a:solidFill>
                <a:latin typeface="Arial"/>
                <a:cs typeface="Arial"/>
              </a:rPr>
              <a:t>Rossi</a:t>
            </a:r>
            <a:endParaRPr sz="20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1677" rIns="0" bIns="0" rtlCol="0">
            <a:spAutoFit/>
          </a:bodyPr>
          <a:lstStyle/>
          <a:p>
            <a:pPr marL="305435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C00000"/>
                </a:solidFill>
              </a:rPr>
              <a:t>Nel</a:t>
            </a:r>
            <a:r>
              <a:rPr spc="-10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1930,</a:t>
            </a:r>
            <a:r>
              <a:rPr spc="-9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Maxwell</a:t>
            </a:r>
            <a:r>
              <a:rPr spc="-8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Wintrobe</a:t>
            </a:r>
            <a:r>
              <a:rPr spc="-8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standardizza</a:t>
            </a:r>
            <a:r>
              <a:rPr spc="-85" dirty="0">
                <a:solidFill>
                  <a:srgbClr val="C00000"/>
                </a:solidFill>
              </a:rPr>
              <a:t> </a:t>
            </a:r>
            <a:r>
              <a:rPr spc="-25" dirty="0">
                <a:solidFill>
                  <a:srgbClr val="C00000"/>
                </a:solidFill>
              </a:rPr>
              <a:t>la</a:t>
            </a:r>
          </a:p>
          <a:p>
            <a:pPr marL="305435">
              <a:lnSpc>
                <a:spcPct val="100000"/>
              </a:lnSpc>
            </a:pPr>
            <a:r>
              <a:rPr dirty="0">
                <a:solidFill>
                  <a:srgbClr val="C00000"/>
                </a:solidFill>
              </a:rPr>
              <a:t>procedura</a:t>
            </a:r>
            <a:r>
              <a:rPr spc="-12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per</a:t>
            </a:r>
            <a:r>
              <a:rPr spc="-140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l’esecuzione</a:t>
            </a:r>
            <a:r>
              <a:rPr spc="-110" dirty="0">
                <a:solidFill>
                  <a:srgbClr val="C00000"/>
                </a:solidFill>
              </a:rPr>
              <a:t> </a:t>
            </a:r>
            <a:r>
              <a:rPr spc="-10" dirty="0">
                <a:solidFill>
                  <a:srgbClr val="C00000"/>
                </a:solidFill>
              </a:rPr>
              <a:t>dell’EMATOCRITO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A58A66E-FDAC-687B-CF26-F650D17D6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9207" y="1219200"/>
            <a:ext cx="7291070" cy="73866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t-IT" sz="4800" dirty="0">
                <a:solidFill>
                  <a:srgbClr val="FFFF00"/>
                </a:solidFill>
              </a:rPr>
              <a:t>L’epoca moderna</a:t>
            </a:r>
          </a:p>
        </p:txBody>
      </p:sp>
      <p:pic>
        <p:nvPicPr>
          <p:cNvPr id="3074" name="Picture 2" descr="Immagine del concetto medico - Foto stock royalty-free di Adulto">
            <a:extLst>
              <a:ext uri="{FF2B5EF4-FFF2-40B4-BE49-F238E27FC236}">
                <a16:creationId xmlns:a16="http://schemas.microsoft.com/office/drawing/2014/main" id="{BDC9EC93-3DA8-044D-1048-27503AAE1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223" y="1957864"/>
            <a:ext cx="6809038" cy="490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ellule del sangue - era moderna in ematologia immagine foto e immagini stock">
            <a:extLst>
              <a:ext uri="{FF2B5EF4-FFF2-40B4-BE49-F238E27FC236}">
                <a16:creationId xmlns:a16="http://schemas.microsoft.com/office/drawing/2014/main" id="{246BF589-AB68-6446-627B-8F97B7EEF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742" y="-4285"/>
            <a:ext cx="3810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143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BC734D-354C-CCB5-D62E-BFBC7A4CD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601327" cy="861774"/>
          </a:xfrm>
        </p:spPr>
        <p:txBody>
          <a:bodyPr/>
          <a:lstStyle/>
          <a:p>
            <a:pPr algn="ctr"/>
            <a:r>
              <a:rPr lang="it-IT" sz="24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sono le tecnologie di misura degli analizzat</a:t>
            </a:r>
            <a:r>
              <a:rPr lang="it-IT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 ematologici?</a:t>
            </a:r>
            <a:br>
              <a:rPr lang="it-IT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A1AA60-603F-F253-911A-233D51E8A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695" y="5493383"/>
            <a:ext cx="6912610" cy="1046440"/>
          </a:xfrm>
        </p:spPr>
        <p:txBody>
          <a:bodyPr/>
          <a:lstStyle/>
          <a:p>
            <a:pPr algn="ctr"/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sz="18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Analizzatore ematologico con metodo ad impedenza</a:t>
            </a:r>
          </a:p>
          <a:p>
            <a:pPr algn="ctr"/>
            <a:endParaRPr lang="it-IT" dirty="0"/>
          </a:p>
        </p:txBody>
      </p:sp>
      <p:pic>
        <p:nvPicPr>
          <p:cNvPr id="5" name="Immagine 4" descr="Immagine che contiene testo, schermata, slot machine, design&#10;&#10;Descrizione generata automaticamente">
            <a:extLst>
              <a:ext uri="{FF2B5EF4-FFF2-40B4-BE49-F238E27FC236}">
                <a16:creationId xmlns:a16="http://schemas.microsoft.com/office/drawing/2014/main" id="{4EE418FE-20B7-B091-23E3-02544636D5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2" t="6889" r="28824" b="8030"/>
          <a:stretch/>
        </p:blipFill>
        <p:spPr>
          <a:xfrm>
            <a:off x="3581400" y="983254"/>
            <a:ext cx="2362200" cy="439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80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3E08A-1450-BB91-A5BD-3A722E467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6B189-9A6C-FEE6-604A-947A1C78A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601327" cy="861774"/>
          </a:xfrm>
        </p:spPr>
        <p:txBody>
          <a:bodyPr/>
          <a:lstStyle/>
          <a:p>
            <a:pPr algn="ctr"/>
            <a:r>
              <a:rPr lang="it-IT" sz="24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 sono le tecnologie di misura degli analizzat</a:t>
            </a:r>
            <a:r>
              <a:rPr lang="it-IT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 ematologici?</a:t>
            </a:r>
            <a:br>
              <a:rPr lang="it-IT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2DCCA72-BA28-7411-72E8-C03AA5C8E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5203146"/>
            <a:ext cx="8229600" cy="1323439"/>
          </a:xfrm>
        </p:spPr>
        <p:txBody>
          <a:bodyPr/>
          <a:lstStyle/>
          <a:p>
            <a:endParaRPr lang="it-IT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8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Analizzatore ematologico con metodo a </a:t>
            </a:r>
            <a:r>
              <a:rPr lang="it-IT" sz="1800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citometria</a:t>
            </a:r>
            <a:r>
              <a:rPr lang="it-IT" sz="18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flusso, impedenza e fluorescenza</a:t>
            </a:r>
            <a:r>
              <a:rPr lang="it-IT" sz="1800" kern="1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diffrazione laser</a:t>
            </a:r>
            <a:endParaRPr lang="it-IT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4" name="Immagine 3" descr="Immagine che contiene testo, Elettrodomestico, macchina, design&#10;&#10;Descrizione generata automaticamente">
            <a:extLst>
              <a:ext uri="{FF2B5EF4-FFF2-40B4-BE49-F238E27FC236}">
                <a16:creationId xmlns:a16="http://schemas.microsoft.com/office/drawing/2014/main" id="{792BDE8B-5836-F5EE-C202-46F5760D6C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371600"/>
            <a:ext cx="4000437" cy="362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51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1121" y="1727657"/>
            <a:ext cx="8126095" cy="2769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Una</a:t>
            </a:r>
            <a:r>
              <a:rPr sz="3600" b="0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corretta</a:t>
            </a:r>
            <a:r>
              <a:rPr sz="3600" b="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interpretazione</a:t>
            </a:r>
            <a:r>
              <a:rPr sz="3600" b="0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dei</a:t>
            </a:r>
            <a:r>
              <a:rPr sz="3600" b="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spc="-20" dirty="0">
                <a:solidFill>
                  <a:srgbClr val="C00000"/>
                </a:solidFill>
                <a:latin typeface="Arial"/>
                <a:cs typeface="Arial"/>
              </a:rPr>
              <a:t>dati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forniti</a:t>
            </a:r>
            <a:r>
              <a:rPr sz="3600" b="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dall’</a:t>
            </a:r>
            <a:r>
              <a:rPr sz="3600" b="0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esame</a:t>
            </a:r>
            <a:r>
              <a:rPr sz="3600" b="0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spc="-10" dirty="0">
                <a:solidFill>
                  <a:srgbClr val="C00000"/>
                </a:solidFill>
                <a:latin typeface="Arial"/>
                <a:cs typeface="Arial"/>
              </a:rPr>
              <a:t>emocromocitometrico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deve</a:t>
            </a:r>
            <a:r>
              <a:rPr sz="3600" b="0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tener</a:t>
            </a:r>
            <a:r>
              <a:rPr sz="3600" b="0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conto</a:t>
            </a:r>
            <a:r>
              <a:rPr sz="3600" b="0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delle</a:t>
            </a:r>
            <a:r>
              <a:rPr sz="3600" b="0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variazioni</a:t>
            </a:r>
            <a:r>
              <a:rPr sz="3600" b="0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spc="-10" dirty="0">
                <a:solidFill>
                  <a:srgbClr val="C00000"/>
                </a:solidFill>
                <a:latin typeface="Arial"/>
                <a:cs typeface="Arial"/>
              </a:rPr>
              <a:t>proprie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delle</a:t>
            </a:r>
            <a:r>
              <a:rPr sz="3600" b="0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varie</a:t>
            </a:r>
            <a:r>
              <a:rPr sz="3600" b="0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età,</a:t>
            </a:r>
            <a:r>
              <a:rPr sz="3600" b="0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dal</a:t>
            </a:r>
            <a:r>
              <a:rPr sz="3600" b="0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dirty="0">
                <a:solidFill>
                  <a:srgbClr val="C00000"/>
                </a:solidFill>
                <a:latin typeface="Arial"/>
                <a:cs typeface="Arial"/>
              </a:rPr>
              <a:t>periodo</a:t>
            </a:r>
            <a:r>
              <a:rPr sz="3600" b="0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0" spc="-10" dirty="0">
                <a:solidFill>
                  <a:srgbClr val="C00000"/>
                </a:solidFill>
                <a:latin typeface="Arial"/>
                <a:cs typeface="Arial"/>
              </a:rPr>
              <a:t>neonatale all’adolescenza.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296" y="4431788"/>
            <a:ext cx="1565139" cy="228448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641092" y="0"/>
            <a:ext cx="3290570" cy="1931035"/>
            <a:chOff x="2641092" y="0"/>
            <a:chExt cx="3290570" cy="1931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1092" y="0"/>
              <a:ext cx="1504187" cy="19309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2232" y="141731"/>
              <a:ext cx="1789176" cy="1656587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32929" y="4718300"/>
            <a:ext cx="2993140" cy="195072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447800"/>
            <a:ext cx="8534400" cy="424090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Per</a:t>
            </a:r>
            <a:r>
              <a:rPr sz="2400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una</a:t>
            </a:r>
            <a:r>
              <a:rPr sz="240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esatta</a:t>
            </a:r>
            <a:r>
              <a:rPr sz="2400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diagnosi</a:t>
            </a:r>
            <a:r>
              <a:rPr sz="240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è</a:t>
            </a:r>
            <a:r>
              <a:rPr sz="2400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spc="-10" dirty="0" err="1">
                <a:solidFill>
                  <a:srgbClr val="002060"/>
                </a:solidFill>
                <a:latin typeface="Arial"/>
                <a:cs typeface="Arial"/>
              </a:rPr>
              <a:t>necessari</a:t>
            </a:r>
            <a:r>
              <a:rPr lang="it-IT" sz="2400" spc="-10" dirty="0">
                <a:solidFill>
                  <a:srgbClr val="002060"/>
                </a:solidFill>
                <a:latin typeface="Arial"/>
                <a:cs typeface="Arial"/>
              </a:rPr>
              <a:t>a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una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corretta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lettura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dell’esame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 emocromocitometrico e cioè :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926465" marR="1478280">
              <a:lnSpc>
                <a:spcPct val="100000"/>
              </a:lnSpc>
              <a:spcBef>
                <a:spcPts val="670"/>
              </a:spcBef>
            </a:pP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-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c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onoscere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l’esatto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significato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delle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sigle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926465" marR="16129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-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Confrontare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dat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numeric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con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valor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i normali 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per sesso ed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età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926465" marR="5080">
              <a:lnSpc>
                <a:spcPct val="100000"/>
              </a:lnSpc>
              <a:spcBef>
                <a:spcPts val="675"/>
              </a:spcBef>
              <a:tabLst>
                <a:tab pos="6414135" algn="l"/>
              </a:tabLst>
            </a:pP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-Essere consapevoli di possibili “falsi” e dirimere i dubbi con </a:t>
            </a:r>
            <a:r>
              <a:rPr sz="2400" dirty="0" err="1">
                <a:solidFill>
                  <a:srgbClr val="002060"/>
                </a:solidFill>
                <a:latin typeface="Arial"/>
                <a:cs typeface="Arial"/>
              </a:rPr>
              <a:t>l’aiuto</a:t>
            </a:r>
            <a:r>
              <a:rPr sz="2400" dirty="0">
                <a:solidFill>
                  <a:srgbClr val="002060"/>
                </a:solidFill>
                <a:latin typeface="Arial"/>
                <a:cs typeface="Arial"/>
              </a:rPr>
              <a:t> del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Arial"/>
                <a:cs typeface="Arial"/>
              </a:rPr>
              <a:t>morfologo</a:t>
            </a:r>
            <a:r>
              <a:rPr lang="it-IT" sz="2400" dirty="0">
                <a:solidFill>
                  <a:srgbClr val="002060"/>
                </a:solidFill>
                <a:latin typeface="Arial"/>
                <a:cs typeface="Arial"/>
              </a:rPr>
              <a:t>.</a:t>
            </a:r>
          </a:p>
          <a:p>
            <a:pPr marL="926465" marR="5080">
              <a:lnSpc>
                <a:spcPct val="100000"/>
              </a:lnSpc>
              <a:spcBef>
                <a:spcPts val="675"/>
              </a:spcBef>
              <a:tabLst>
                <a:tab pos="6414135" algn="l"/>
              </a:tabLst>
            </a:pPr>
            <a:endParaRPr sz="240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2700" marR="424180">
              <a:lnSpc>
                <a:spcPct val="100000"/>
              </a:lnSpc>
              <a:spcBef>
                <a:spcPts val="675"/>
              </a:spcBef>
              <a:tabLst>
                <a:tab pos="355600" algn="l"/>
              </a:tabLst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Ricordarsi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che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il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punto</a:t>
            </a:r>
            <a:r>
              <a:rPr sz="24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di</a:t>
            </a:r>
            <a:r>
              <a:rPr sz="2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partenza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è</a:t>
            </a:r>
            <a:r>
              <a:rPr sz="2400" b="1" spc="-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sempre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il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paziente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con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sua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storia</a:t>
            </a:r>
            <a:r>
              <a:rPr sz="2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sz="2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Arial"/>
                <a:cs typeface="Arial"/>
              </a:rPr>
              <a:t>sua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 err="1">
                <a:solidFill>
                  <a:srgbClr val="FF0000"/>
                </a:solidFill>
                <a:latin typeface="Arial"/>
                <a:cs typeface="Arial"/>
              </a:rPr>
              <a:t>clinica</a:t>
            </a:r>
            <a:r>
              <a:rPr lang="it-IT" sz="2400" b="1" spc="-10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24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7046" y="0"/>
            <a:ext cx="6245353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233" y="1611858"/>
            <a:ext cx="3571767" cy="44079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3000" y="1611858"/>
            <a:ext cx="3571767" cy="440794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2400" y="304800"/>
            <a:ext cx="8686800" cy="677457"/>
          </a:xfrm>
          <a:prstGeom prst="rect">
            <a:avLst/>
          </a:prstGeom>
        </p:spPr>
        <p:txBody>
          <a:bodyPr vert="horz" wrap="square" lIns="0" tIns="5488" rIns="0" bIns="0" rtlCol="0">
            <a:spAutoFit/>
          </a:bodyPr>
          <a:lstStyle/>
          <a:p>
            <a:pPr marL="2703438" marR="2310" indent="-2697951">
              <a:lnSpc>
                <a:spcPct val="100699"/>
              </a:lnSpc>
              <a:spcBef>
                <a:spcPts val="43"/>
              </a:spcBef>
            </a:pP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In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Ematologia</a:t>
            </a:r>
            <a:r>
              <a:rPr sz="2000" spc="-23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Morfologia</a:t>
            </a:r>
            <a:r>
              <a:rPr sz="2000" spc="-23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è</a:t>
            </a:r>
            <a:r>
              <a:rPr sz="2000" spc="-18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la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base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per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costruire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i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BF0000"/>
                </a:solidFill>
                <a:latin typeface="Calibri"/>
                <a:cs typeface="Calibri"/>
              </a:rPr>
              <a:t>corretti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percorsi</a:t>
            </a:r>
            <a:r>
              <a:rPr sz="2000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BF0000"/>
                </a:solidFill>
                <a:latin typeface="Calibri"/>
                <a:cs typeface="Calibri"/>
              </a:rPr>
              <a:t>diagnostici </a:t>
            </a:r>
            <a:r>
              <a:rPr sz="2000" dirty="0">
                <a:solidFill>
                  <a:srgbClr val="BF0000"/>
                </a:solidFill>
                <a:latin typeface="Calibri"/>
                <a:cs typeface="Calibri"/>
              </a:rPr>
              <a:t>dal</a:t>
            </a:r>
            <a:r>
              <a:rPr sz="2000" spc="-9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BF0000"/>
                </a:solidFill>
                <a:latin typeface="Calibri"/>
                <a:cs typeface="Calibri"/>
              </a:rPr>
              <a:t>1920……………</a:t>
            </a:r>
            <a:r>
              <a:rPr lang="it-IT" sz="2000" spc="-5" dirty="0">
                <a:solidFill>
                  <a:srgbClr val="BF0000"/>
                </a:solidFill>
                <a:latin typeface="Calibri"/>
                <a:cs typeface="Calibri"/>
              </a:rPr>
              <a:t>.</a:t>
            </a:r>
            <a:r>
              <a:rPr lang="it-IT" sz="2400" spc="-5" dirty="0">
                <a:solidFill>
                  <a:srgbClr val="BF0000"/>
                </a:solidFill>
                <a:latin typeface="Calibri"/>
                <a:cs typeface="Calibri"/>
              </a:rPr>
              <a:t>Oggi solo nei casi selezionati !!!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"/>
            <a:ext cx="9144000" cy="6858000"/>
            <a:chOff x="0" y="63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3"/>
              <a:ext cx="9144000" cy="68579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9596" y="132588"/>
              <a:ext cx="6990588" cy="32095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</TotalTime>
  <Words>1028</Words>
  <Application>Microsoft Office PowerPoint</Application>
  <PresentationFormat>Presentazione su schermo (4:3)</PresentationFormat>
  <Paragraphs>65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32" baseType="lpstr">
      <vt:lpstr>Arial</vt:lpstr>
      <vt:lpstr>Calibri</vt:lpstr>
      <vt:lpstr>Comic Sans MS</vt:lpstr>
      <vt:lpstr>Georgia</vt:lpstr>
      <vt:lpstr>P052</vt:lpstr>
      <vt:lpstr>Roboto</vt:lpstr>
      <vt:lpstr>TimesNewRomanPSMT_e0</vt:lpstr>
      <vt:lpstr>Office Theme</vt:lpstr>
      <vt:lpstr>Presentazione standard di PowerPoint</vt:lpstr>
      <vt:lpstr>Cenni storici di emocitometria</vt:lpstr>
      <vt:lpstr>Presentazione standard di PowerPoint</vt:lpstr>
      <vt:lpstr>L’ESAME EMOCROMOCITOMETRICO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ESAME EMOCROMOCITOMETRICO</vt:lpstr>
      <vt:lpstr>L’osservazione che il sangue è in parte costituito da elementi corpuscolati risale alla seconda metà del 1600 (Antonie Van Leeuwenhoek, Marcello Malpighi)</vt:lpstr>
      <vt:lpstr>Presentazione standard di PowerPoint</vt:lpstr>
      <vt:lpstr>Presentazione standard di PowerPoint</vt:lpstr>
      <vt:lpstr>Presentazione standard di PowerPoint</vt:lpstr>
      <vt:lpstr>Dosaggio dell’emoglobina (1880) Emometro di Gower e Fleischi</vt:lpstr>
      <vt:lpstr>Strumenti diagnostici del laboratorio di ematologia agli inizi del secolo scorso</vt:lpstr>
      <vt:lpstr>EMOGLOBINOMETRO DI HERMANN SAHLI (1902)</vt:lpstr>
      <vt:lpstr>Nel 1930, Maxwell Wintrobe standardizza la procedura per l’esecuzione dell’EMATOCRITO</vt:lpstr>
      <vt:lpstr>Presentazione standard di PowerPoint</vt:lpstr>
      <vt:lpstr>Quali sono le tecnologie di misura degli analizzatori ematologici? </vt:lpstr>
      <vt:lpstr>Quali sono le tecnologie di misura degli analizzatori ematologici? </vt:lpstr>
      <vt:lpstr>Una corretta interpretazione dei dati forniti dall’ esame emocromocitometrico deve tener conto delle variazioni proprie delle varie età, dal periodo neonatale all’adolescenza.</vt:lpstr>
      <vt:lpstr>Presentazione standard di PowerPoint</vt:lpstr>
      <vt:lpstr>In Ematologia la Morfologia è la base per costruire i corretti percorsi diagnostici dal 1920…………….Oggi solo nei casi selezionati !!!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reparto</dc:creator>
  <cp:lastModifiedBy>MAURIZIO D'AMORA</cp:lastModifiedBy>
  <cp:revision>66</cp:revision>
  <dcterms:created xsi:type="dcterms:W3CDTF">2025-01-15T17:11:52Z</dcterms:created>
  <dcterms:modified xsi:type="dcterms:W3CDTF">2026-01-09T10:54:06Z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2010-06-16T00:00:00Z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2025-01-15T00:00:00Z</vt:filetime>
  </property>
  <property fmtid="{D5CDD505-2E9C-101B-9397-08002B2CF9AE}" pid="5" name="Producer">
    <vt:lpwstr>3-Heights(TM) PDF Security Shell 4.8.25.2 (http://www.pdf-tools.com)</vt:lpwstr>
  </property>
</Properties>
</file>