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7017" r:id="rId2"/>
    <p:sldId id="260" r:id="rId3"/>
    <p:sldId id="401" r:id="rId4"/>
    <p:sldId id="17035" r:id="rId5"/>
    <p:sldId id="17008" r:id="rId6"/>
    <p:sldId id="17033" r:id="rId7"/>
    <p:sldId id="17021" r:id="rId8"/>
    <p:sldId id="17034" r:id="rId9"/>
    <p:sldId id="17007" r:id="rId10"/>
    <p:sldId id="17038" r:id="rId11"/>
    <p:sldId id="17037" r:id="rId12"/>
    <p:sldId id="17039" r:id="rId13"/>
    <p:sldId id="17005" r:id="rId14"/>
    <p:sldId id="17024" r:id="rId15"/>
    <p:sldId id="17022" r:id="rId16"/>
    <p:sldId id="17036" r:id="rId17"/>
    <p:sldId id="17025" r:id="rId18"/>
    <p:sldId id="17027" r:id="rId19"/>
    <p:sldId id="258" r:id="rId20"/>
    <p:sldId id="257" r:id="rId21"/>
    <p:sldId id="17031" r:id="rId22"/>
    <p:sldId id="17032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C4000C-3CA3-3150-658A-C106D3680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BC66846-4C29-8C97-2664-3AABA3A93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3BFEF9B-B976-A508-E009-F10B0C57E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41BEEA2-1D23-213D-B4E8-C130436B4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A4A0C4A-39C0-890B-4970-EFC0BB53D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25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0B924A-0660-5ABA-1718-2A2AF6AF5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3CD1E6-746E-DEC4-15B0-9D008097D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E636B3-7636-4F82-7ABE-1728338D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4FCB08-5E01-D207-48B9-EA461C0A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F15720-19E7-D4A0-4E79-2563B2650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3584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633257-7E19-42C1-01B2-BBC3BB78A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C8F4D21-1E4A-9EB4-C6AD-6E99CE78A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55DDC6F-79A4-104D-5199-9D5328B1C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498D18-8531-570F-323D-789716700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CB22B38-0CDC-3A22-41AE-CE0903EEE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1718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3DC7EE-2716-37AA-7E00-49DDF2A60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367251-262E-C4BE-3A49-AA6FFF0B76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142F256-0CD3-5F4E-A950-F9B28A7E6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7186877-9C14-96A4-E138-D42A82D1D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1834FDF-331B-26AB-F67A-14D9D5E67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5ACD0BF-2903-77A7-7A47-D916B3928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216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7FBB88-EF76-F1DA-EB0E-CCE24A04C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EEF982C-FF30-0CAD-4A90-7AB010C41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D0E722B-1218-D7C5-0B69-ECAAE9DEF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3D78EB2-0974-934F-00C0-D9AB6F0840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9BF31C6-F2DB-CA13-6790-9EE1F458D9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717D9DD-7157-0448-618D-E1402FB5A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9CB1A62-E7FC-A306-F0BC-2F3061515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6258BC4-25B5-0C2F-A0F8-B63EDF7D2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5056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F7FA71-C902-7B84-FE5E-C4664F58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3979011-6D17-ABEC-6DD2-51DC7676A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86AB180-1818-FC68-ECAF-0F099E1D7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2ED4E8F-66BA-BB93-B0A9-D737A71B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794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B1F371C-26A7-8B0A-FA70-C1DA762D9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342A074-75C7-FD81-488A-4893D0187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ADD8F1F-818F-97D5-D2ED-E5BC61263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253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271973-EA63-9FD0-B73D-83F924C0C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EFF9F8-8760-616D-B804-2E6EA0C74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D0DA145-B459-1D82-78DF-5F77F397F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54DBBBE-1969-E4FB-BA3B-FFD1B54DB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887F454-4EFC-3CC9-296B-30E21E55F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AFF2458-2CD2-CC98-DA0B-D3F85B68C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6825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00BB47-9C04-BD0D-19D6-6DADCDAE8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098BD6A-DF05-7A3C-184F-7D9DBEC298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B6875B-CCD8-8D66-9F27-D13BD1284A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AACEF63-97FD-4F0C-BC29-40A8061E4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F8B6C15-28A5-2DBF-53A8-6D66CA999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45D5F64-3CBF-EB82-FFDD-C025CAE98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068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173EEF-492F-8080-D3B7-711576216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5FFBE8F-2AD0-0CF6-4E8F-03F0646605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EE8577-3ACB-350A-4205-ADD846064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F59F6C-B298-FD43-A5A0-CC21B9B82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F44120-0A12-3751-52B7-1817A98C7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787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F5C8878-CB90-5B65-0C88-C00FBC1849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2C9CF76-CF01-6525-23BF-B57CB46F5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6223F3F-B8A4-AC41-F19E-5B443EE0C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410E42-3CA1-6F4B-B922-927901A0A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1224DB-1805-B0C1-2F29-5A7939A0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7082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1FDE111-72D2-CE6B-1CB9-A77D74D99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5C8D96C-FAE6-853D-BEA1-70BB0C5BF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765B50-8A4D-91AD-E051-77B719A16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C8983-898B-4298-9187-50E655395FEA}" type="datetimeFigureOut">
              <a:rPr lang="it-IT" smtClean="0"/>
              <a:t>11/02/2026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A72D29-BDC4-8668-D299-11A63B269D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241407-CD18-24F9-CC85-45D64A477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E9346-5FB3-4122-BA48-C374DB5478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6267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C-Chip&amp;sca_esv=02d96f4dae5a5963&amp;sxsrf=ANbL-n5i8dnyoOnV0yWoFzgLIIFRFdkfXw%3A1769681093914&amp;source=hp&amp;ei=xTB7aeOfNbeI9u8Pkpeu-Qw&amp;iflsig=AFdpzrgAAAAAaXs-1b9GYLXGTEUfFqF1jnhbD9PaNQps&amp;ved=2ahUKEwjf5t_sv7CSAxUD_7sIHeD4IkEQgK4QegQIARAD&amp;uact=5&amp;oq=vantaggi+di+un+emocitometro&amp;gs_lp=Egdnd3Mtd2l6Iht2YW50YWdnaSBkaSB1biBlbW9jaXRvbWV0cm8yBRAhGKABMgUQIRifBTIFECEYnwUyBRAhGJ8FMgUQIRifBTIFECEYnwVIlEhQngpYp0VwAngAkAEAmAHVAaABxhaqAQcxNC4xMy4xuAEDyAEA-AEBmAIeoAKiF6gCCsICBxAjGCcY6gLCAgoQABgDGOoCGI8BwgIKEAAYgAQYQxiKBcICCxAAGIAEGLEDGIMBwgIQEAAYgAQYsQMYQxiDARiKBcICCBAAGIAEGLEDwgILEC4YgAQYsQMYgwHCAhEQLhiABBixAxjRAxiDARjHAcICBBAAGAPCAgQQIxgnwgIOEAAYgAQYsQMYgwEYigXCAg4QLhiABBixAxiDARiKBcICBRAAGIAEwgIKEC4YgAQYQxiKBcICDRAuGIAEGLEDGEMYigXCAggQLhiABBixA8ICBRAuGIAEwgIOEC4YgAQYsQMY0QMYxwHCAg4QLhiABBjHARiOBRivAcICBhAAGBYYHsICBRAAGO8FmAMD4gMFEgExIEDxBUfeRVLaMmW6kgcHMTUuMTQuMaAHtq8BsgcHMTMuMTQuMbgHmhfCBwY3LjE4LjXIBzOACAA&amp;sclient=gws-wiz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striscio+ematico&amp;sca_esv=02d96f4dae5a5963&amp;sxsrf=ANbL-n5i8dnyoOnV0yWoFzgLIIFRFdkfXw%3A1769681093914&amp;source=hp&amp;ei=xTB7aeOfNbeI9u8Pkpeu-Qw&amp;iflsig=AFdpzrgAAAAAaXs-1b9GYLXGTEUfFqF1jnhbD9PaNQps&amp;ved=2ahUKEwj40KPOxLCSAxVi3QIHHe-JKesQgK4QegQIBBAE&amp;uact=5&amp;oq=svantaggi+di+un+emocitometro+automatico&amp;gs_lp=Egdnd3Mtd2l6IidzdmFudGFnZ2kgZGkgdW4gZW1vY2l0b21ldHJvIGF1dG9tYXRpY28yBRAhGJ8FSK-nAVDRMFiPnQFwAXgAkAEAmAGAAaAB_BuqAQQzMi43uAEDyAEA-AEBmAIooALnHKgCCsICBxAjGCcY6gLCAg0QIxjwBRgnGOoCGJ4GwgIQEC4YgAQYsQMYQxiDARiKBcICDRAuGIAEGLEDGEMYigXCAgsQABiABBixAxiDAcICERAuGIAEGLEDGNEDGIMBGMcBwgIFEC4YgATCAgsQLhiABBixAxiDAcICChAAGIAEGEMYigXCAggQLhiABBixA8ICEBAAGIAEGLEDGEMYgwEYigXCAg4QLhiABBixAxiDARiKBcICCBAAGIAEGLEDwgIREC4YgAQYsQMYxwEYjgUYrwHCAgsQABiABBixAxjJA8ICCxAAGIAEGJIDGLgEwgIFEAAYgATCAgoQABiABBgUGIcCwgIGEAAYFhgewgIFECEYoAGYAwLxBbgj2MyJM9o0kgcEMzEuOaAHnbUBsgcEMzAuObgH5RzCBwUxOS4yMcgHL4AIAA&amp;sclient=gws-wiz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159BFBA-A3C6-7A25-D85C-E15494A9A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Napoli  12 Febbraio 2026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045921E-A5D9-B15E-A276-C7971D89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04E97-3EB4-4BF0-B8BD-B11210E460AE}" type="slidenum">
              <a:rPr lang="it-IT" altLang="it-IT" smtClean="0"/>
              <a:pPr>
                <a:defRPr/>
              </a:pPr>
              <a:t>1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8377D9F-ABBE-4467-06A7-81E07717B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36462"/>
            <a:ext cx="5256584" cy="67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2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111637-2CA9-5E2B-C9FE-CB845B993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467037"/>
            <a:ext cx="11367247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Vantaggi e svantaggi </a:t>
            </a:r>
          </a:p>
          <a:p>
            <a:pPr marL="0" indent="0" algn="ctr">
              <a:buNone/>
            </a:pPr>
            <a:r>
              <a:rPr lang="it-IT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un analizzatore ematologico</a:t>
            </a:r>
          </a:p>
          <a:p>
            <a:pPr marL="0" indent="0" algn="ctr">
              <a:buNone/>
            </a:pPr>
            <a:endParaRPr lang="it-IT" sz="40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it-IT" b="1" dirty="0">
                <a:solidFill>
                  <a:srgbClr val="002060"/>
                </a:solidFill>
              </a:rPr>
              <a:t>Paola Della Cioppa</a:t>
            </a:r>
          </a:p>
          <a:p>
            <a:pPr marL="0" indent="0" algn="ctr">
              <a:buNone/>
            </a:pPr>
            <a:r>
              <a:rPr lang="it-IT" sz="2000" dirty="0">
                <a:solidFill>
                  <a:srgbClr val="002060"/>
                </a:solidFill>
              </a:rPr>
              <a:t>Direttore FF UOC Ematologia </a:t>
            </a:r>
          </a:p>
          <a:p>
            <a:pPr marL="0" indent="0" algn="ctr">
              <a:buNone/>
            </a:pPr>
            <a:r>
              <a:rPr lang="it-IT" sz="2000" dirty="0">
                <a:solidFill>
                  <a:srgbClr val="002060"/>
                </a:solidFill>
              </a:rPr>
              <a:t>P.O. </a:t>
            </a:r>
            <a:r>
              <a:rPr lang="it-IT" sz="2000" dirty="0" err="1">
                <a:solidFill>
                  <a:srgbClr val="002060"/>
                </a:solidFill>
              </a:rPr>
              <a:t>S.Maria</a:t>
            </a:r>
            <a:r>
              <a:rPr lang="it-IT" sz="2000" dirty="0">
                <a:solidFill>
                  <a:srgbClr val="002060"/>
                </a:solidFill>
              </a:rPr>
              <a:t> di Loreto Nuovo</a:t>
            </a:r>
          </a:p>
          <a:p>
            <a:pPr marL="0" indent="0" algn="ctr">
              <a:buNone/>
            </a:pPr>
            <a:r>
              <a:rPr lang="it-IT" sz="2000" dirty="0">
                <a:solidFill>
                  <a:srgbClr val="002060"/>
                </a:solidFill>
              </a:rPr>
              <a:t>Asl Napoli 1 Centro</a:t>
            </a:r>
          </a:p>
          <a:p>
            <a:pPr marL="0" indent="0" algn="ctr">
              <a:buNone/>
            </a:pPr>
            <a:endParaRPr lang="it-IT" sz="20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it-IT" sz="1600" dirty="0">
                <a:solidFill>
                  <a:srgbClr val="002060"/>
                </a:solidFill>
              </a:rPr>
              <a:t>Napoli, 12 Febbraio 2026</a:t>
            </a:r>
          </a:p>
        </p:txBody>
      </p:sp>
    </p:spTree>
    <p:extLst>
      <p:ext uri="{BB962C8B-B14F-4D97-AF65-F5344CB8AC3E}">
        <p14:creationId xmlns:p14="http://schemas.microsoft.com/office/powerpoint/2010/main" val="191272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F20B5C-B402-FE49-8436-7815B1C68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8812" y="1147586"/>
            <a:ext cx="8794376" cy="44694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Il Relatore dichiara ai sensi e per gli effetti del D.P.R. n. 445/2000</a:t>
            </a:r>
            <a:r>
              <a:rPr lang="it-IT" sz="3200" dirty="0">
                <a:solidFill>
                  <a:srgbClr val="002060"/>
                </a:solidFill>
                <a:latin typeface="Calibri" panose="020F0502020204030204" pitchFamily="34" charset="0"/>
              </a:rPr>
              <a:t> che nella propria relazione l’informazione e l’attività educazionale saranno obiettive e non influenzate da interessi commerciali diretti o indiretti che ne possano pregiudicare la finalità esclusiva di educazione e formazione a vantaggio di aziende diagnostiche e di strumenti o presidi sanitari.</a:t>
            </a:r>
          </a:p>
          <a:p>
            <a:pPr algn="just"/>
            <a:r>
              <a:rPr lang="it-IT" sz="3200" b="1" dirty="0">
                <a:solidFill>
                  <a:srgbClr val="002060"/>
                </a:solidFill>
                <a:latin typeface="Calibri" panose="020F0502020204030204" pitchFamily="34" charset="0"/>
              </a:rPr>
              <a:t>Conflitti d’interesse: nessuno</a:t>
            </a:r>
            <a:r>
              <a:rPr lang="it-IT" sz="3200" dirty="0">
                <a:solidFill>
                  <a:srgbClr val="002060"/>
                </a:solidFill>
                <a:latin typeface="Calibri" panose="020F0502020204030204" pitchFamily="34" charset="0"/>
              </a:rPr>
              <a:t>.</a:t>
            </a:r>
            <a:endParaRPr lang="it-IT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870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53B26F-A995-0934-B21C-7A4CAA1A5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ANALIZZATORE EMATOLOGICO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84BEF6-DD84-8176-0E42-BDDE499F4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L’analizzatore ematologico è un dispositivo utilizzato per realizzare esami emocromocitometrici, detti anche emocromi, </a:t>
            </a:r>
            <a:r>
              <a:rPr lang="it-IT" dirty="0" err="1">
                <a:solidFill>
                  <a:srgbClr val="002060"/>
                </a:solidFill>
              </a:rPr>
              <a:t>emogrammi</a:t>
            </a:r>
            <a:r>
              <a:rPr lang="it-IT" dirty="0">
                <a:solidFill>
                  <a:srgbClr val="002060"/>
                </a:solidFill>
              </a:rPr>
              <a:t> o CBC. 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Più precisamente, è un dispositivo in grado di realizzare un’analisi quantitativa e qualitativa degli elementi figurativi del sangue, ossia di globuli rossi (eritrociti), globuli bianchi (leucociti) e piastrine (trombociti). 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Viene utilizzato principalmente in laboratori di analisi e nei reparti ospedalieri di ematologia.</a:t>
            </a:r>
          </a:p>
        </p:txBody>
      </p:sp>
    </p:spTree>
    <p:extLst>
      <p:ext uri="{BB962C8B-B14F-4D97-AF65-F5344CB8AC3E}">
        <p14:creationId xmlns:p14="http://schemas.microsoft.com/office/powerpoint/2010/main" val="1697782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9B4181-49AF-0BBC-2D9E-B65F98978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6544"/>
            <a:ext cx="10515600" cy="1475067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  <a:latin typeface="+mn-lt"/>
              </a:rPr>
              <a:t>Quali sono le tecnologie di misura degli analizzatori ematologici?</a:t>
            </a:r>
            <a:br>
              <a:rPr lang="it-IT" b="1" dirty="0">
                <a:solidFill>
                  <a:srgbClr val="002060"/>
                </a:solidFill>
                <a:latin typeface="+mn-lt"/>
              </a:rPr>
            </a:br>
            <a:endParaRPr lang="it-IT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3CE9A6-9265-DE47-C496-E18D4061E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886" y="3080659"/>
            <a:ext cx="9285514" cy="3472542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it-IT" b="1" dirty="0">
                <a:solidFill>
                  <a:srgbClr val="002060"/>
                </a:solidFill>
              </a:rPr>
              <a:t>Poiché può incidere sui risultati dell’esame, la tecnologia del dispositivo è un criterio di scelta importante. </a:t>
            </a:r>
          </a:p>
          <a:p>
            <a:pPr marL="0" indent="0" algn="ctr" fontAlgn="base">
              <a:buNone/>
            </a:pPr>
            <a:r>
              <a:rPr lang="it-IT" b="1" dirty="0">
                <a:solidFill>
                  <a:srgbClr val="002060"/>
                </a:solidFill>
              </a:rPr>
              <a:t>Le tre principali tecnologie impiegate negli analizzatori ematologici sono le seguenti:</a:t>
            </a:r>
          </a:p>
          <a:p>
            <a:endParaRPr lang="it-IT" dirty="0"/>
          </a:p>
        </p:txBody>
      </p:sp>
      <p:pic>
        <p:nvPicPr>
          <p:cNvPr id="1026" name="Picture 2" descr=" ">
            <a:extLst>
              <a:ext uri="{FF2B5EF4-FFF2-40B4-BE49-F238E27FC236}">
                <a16:creationId xmlns:a16="http://schemas.microsoft.com/office/drawing/2014/main" id="{34A8D971-4A10-5074-C9EE-C78D3AC0F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597" y="5304210"/>
            <a:ext cx="1475067" cy="147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723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57DE5301-4626-BD95-64C3-95A3B364A0F5}"/>
              </a:ext>
            </a:extLst>
          </p:cNvPr>
          <p:cNvSpPr txBox="1"/>
          <p:nvPr/>
        </p:nvSpPr>
        <p:spPr>
          <a:xfrm>
            <a:off x="772881" y="413654"/>
            <a:ext cx="10755087" cy="586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Citometria di flusso</a:t>
            </a:r>
          </a:p>
          <a:p>
            <a:pPr marR="0" lvl="0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2800" dirty="0">
                <a:solidFill>
                  <a:srgbClr val="002060"/>
                </a:solidFill>
                <a:latin typeface="Calibri" panose="020F0502020204030204"/>
              </a:rPr>
              <a:t>E’</a:t>
            </a:r>
            <a:r>
              <a:rPr kumimoji="0" lang="it-IT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il metodo più sofisticato e costoso oggi disponibile e consiste nel far scorrere le cellule, ordinate in un flusso stretto, per poi irradiarle, una a una, con un raggio di luce proveniente, nella maggior parte dei modelli, da un laser. </a:t>
            </a:r>
          </a:p>
          <a:p>
            <a:pPr marR="0" lvl="0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luce riflessa dalle cellule viene poi catturata da un apposito rilevatore di luce. La citometria di flusso a fluorescenza, o </a:t>
            </a:r>
            <a:r>
              <a:rPr kumimoji="0" lang="it-IT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citofluor</a:t>
            </a:r>
            <a:r>
              <a:rPr lang="it-IT" sz="2800" dirty="0">
                <a:solidFill>
                  <a:srgbClr val="002060"/>
                </a:solidFill>
                <a:latin typeface="Calibri" panose="020F0502020204030204"/>
              </a:rPr>
              <a:t>i</a:t>
            </a:r>
            <a:r>
              <a:rPr kumimoji="0" lang="it-IT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metria</a:t>
            </a:r>
            <a:r>
              <a:rPr kumimoji="0" lang="it-IT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funziona secondo lo stesso principio ma sfrutta, come indicato dal nome, il fenomeno della fluorescenza.</a:t>
            </a:r>
            <a:endParaRPr lang="it-IT" sz="2800" noProof="0" dirty="0">
              <a:solidFill>
                <a:srgbClr val="002060"/>
              </a:solidFill>
              <a:latin typeface="Calibri" panose="020F0502020204030204"/>
            </a:endParaRPr>
          </a:p>
          <a:p>
            <a:pPr marR="0" lvl="0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br>
              <a:rPr kumimoji="0" lang="it-IT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 </a:t>
            </a:r>
            <a:r>
              <a:rPr kumimoji="0" lang="it-IT" sz="28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citometria</a:t>
            </a:r>
            <a:r>
              <a:rPr kumimoji="0" lang="it-IT" sz="2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 flusso permette di realizzare numerose operazioni, come ad esempio l’analisi della forma delle cellule e della loro struttura interna ed esterna, e viene raramente utilizzata al solo scopo di contare le cellule.</a:t>
            </a:r>
          </a:p>
        </p:txBody>
      </p:sp>
    </p:spTree>
    <p:extLst>
      <p:ext uri="{BB962C8B-B14F-4D97-AF65-F5344CB8AC3E}">
        <p14:creationId xmlns:p14="http://schemas.microsoft.com/office/powerpoint/2010/main" val="2685997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AC20FD-50DF-C9E8-3ECF-CBA3776CF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5027"/>
            <a:ext cx="10515600" cy="4354287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it-IT" b="1" dirty="0">
                <a:solidFill>
                  <a:srgbClr val="002060"/>
                </a:solidFill>
              </a:rPr>
              <a:t>2- Impedenza elettrica</a:t>
            </a:r>
          </a:p>
          <a:p>
            <a:pPr marL="0" indent="0" fontAlgn="base">
              <a:buNone/>
            </a:pPr>
            <a:r>
              <a:rPr lang="it-IT" dirty="0">
                <a:solidFill>
                  <a:srgbClr val="002060"/>
                </a:solidFill>
              </a:rPr>
              <a:t>Questa tecnologia viene utilizzata per determinare il numero e il volume di eritrociti e trombociti. A questo scopo il sangue in EDTA viene diluito con una soluzione isotonica all’interno del dispositivo ed aspirato attraverso un’apertura capillare. </a:t>
            </a:r>
          </a:p>
          <a:p>
            <a:pPr marL="0" indent="0" fontAlgn="base">
              <a:buNone/>
            </a:pPr>
            <a:r>
              <a:rPr lang="it-IT" dirty="0">
                <a:solidFill>
                  <a:srgbClr val="002060"/>
                </a:solidFill>
              </a:rPr>
              <a:t>Le cellule avanzano una ad una attraverso un campo di tensione elettrica dove inducono, a seconda delle loro dimensioni, un impulso (aumento della resistenza elettrica). In questo modo è possibile differenziare le cellule di grandi dimensioni da quelle di piccole dimensioni e procedere al loro conteggio.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1727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308CC3-5BC2-97AD-80F1-8D7D530E4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3189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DC44481-A4CC-46EA-9D8E-FC61E726C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222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it-IT" b="1" dirty="0">
                <a:solidFill>
                  <a:srgbClr val="002060"/>
                </a:solidFill>
              </a:rPr>
              <a:t>3- Diffrazione laser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Negli analizzatori che si avvalgono di questa tecnologia, è misurata la distribuzione granulometrica delle particelle. Più precisamente, quando il raggio laser attraversa un campione di particelle sparse, l’analizzatore procede alla misurazione della variazione angolare dell’intensità della radiazione </a:t>
            </a:r>
            <a:r>
              <a:rPr lang="it-IT" dirty="0" err="1">
                <a:solidFill>
                  <a:srgbClr val="002060"/>
                </a:solidFill>
              </a:rPr>
              <a:t>diffratta</a:t>
            </a:r>
            <a:r>
              <a:rPr lang="it-IT" dirty="0">
                <a:solidFill>
                  <a:srgbClr val="002060"/>
                </a:solidFill>
              </a:rPr>
              <a:t>. 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Dall’angolo di diffrazione, minore nel caso delle particelle più grandi e maggiore nel caso di quelle più piccole, gli analizzatori a diffrazione calcolano le dimensioni delle particelle in questione.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4093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FA4468-3B3D-EEFE-CF12-483419D67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28416"/>
            <a:ext cx="10918371" cy="1050014"/>
          </a:xfrm>
        </p:spPr>
        <p:txBody>
          <a:bodyPr>
            <a:normAutofit/>
          </a:bodyPr>
          <a:lstStyle/>
          <a:p>
            <a:r>
              <a:rPr lang="it-IT" sz="2800" b="1" dirty="0">
                <a:solidFill>
                  <a:srgbClr val="002060"/>
                </a:solidFill>
                <a:latin typeface="+mn-lt"/>
              </a:rPr>
              <a:t>Analizzatori ematologici: quali prestazioni?</a:t>
            </a:r>
            <a:br>
              <a:rPr lang="it-IT" sz="2800" b="1" dirty="0">
                <a:solidFill>
                  <a:srgbClr val="002060"/>
                </a:solidFill>
                <a:latin typeface="+mn-lt"/>
              </a:rPr>
            </a:br>
            <a:endParaRPr lang="it-IT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1F564A-620A-61E4-4F73-E16B3354B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024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 algn="just" fontAlgn="base">
              <a:buNone/>
            </a:pPr>
            <a:r>
              <a:rPr lang="it-IT" dirty="0">
                <a:solidFill>
                  <a:srgbClr val="002060"/>
                </a:solidFill>
              </a:rPr>
              <a:t>Oltre alla tecnologia di misura dovremo prendere in considerazione altri fattori, in particolare il numero di parametri analizzabili e la possibilità di differenziare i globuli bianchi.</a:t>
            </a:r>
          </a:p>
          <a:p>
            <a:pPr algn="just" fontAlgn="base"/>
            <a:r>
              <a:rPr lang="it-IT" b="1" dirty="0">
                <a:solidFill>
                  <a:srgbClr val="002060"/>
                </a:solidFill>
              </a:rPr>
              <a:t>Parametri analizzabili</a:t>
            </a:r>
            <a:r>
              <a:rPr lang="it-IT" dirty="0">
                <a:solidFill>
                  <a:srgbClr val="002060"/>
                </a:solidFill>
              </a:rPr>
              <a:t>: si tratta dei tipi di dati che il dispositivo è in grado di fornire sugli elementi misurati (quantità di ogni elemento, volume, concentrazione, </a:t>
            </a:r>
            <a:r>
              <a:rPr lang="it-IT" dirty="0" err="1">
                <a:solidFill>
                  <a:srgbClr val="002060"/>
                </a:solidFill>
              </a:rPr>
              <a:t>etc</a:t>
            </a:r>
            <a:r>
              <a:rPr lang="it-IT" dirty="0">
                <a:solidFill>
                  <a:srgbClr val="002060"/>
                </a:solidFill>
              </a:rPr>
              <a:t>). Gli analizzatori ematologici che troviamo in commercio possono analizzare, a seconda del dispositivo, da 9 a più di 50 parametri.</a:t>
            </a:r>
          </a:p>
          <a:p>
            <a:pPr algn="just" fontAlgn="base"/>
            <a:r>
              <a:rPr lang="it-IT" b="1" dirty="0">
                <a:solidFill>
                  <a:srgbClr val="002060"/>
                </a:solidFill>
              </a:rPr>
              <a:t>Differenziazione dei globuli bianchi</a:t>
            </a:r>
            <a:r>
              <a:rPr lang="it-IT" dirty="0">
                <a:solidFill>
                  <a:srgbClr val="002060"/>
                </a:solidFill>
              </a:rPr>
              <a:t>: i globuli bianchi, o leucociti, possono essere suddivisi in linfociti, monociti e granulociti. I granulociti, a loro volta, si suddividono in tre gruppi: basofili, eosinofili e neutrofili. Non tutti gli analizzatori sono in grado di differenziare i vari tipi di leucociti.</a:t>
            </a:r>
          </a:p>
          <a:p>
            <a:pPr marL="0" indent="0" algn="just" fontAlgn="base">
              <a:buNone/>
            </a:pPr>
            <a:r>
              <a:rPr lang="it-IT" dirty="0">
                <a:solidFill>
                  <a:srgbClr val="002060"/>
                </a:solidFill>
              </a:rPr>
              <a:t>È importante notare che le principali aziende produttrici offrono sistemi completamente integrati, pensati per piattaforme diagnostiche ad alta capacità e collegabili ad altri moduli di analisi (biochimica, immunologica, etc.)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1133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45F51A-4155-CB06-85D8-B28FB90A6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E468F177-646F-FA8E-07B6-82EFA872C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85256"/>
            <a:ext cx="10417629" cy="462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892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B9813B-557C-243A-E259-49C488813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06BC1D34-66F5-B93F-F528-FFDB5BE045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57" y="365125"/>
            <a:ext cx="11016343" cy="604656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19D9E38-3B98-61E9-AAEE-7F68591B6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044" y="3010830"/>
            <a:ext cx="4762024" cy="32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8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E175F2-C0B1-609B-7B29-1F98AD1AD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04A843E-A3E9-98CC-1F2D-7EC820670E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9" y="587828"/>
            <a:ext cx="11517085" cy="61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AD4131-7F26-8CF3-E47C-C8884EA24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8669"/>
            <a:ext cx="10515600" cy="1325563"/>
          </a:xfrm>
        </p:spPr>
        <p:txBody>
          <a:bodyPr>
            <a:noAutofit/>
          </a:bodyPr>
          <a:lstStyle/>
          <a:p>
            <a:r>
              <a:rPr lang="it-IT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 sono i vantaggi e gli svantaggi di un analizzatore ematologico?    </a:t>
            </a:r>
            <a:br>
              <a:rPr lang="it-IT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[Tempo]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0602EBF-32CC-5EAB-B0F7-2DC2B87BA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5625"/>
            <a:ext cx="10919012" cy="4351338"/>
          </a:xfrm>
        </p:spPr>
        <p:txBody>
          <a:bodyPr>
            <a:normAutofit lnSpcReduction="10000"/>
          </a:bodyPr>
          <a:lstStyle/>
          <a:p>
            <a:pPr fontAlgn="base"/>
            <a:r>
              <a:rPr lang="it-IT" b="1" dirty="0">
                <a:solidFill>
                  <a:srgbClr val="002060"/>
                </a:solidFill>
              </a:rPr>
              <a:t>Velocità ed efficienza: </a:t>
            </a:r>
            <a:r>
              <a:rPr lang="it-IT" dirty="0">
                <a:solidFill>
                  <a:srgbClr val="002060"/>
                </a:solidFill>
              </a:rPr>
              <a:t> Analisi rapide, spesso inferiori a un minuto, con elevata produttività (fino a 150 campioni/ora in alcuni modelli), contro i 15-20 minuti necessari per una preparazione e un conteggio manuale.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02060"/>
                </a:solidFill>
              </a:rPr>
              <a:t>Riduzione dei tempi di refertazione, fondamentale in contesti di emergenza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02060"/>
                </a:solidFill>
              </a:rPr>
              <a:t>Risposte tempestive per decisioni rapide. 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02060"/>
                </a:solidFill>
              </a:rPr>
              <a:t>Spesso include funzioni "</a:t>
            </a:r>
            <a:r>
              <a:rPr lang="it-IT" dirty="0" err="1">
                <a:solidFill>
                  <a:srgbClr val="002060"/>
                </a:solidFill>
              </a:rPr>
              <a:t>walk-away</a:t>
            </a:r>
            <a:r>
              <a:rPr lang="it-IT" dirty="0">
                <a:solidFill>
                  <a:srgbClr val="002060"/>
                </a:solidFill>
              </a:rPr>
              <a:t>" (nessun intervento manuale), permette al personale di dedicarsi ad altre attività mentre la macchina elabora i campioni 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02060"/>
                </a:solidFill>
              </a:rPr>
              <a:t>Fondamentale nei laboratori ad alto volume e pronto soccorso. </a:t>
            </a:r>
          </a:p>
          <a:p>
            <a:pPr marL="0" indent="0" fontAlgn="base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0" indent="0" fontAlgn="base">
              <a:buNone/>
            </a:pPr>
            <a:endParaRPr lang="it-IT" dirty="0">
              <a:solidFill>
                <a:srgbClr val="00206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9866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66E540-04FB-91EC-19FE-307DD7128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7503"/>
          </a:xfrm>
        </p:spPr>
        <p:txBody>
          <a:bodyPr>
            <a:noAutofit/>
          </a:bodyPr>
          <a:lstStyle/>
          <a:p>
            <a:r>
              <a:rPr lang="it-IT" sz="3200" b="1" dirty="0">
                <a:solidFill>
                  <a:srgbClr val="002060"/>
                </a:solidFill>
                <a:latin typeface="+mn-lt"/>
              </a:rPr>
              <a:t>[Qualità]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F6C1AF-47BE-2D10-B30C-FEB6FEC8D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311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b="1" dirty="0">
                <a:solidFill>
                  <a:srgbClr val="002060"/>
                </a:solidFill>
              </a:rPr>
              <a:t>Versatilità e Analisi Dettagliate:</a:t>
            </a:r>
            <a:r>
              <a:rPr lang="it-IT" dirty="0">
                <a:solidFill>
                  <a:srgbClr val="002060"/>
                </a:solidFill>
              </a:rPr>
              <a:t> misura un ampio spettro di parametri, inclusa la formula leucocitaria differenziale (migliore differenziazione cellulare)</a:t>
            </a:r>
          </a:p>
          <a:p>
            <a:pPr algn="just"/>
            <a:r>
              <a:rPr lang="it-IT" b="1" dirty="0">
                <a:solidFill>
                  <a:srgbClr val="002060"/>
                </a:solidFill>
              </a:rPr>
              <a:t>Ampio ventaglio di parametri misurati: c</a:t>
            </a:r>
            <a:r>
              <a:rPr lang="it-IT" dirty="0">
                <a:solidFill>
                  <a:srgbClr val="002060"/>
                </a:solidFill>
              </a:rPr>
              <a:t>apacità di misurare numerosi parametri, con un alto grado di dettaglio.</a:t>
            </a:r>
          </a:p>
          <a:p>
            <a:pPr algn="just"/>
            <a:r>
              <a:rPr lang="it-IT" b="1" dirty="0">
                <a:solidFill>
                  <a:srgbClr val="002060"/>
                </a:solidFill>
              </a:rPr>
              <a:t> Automazione dei calcoli:</a:t>
            </a:r>
            <a:r>
              <a:rPr lang="it-IT" dirty="0">
                <a:solidFill>
                  <a:srgbClr val="002060"/>
                </a:solidFill>
              </a:rPr>
              <a:t> fornisce immediatamente parametri complessi (come indici eritrocitari o formula leucocitaria) senza necessità di calcoli manuali. </a:t>
            </a:r>
          </a:p>
          <a:p>
            <a:pPr algn="just"/>
            <a:r>
              <a:rPr lang="it-IT" b="1" dirty="0">
                <a:solidFill>
                  <a:srgbClr val="002060"/>
                </a:solidFill>
              </a:rPr>
              <a:t>Ampia campionatura:</a:t>
            </a:r>
            <a:r>
              <a:rPr lang="it-IT" dirty="0">
                <a:solidFill>
                  <a:srgbClr val="002060"/>
                </a:solidFill>
              </a:rPr>
              <a:t> lo strumento conta migliaia di cellule in pochi secondi, garantendo una rilevanza statistica superiore al conteggio manuale, limitato a poche centinaia di unità</a:t>
            </a:r>
          </a:p>
          <a:p>
            <a:pPr algn="just"/>
            <a:r>
              <a:rPr lang="it-IT" b="1" dirty="0">
                <a:solidFill>
                  <a:srgbClr val="002060"/>
                </a:solidFill>
              </a:rPr>
              <a:t>Affidabilità </a:t>
            </a:r>
            <a:r>
              <a:rPr lang="it-IT" dirty="0">
                <a:solidFill>
                  <a:srgbClr val="002060"/>
                </a:solidFill>
              </a:rPr>
              <a:t>delle analisi</a:t>
            </a:r>
          </a:p>
          <a:p>
            <a:pPr algn="just"/>
            <a:endParaRPr lang="it-IT" dirty="0">
              <a:solidFill>
                <a:srgbClr val="002060"/>
              </a:solidFill>
            </a:endParaRPr>
          </a:p>
          <a:p>
            <a:pPr algn="just"/>
            <a:endParaRPr lang="it-IT" dirty="0">
              <a:solidFill>
                <a:srgbClr val="00206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2810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5A703E-2C5B-584C-436F-3EE994037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2152"/>
            <a:ext cx="10515600" cy="52177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3500" b="1" dirty="0">
                <a:solidFill>
                  <a:srgbClr val="002060"/>
                </a:solidFill>
              </a:rPr>
              <a:t>[Sicurezza]</a:t>
            </a:r>
          </a:p>
          <a:p>
            <a:pPr algn="just"/>
            <a:r>
              <a:rPr lang="it-IT" b="1" dirty="0">
                <a:solidFill>
                  <a:srgbClr val="002060"/>
                </a:solidFill>
              </a:rPr>
              <a:t>Riproducibilità:</a:t>
            </a:r>
            <a:r>
              <a:rPr lang="it-IT" dirty="0">
                <a:solidFill>
                  <a:srgbClr val="002060"/>
                </a:solidFill>
              </a:rPr>
              <a:t> Fornisce risultati coerenti indipendentemente da chi esegue il test, standardizzando le metodiche.</a:t>
            </a:r>
          </a:p>
          <a:p>
            <a:pPr lvl="0" algn="just"/>
            <a:r>
              <a:rPr lang="it-IT" b="1" dirty="0">
                <a:solidFill>
                  <a:srgbClr val="002060"/>
                </a:solidFill>
              </a:rPr>
              <a:t>Tracciabilità del campione: 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02060"/>
                </a:solidFill>
              </a:rPr>
              <a:t>Il sistema robotizzato garantisce il tracciamento completo, dalla raccolta al risultato, evitando scambi di campioni.</a:t>
            </a:r>
          </a:p>
          <a:p>
            <a:r>
              <a:rPr lang="it-IT" b="1" dirty="0">
                <a:solidFill>
                  <a:srgbClr val="002060"/>
                </a:solidFill>
              </a:rPr>
              <a:t>Sicurezza biologica:</a:t>
            </a:r>
            <a:r>
              <a:rPr lang="it-IT" dirty="0">
                <a:solidFill>
                  <a:srgbClr val="002060"/>
                </a:solidFill>
              </a:rPr>
              <a:t> Riduce l'esposizione diretta dell'operatore a campioni potenzialmente infetti e a coloranti chimici.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02060"/>
                </a:solidFill>
              </a:rPr>
              <a:t>L'utilizzo di sistemi chiusi riduce l'esposizione del personale a materiali biologici pericolosi</a:t>
            </a:r>
          </a:p>
          <a:p>
            <a:r>
              <a:rPr lang="it-IT" b="1" dirty="0">
                <a:solidFill>
                  <a:srgbClr val="002060"/>
                </a:solidFill>
              </a:rPr>
              <a:t>Riduzione del rischio biologico</a:t>
            </a:r>
            <a:r>
              <a:rPr lang="it-IT" dirty="0">
                <a:solidFill>
                  <a:srgbClr val="002060"/>
                </a:solidFill>
              </a:rPr>
              <a:t>, nelle versioni monouso (es. </a:t>
            </a:r>
            <a:r>
              <a:rPr lang="it-IT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C-Chip</a:t>
            </a:r>
            <a:r>
              <a:rPr lang="it-IT" dirty="0">
                <a:solidFill>
                  <a:srgbClr val="002060"/>
                </a:solidFill>
              </a:rPr>
              <a:t>), eliminando la necessità di lavaggio</a:t>
            </a:r>
          </a:p>
          <a:p>
            <a:endParaRPr lang="it-IT" dirty="0">
              <a:solidFill>
                <a:srgbClr val="002060"/>
              </a:solidFill>
            </a:endParaRPr>
          </a:p>
          <a:p>
            <a:endParaRPr lang="it-IT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98050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C5AA7A-9103-3169-08EF-069636F05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824" y="566064"/>
            <a:ext cx="10156370" cy="370114"/>
          </a:xfrm>
        </p:spPr>
        <p:txBody>
          <a:bodyPr>
            <a:noAutofit/>
          </a:bodyPr>
          <a:lstStyle/>
          <a:p>
            <a:r>
              <a:rPr lang="it-IT" sz="3200" b="1" dirty="0">
                <a:solidFill>
                  <a:srgbClr val="002060"/>
                </a:solidFill>
                <a:latin typeface="+mn-lt"/>
              </a:rPr>
              <a:t>[Affidabilità]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50AA2C4-C1BB-FDD6-8FC5-C888995A7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4264"/>
            <a:ext cx="10515600" cy="5170714"/>
          </a:xfrm>
        </p:spPr>
        <p:txBody>
          <a:bodyPr/>
          <a:lstStyle/>
          <a:p>
            <a:pPr fontAlgn="base"/>
            <a:r>
              <a:rPr lang="it-IT" b="1" dirty="0">
                <a:solidFill>
                  <a:srgbClr val="002060"/>
                </a:solidFill>
              </a:rPr>
              <a:t>Precisione e accuratezza: </a:t>
            </a:r>
            <a:r>
              <a:rPr lang="it-IT" dirty="0">
                <a:solidFill>
                  <a:srgbClr val="002060"/>
                </a:solidFill>
              </a:rPr>
              <a:t>il processo di analisi è generalmente automatizzato, il che riduce (o addirittura elimina) la necessità di un intervento manuale. Ciò ha anche l’effetto positivo di aumentare la precisione e limitare il numero di errori. </a:t>
            </a:r>
            <a:endParaRPr lang="it-IT" b="1" dirty="0">
              <a:solidFill>
                <a:srgbClr val="002060"/>
              </a:solidFill>
            </a:endParaRPr>
          </a:p>
          <a:p>
            <a:pPr fontAlgn="base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rgbClr val="002060"/>
                </a:solidFill>
              </a:rPr>
              <a:t>Riduce drasticamente gli errori umani, garantendo risultati costanti e riproducibili.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rgbClr val="002060"/>
                </a:solidFill>
              </a:rPr>
              <a:t>Riduzione dell'errore umano:</a:t>
            </a:r>
            <a:r>
              <a:rPr lang="it-IT" dirty="0">
                <a:solidFill>
                  <a:srgbClr val="002060"/>
                </a:solidFill>
              </a:rPr>
              <a:t> elimina la soggettività dell'operatore nel riconoscimento e nel conteggio delle cellule (tipico del conteggio manuale) </a:t>
            </a:r>
          </a:p>
          <a:p>
            <a:pPr fontAlgn="base">
              <a:buFont typeface="Wingdings" panose="05000000000000000000" pitchFamily="2" charset="2"/>
              <a:buChar char="Ø"/>
            </a:pPr>
            <a:endParaRPr lang="it-IT" dirty="0">
              <a:solidFill>
                <a:srgbClr val="002060"/>
              </a:solidFill>
            </a:endParaRPr>
          </a:p>
          <a:p>
            <a:pPr fontAlgn="base"/>
            <a:endParaRPr lang="it-IT" dirty="0">
              <a:solidFill>
                <a:srgbClr val="00206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7732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586FFF-DECA-0EC3-A96A-574DFFD51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0"/>
            <a:ext cx="10515600" cy="4914387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it-IT" sz="3200" b="1" dirty="0">
                <a:solidFill>
                  <a:srgbClr val="002060"/>
                </a:solidFill>
              </a:rPr>
              <a:t>[Economici]</a:t>
            </a:r>
          </a:p>
          <a:p>
            <a:pPr marL="0" lvl="0" indent="0" algn="just">
              <a:buNone/>
            </a:pPr>
            <a:endParaRPr lang="it-IT" sz="3200" b="1" dirty="0">
              <a:solidFill>
                <a:srgbClr val="002060"/>
              </a:solidFill>
            </a:endParaRPr>
          </a:p>
          <a:p>
            <a:pPr lvl="0" algn="just"/>
            <a:r>
              <a:rPr lang="it-IT" b="1" dirty="0">
                <a:solidFill>
                  <a:srgbClr val="002060"/>
                </a:solidFill>
              </a:rPr>
              <a:t>Bassa Manutenzione: m</a:t>
            </a:r>
            <a:r>
              <a:rPr lang="it-IT" dirty="0">
                <a:solidFill>
                  <a:srgbClr val="002060"/>
                </a:solidFill>
              </a:rPr>
              <a:t>olti sistemi utilizzano "</a:t>
            </a:r>
            <a:r>
              <a:rPr lang="it-IT" dirty="0" err="1">
                <a:solidFill>
                  <a:srgbClr val="002060"/>
                </a:solidFill>
              </a:rPr>
              <a:t>reagent</a:t>
            </a:r>
            <a:r>
              <a:rPr lang="it-IT" dirty="0">
                <a:solidFill>
                  <a:srgbClr val="002060"/>
                </a:solidFill>
              </a:rPr>
              <a:t> pack" integrati che semplificano la gestione e la manutenzione. </a:t>
            </a:r>
          </a:p>
          <a:p>
            <a:pPr algn="just"/>
            <a:r>
              <a:rPr lang="it-IT" b="1" dirty="0">
                <a:solidFill>
                  <a:srgbClr val="002060"/>
                </a:solidFill>
              </a:rPr>
              <a:t>Costi contenuti </a:t>
            </a:r>
            <a:r>
              <a:rPr lang="it-IT" dirty="0">
                <a:solidFill>
                  <a:srgbClr val="002060"/>
                </a:solidFill>
              </a:rPr>
              <a:t>per singolo test</a:t>
            </a:r>
          </a:p>
          <a:p>
            <a:pPr marL="0" indent="0" algn="just">
              <a:buNone/>
            </a:pPr>
            <a:endParaRPr lang="it-IT" b="1" dirty="0">
              <a:solidFill>
                <a:srgbClr val="00206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8577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5A19A4-673D-E15E-3502-0B99EF1AD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4071"/>
            <a:ext cx="10515600" cy="5432892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Funzioni avanzate e sicurezza:</a:t>
            </a:r>
            <a:endParaRPr lang="it-IT" dirty="0">
              <a:solidFill>
                <a:srgbClr val="002060"/>
              </a:solidFill>
            </a:endParaRPr>
          </a:p>
          <a:p>
            <a:pPr lvl="0"/>
            <a:r>
              <a:rPr lang="it-IT" b="1" dirty="0">
                <a:solidFill>
                  <a:srgbClr val="002060"/>
                </a:solidFill>
              </a:rPr>
              <a:t>Integrazione dati:</a:t>
            </a:r>
            <a:r>
              <a:rPr lang="it-IT" dirty="0">
                <a:solidFill>
                  <a:srgbClr val="002060"/>
                </a:solidFill>
              </a:rPr>
              <a:t> Gli strumenti moderni si collegano ai sistemi informatici del laboratorio (LIS) per una </a:t>
            </a:r>
            <a:r>
              <a:rPr lang="it-IT" b="1" dirty="0">
                <a:solidFill>
                  <a:srgbClr val="002060"/>
                </a:solidFill>
              </a:rPr>
              <a:t>tracciabilità completa</a:t>
            </a:r>
            <a:r>
              <a:rPr lang="it-IT" dirty="0">
                <a:solidFill>
                  <a:srgbClr val="002060"/>
                </a:solidFill>
              </a:rPr>
              <a:t> dei campioni.</a:t>
            </a:r>
          </a:p>
          <a:p>
            <a:pPr lvl="0"/>
            <a:r>
              <a:rPr lang="it-IT" b="1" dirty="0">
                <a:solidFill>
                  <a:srgbClr val="002060"/>
                </a:solidFill>
              </a:rPr>
              <a:t>Parametri aggiuntivi:</a:t>
            </a:r>
            <a:r>
              <a:rPr lang="it-IT" dirty="0">
                <a:solidFill>
                  <a:srgbClr val="002060"/>
                </a:solidFill>
              </a:rPr>
              <a:t> Alcuni modelli utilizzano la fluorescenza o l'intelligenza artificiale per identificare popolazioni cellulari specifiche, come i reticolociti o le cellule immature, difficili da distinguere manualmente.</a:t>
            </a:r>
          </a:p>
          <a:p>
            <a:r>
              <a:rPr lang="it-IT" dirty="0">
                <a:solidFill>
                  <a:srgbClr val="002060"/>
                </a:solidFill>
              </a:rPr>
              <a:t>Questi dispositivi sono fondamentali sia nei laboratori per l'alto volume di test, sia come strumenti </a:t>
            </a:r>
            <a:r>
              <a:rPr lang="it-IT" i="1" dirty="0">
                <a:solidFill>
                  <a:srgbClr val="002060"/>
                </a:solidFill>
              </a:rPr>
              <a:t>point-of-care testing</a:t>
            </a:r>
            <a:r>
              <a:rPr lang="it-IT" dirty="0">
                <a:solidFill>
                  <a:srgbClr val="002060"/>
                </a:solidFill>
              </a:rPr>
              <a:t> (</a:t>
            </a:r>
            <a:r>
              <a:rPr lang="it-IT" dirty="0" err="1">
                <a:solidFill>
                  <a:srgbClr val="002060"/>
                </a:solidFill>
              </a:rPr>
              <a:t>PoCT</a:t>
            </a:r>
            <a:r>
              <a:rPr lang="it-IT" dirty="0">
                <a:solidFill>
                  <a:srgbClr val="002060"/>
                </a:solidFill>
              </a:rPr>
              <a:t>) per risultati immediati, per esempio in pronto soccorso o terapie intensive. 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8729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875F9F-1C76-752B-27E3-590149D77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0871"/>
            <a:ext cx="10515600" cy="526930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it-IT" sz="3500" b="1" dirty="0">
                <a:solidFill>
                  <a:srgbClr val="002060"/>
                </a:solidFill>
              </a:rPr>
              <a:t>Svantaggi di un analizzatore ematologico</a:t>
            </a:r>
          </a:p>
          <a:p>
            <a:pPr marL="0" indent="0" fontAlgn="base">
              <a:buNone/>
            </a:pPr>
            <a:endParaRPr lang="it-IT" b="1" dirty="0">
              <a:solidFill>
                <a:srgbClr val="002060"/>
              </a:solidFill>
            </a:endParaRPr>
          </a:p>
          <a:p>
            <a:pPr fontAlgn="base"/>
            <a:r>
              <a:rPr lang="it-IT" b="1" dirty="0">
                <a:solidFill>
                  <a:srgbClr val="002060"/>
                </a:solidFill>
              </a:rPr>
              <a:t>Costo:</a:t>
            </a:r>
            <a:r>
              <a:rPr lang="it-IT" dirty="0">
                <a:solidFill>
                  <a:srgbClr val="002060"/>
                </a:solidFill>
              </a:rPr>
              <a:t> l’acquisizione di un analizzatore ematologico richiede un investimento significativo, a cui va a sommarsi il costo dei reagenti, la manutenzione tecnica e lo smaltimento dei reflui. (N.B. non sono miscibili !!!).</a:t>
            </a:r>
          </a:p>
          <a:p>
            <a:pPr fontAlgn="base"/>
            <a:r>
              <a:rPr lang="it-IT" b="1" dirty="0">
                <a:solidFill>
                  <a:srgbClr val="002060"/>
                </a:solidFill>
              </a:rPr>
              <a:t>Manutenzione</a:t>
            </a:r>
            <a:r>
              <a:rPr lang="it-IT" dirty="0">
                <a:solidFill>
                  <a:srgbClr val="002060"/>
                </a:solidFill>
              </a:rPr>
              <a:t>: l’apparecchiatura richiede un monitoraggio regolare ed un controllo di qualità per garantire il corretto funzionamento del dispositivo, il che può incidere significativamente sul budget di alcuni laboratori. La manutenzione è in parte  a carico dell’operatore e quella programmata a carico dell’azienda produttrice.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8889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381AE6-6331-F533-7A80-BAAE980C7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0230"/>
            <a:ext cx="10515600" cy="5562604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Dimensioni:</a:t>
            </a:r>
            <a:r>
              <a:rPr lang="it-IT" dirty="0">
                <a:solidFill>
                  <a:srgbClr val="002060"/>
                </a:solidFill>
              </a:rPr>
              <a:t> alcuni analizzatori possono essere molto ingombranti e quindi peso e dimensioni devono essere compatibili con gli spazi e  le strutture destinati ad accoglierli. </a:t>
            </a:r>
          </a:p>
          <a:p>
            <a:r>
              <a:rPr lang="it-IT" b="1" dirty="0">
                <a:solidFill>
                  <a:srgbClr val="002060"/>
                </a:solidFill>
              </a:rPr>
              <a:t>Necessità di calibrazione:</a:t>
            </a:r>
            <a:r>
              <a:rPr lang="it-IT" dirty="0">
                <a:solidFill>
                  <a:srgbClr val="002060"/>
                </a:solidFill>
              </a:rPr>
              <a:t> richiede controlli di qualità costanti per garantire risultati accurati; uno strumento non ben calibrato può fornire dati errati.</a:t>
            </a:r>
          </a:p>
          <a:p>
            <a:r>
              <a:rPr lang="it-IT" b="1" dirty="0">
                <a:solidFill>
                  <a:srgbClr val="002060"/>
                </a:solidFill>
              </a:rPr>
              <a:t>Limitazioni nell'analisi cellulare:</a:t>
            </a:r>
            <a:r>
              <a:rPr lang="it-IT" dirty="0">
                <a:solidFill>
                  <a:srgbClr val="002060"/>
                </a:solidFill>
              </a:rPr>
              <a:t> sebbene rapidi, alcuni analizzatori potrebbero non riconoscere correttamente cellule anomale, immature o morfologicamente alterate, rendendo spesso necessario il controllo manuale tramite </a:t>
            </a:r>
            <a:r>
              <a:rPr lang="it-IT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striscio ematico</a:t>
            </a:r>
            <a:r>
              <a:rPr lang="it-IT" dirty="0">
                <a:solidFill>
                  <a:srgbClr val="002060"/>
                </a:solidFill>
              </a:rPr>
              <a:t>.</a:t>
            </a:r>
          </a:p>
          <a:p>
            <a:r>
              <a:rPr lang="it-IT" b="1" dirty="0">
                <a:solidFill>
                  <a:srgbClr val="002060"/>
                </a:solidFill>
              </a:rPr>
              <a:t>Affidabilità:</a:t>
            </a:r>
            <a:r>
              <a:rPr lang="it-IT" dirty="0">
                <a:solidFill>
                  <a:srgbClr val="002060"/>
                </a:solidFill>
              </a:rPr>
              <a:t> in contesti non ospedalieri possono verificarsi discrepanze significative nei risultati rispetto ai laboratori specializzati. 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14245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DF07AD-E4FA-D852-5783-2A0EDE323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4024" y="1425388"/>
            <a:ext cx="9897035" cy="4751575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Take home </a:t>
            </a:r>
            <a:r>
              <a:rPr lang="it-IT" b="1" dirty="0" err="1">
                <a:solidFill>
                  <a:srgbClr val="002060"/>
                </a:solidFill>
              </a:rPr>
              <a:t>message</a:t>
            </a:r>
            <a:r>
              <a:rPr lang="it-IT" b="1" dirty="0">
                <a:solidFill>
                  <a:srgbClr val="00206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it-IT" dirty="0">
                <a:solidFill>
                  <a:srgbClr val="002060"/>
                </a:solidFill>
              </a:rPr>
              <a:t>È fondamentale una scelta accurata della strumentazione rapportata ai carichi di lavoro ed all’organizzazione della struttura ove va inserita l’apparecchiatura.</a:t>
            </a:r>
          </a:p>
          <a:p>
            <a:pPr marL="0" indent="0" algn="just">
              <a:buNone/>
            </a:pPr>
            <a:r>
              <a:rPr lang="it-IT" dirty="0">
                <a:solidFill>
                  <a:srgbClr val="002060"/>
                </a:solidFill>
              </a:rPr>
              <a:t>I vantaggi così sono nettamente superiori ad eventuali svantaggi e permettono una ottima qualità a servizio del cliente/paziente ed anche migliori performances degli operatori. </a:t>
            </a:r>
          </a:p>
        </p:txBody>
      </p:sp>
    </p:spTree>
    <p:extLst>
      <p:ext uri="{BB962C8B-B14F-4D97-AF65-F5344CB8AC3E}">
        <p14:creationId xmlns:p14="http://schemas.microsoft.com/office/powerpoint/2010/main" val="2810191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450+ Thank You For Your Attention Foto stock, immagini e ...">
            <a:extLst>
              <a:ext uri="{FF2B5EF4-FFF2-40B4-BE49-F238E27FC236}">
                <a16:creationId xmlns:a16="http://schemas.microsoft.com/office/drawing/2014/main" id="{778AC3D0-28A1-DC0B-15E2-E6ACCC7849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376" y="162100"/>
            <a:ext cx="9861177" cy="659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0136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1435</Words>
  <Application>Microsoft Office PowerPoint</Application>
  <PresentationFormat>Widescreen</PresentationFormat>
  <Paragraphs>81</Paragraphs>
  <Slides>22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ANALIZZATORE EMATOLOGICO</vt:lpstr>
      <vt:lpstr>Quali sono le tecnologie di misura degli analizzatori ematologici? </vt:lpstr>
      <vt:lpstr>Presentazione standard di PowerPoint</vt:lpstr>
      <vt:lpstr>Presentazione standard di PowerPoint</vt:lpstr>
      <vt:lpstr>Presentazione standard di PowerPoint</vt:lpstr>
      <vt:lpstr>Analizzatori ematologici: quali prestazioni? </vt:lpstr>
      <vt:lpstr>Presentazione standard di PowerPoint</vt:lpstr>
      <vt:lpstr>Presentazione standard di PowerPoint</vt:lpstr>
      <vt:lpstr>Presentazione standard di PowerPoint</vt:lpstr>
      <vt:lpstr>Quali sono i vantaggi e gli svantaggi di un analizzatore ematologico?     [Tempo]</vt:lpstr>
      <vt:lpstr>[Qualità]</vt:lpstr>
      <vt:lpstr>Presentazione standard di PowerPoint</vt:lpstr>
      <vt:lpstr>[Affidabilità]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MAURIZIO D'AMORA</dc:creator>
  <cp:lastModifiedBy>Paola Della Cioppa</cp:lastModifiedBy>
  <cp:revision>17</cp:revision>
  <dcterms:created xsi:type="dcterms:W3CDTF">2026-01-29T09:48:21Z</dcterms:created>
  <dcterms:modified xsi:type="dcterms:W3CDTF">2026-02-11T21:15:04Z</dcterms:modified>
</cp:coreProperties>
</file>