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7" r:id="rId2"/>
    <p:sldId id="346" r:id="rId3"/>
    <p:sldId id="311" r:id="rId4"/>
    <p:sldId id="262" r:id="rId5"/>
    <p:sldId id="271" r:id="rId6"/>
    <p:sldId id="351" r:id="rId7"/>
    <p:sldId id="315" r:id="rId8"/>
    <p:sldId id="316" r:id="rId9"/>
    <p:sldId id="312" r:id="rId10"/>
    <p:sldId id="320" r:id="rId11"/>
    <p:sldId id="342" r:id="rId12"/>
    <p:sldId id="343" r:id="rId13"/>
    <p:sldId id="348" r:id="rId14"/>
    <p:sldId id="317" r:id="rId15"/>
    <p:sldId id="333" r:id="rId16"/>
    <p:sldId id="337" r:id="rId17"/>
    <p:sldId id="336" r:id="rId18"/>
    <p:sldId id="350" r:id="rId19"/>
    <p:sldId id="349" r:id="rId20"/>
    <p:sldId id="345" r:id="rId21"/>
    <p:sldId id="278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9" r:id="rId30"/>
    <p:sldId id="33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" initials="U" lastIdx="0" clrIdx="0">
    <p:extLst>
      <p:ext uri="{19B8F6BF-5375-455C-9EA6-DF929625EA0E}">
        <p15:presenceInfo xmlns:p15="http://schemas.microsoft.com/office/powerpoint/2012/main" userId="Ut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1622"/>
    <a:srgbClr val="A50021"/>
    <a:srgbClr val="0000FF"/>
    <a:srgbClr val="FE7E81"/>
    <a:srgbClr val="F6EBEA"/>
    <a:srgbClr val="C6C4B8"/>
    <a:srgbClr val="809FCC"/>
    <a:srgbClr val="80ADCC"/>
    <a:srgbClr val="C2C5A1"/>
    <a:srgbClr val="86B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8"/>
    <p:restoredTop sz="87919" autoAdjust="0"/>
  </p:normalViewPr>
  <p:slideViewPr>
    <p:cSldViewPr snapToGrid="0">
      <p:cViewPr varScale="1">
        <p:scale>
          <a:sx n="76" d="100"/>
          <a:sy n="76" d="100"/>
        </p:scale>
        <p:origin x="1699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45851-C2E3-8E48-B89A-D0F9E58FE76E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5D347-059F-3C44-A375-73CD2A38E83B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8812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511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 smtClean="0"/>
              <a:t>Come si dosa l’emoglobina negli analizzatori ematologici moderni</a:t>
            </a:r>
          </a:p>
          <a:p>
            <a:r>
              <a:rPr lang="it-IT" dirty="0" smtClean="0"/>
              <a:t>Il dosaggio dell’emoglobina è uno dei parametri fondamentali dell’esame emocromocitometrico e deve fornire un valore affidabile anche quando il campione non è ideale. Per questo motivo, nel tempo, le metodiche di dosaggio si sono evolute mantenendo però invariato il principio fisico di base.</a:t>
            </a:r>
          </a:p>
          <a:p>
            <a:r>
              <a:rPr lang="it-IT" b="1" dirty="0" smtClean="0"/>
              <a:t>Principio generale</a:t>
            </a:r>
          </a:p>
          <a:p>
            <a:r>
              <a:rPr lang="it-IT" dirty="0" smtClean="0"/>
              <a:t>Il dosaggio dell’emoglobina si basa su una </a:t>
            </a:r>
            <a:r>
              <a:rPr lang="it-IT" b="1" dirty="0" smtClean="0"/>
              <a:t>misura fotometrica</a:t>
            </a:r>
            <a:r>
              <a:rPr lang="it-IT" dirty="0" smtClean="0"/>
              <a:t>: l’emoglobina assorbe luce e l’intensità dell’assorbimento è proporzionale alla sua concentrazione. Questo rapporto è descritto dalla </a:t>
            </a:r>
            <a:r>
              <a:rPr lang="it-IT" b="1" dirty="0" smtClean="0"/>
              <a:t>legge di Lambert-Beer</a:t>
            </a:r>
            <a:r>
              <a:rPr lang="it-IT" dirty="0" smtClean="0"/>
              <a:t>, che è tuttora il fondamento di tutti i metodi utilizzati, sia manuali sia automatici.</a:t>
            </a:r>
          </a:p>
          <a:p>
            <a:r>
              <a:rPr lang="it-IT" dirty="0" smtClean="0"/>
              <a:t>In pratica, maggiore è la quantità di emoglobina presente nel campione, maggiore sarà la quantità di luce assorbita e maggiore sarà il valore misurato dallo strumento.</a:t>
            </a:r>
          </a:p>
          <a:p>
            <a:r>
              <a:rPr lang="it-IT" b="1" dirty="0" smtClean="0"/>
              <a:t>Lisi eritrocitaria e formazione di una forma stabile di emoglobina</a:t>
            </a:r>
          </a:p>
          <a:p>
            <a:r>
              <a:rPr lang="it-IT" dirty="0" smtClean="0"/>
              <a:t>Nel sangue intero l’emoglobina è contenuta all’interno degli eritrociti, quindi il primo passaggio del dosaggio è la </a:t>
            </a:r>
            <a:r>
              <a:rPr lang="it-IT" b="1" dirty="0" smtClean="0"/>
              <a:t>lisi dei globuli rossi</a:t>
            </a:r>
            <a:r>
              <a:rPr lang="it-IT" dirty="0" smtClean="0"/>
              <a:t>.</a:t>
            </a:r>
            <a:br>
              <a:rPr lang="it-IT" dirty="0" smtClean="0"/>
            </a:br>
            <a:r>
              <a:rPr lang="it-IT" dirty="0" smtClean="0"/>
              <a:t>Negli analizzatori automatici questo avviene tramite reagenti specifici che rompono la membrana eritrocitaria e liberano l’emoglobina.</a:t>
            </a:r>
          </a:p>
          <a:p>
            <a:r>
              <a:rPr lang="it-IT" dirty="0" smtClean="0"/>
              <a:t>Oggi la metodica più diffusa utilizza il </a:t>
            </a:r>
            <a:r>
              <a:rPr lang="it-IT" b="1" dirty="0" smtClean="0"/>
              <a:t>lauril solfato di sodio (SLS)</a:t>
            </a:r>
            <a:r>
              <a:rPr lang="it-IT" dirty="0" smtClean="0"/>
              <a:t>, che oltre a lisare le cellule trasforma l’emoglobina in un </a:t>
            </a:r>
            <a:r>
              <a:rPr lang="it-IT" b="1" dirty="0" smtClean="0"/>
              <a:t>complesso stabile SLS-emoglobina</a:t>
            </a:r>
            <a:r>
              <a:rPr lang="it-IT" dirty="0" smtClean="0"/>
              <a:t>. Questa forma è chimicamente stabile, non tossica e presenta uno spettro di assorbimento ben definito, ideale per la misura fotometrica.</a:t>
            </a:r>
          </a:p>
          <a:p>
            <a:r>
              <a:rPr lang="it-IT" b="1" dirty="0" smtClean="0"/>
              <a:t>Perché non basta una sola lunghezza d’onda</a:t>
            </a:r>
          </a:p>
          <a:p>
            <a:r>
              <a:rPr lang="it-IT" dirty="0" smtClean="0"/>
              <a:t>Una volta liberata e stabilizzata, l’emoglobina potrebbe teoricamente essere misurata leggendo l’assorbimento a una sola lunghezza d’onda. Storicamente questo veniva fatto intorno ai </a:t>
            </a:r>
            <a:r>
              <a:rPr lang="it-IT" b="1" dirty="0" smtClean="0"/>
              <a:t>540 nm</a:t>
            </a:r>
            <a:r>
              <a:rPr lang="it-IT" dirty="0" smtClean="0"/>
              <a:t>, mentre con il complesso SLS-emoglobina la lunghezza d’onda principale è intorno ai </a:t>
            </a:r>
            <a:r>
              <a:rPr lang="it-IT" b="1" dirty="0" smtClean="0"/>
              <a:t>555 nm</a:t>
            </a:r>
            <a:r>
              <a:rPr lang="it-IT" dirty="0" smtClean="0"/>
              <a:t>, dove l’emoglobina presenta un massimo di assorbimento.</a:t>
            </a:r>
          </a:p>
          <a:p>
            <a:r>
              <a:rPr lang="it-IT" dirty="0" smtClean="0"/>
              <a:t>Il problema è che nel campione lisato </a:t>
            </a:r>
            <a:r>
              <a:rPr lang="it-IT" b="1" dirty="0" smtClean="0"/>
              <a:t>non c’è solo emoglobina</a:t>
            </a:r>
            <a:r>
              <a:rPr lang="it-IT" dirty="0" smtClean="0"/>
              <a:t>. Possono essere presenti:</a:t>
            </a:r>
          </a:p>
          <a:p>
            <a:r>
              <a:rPr lang="it-IT" dirty="0" smtClean="0"/>
              <a:t>lipemia</a:t>
            </a:r>
          </a:p>
          <a:p>
            <a:r>
              <a:rPr lang="it-IT" dirty="0" smtClean="0"/>
              <a:t>bilirubina</a:t>
            </a:r>
          </a:p>
          <a:p>
            <a:r>
              <a:rPr lang="it-IT" dirty="0" smtClean="0"/>
              <a:t>torbidità dovuta a leucocitosi o residui cellulari</a:t>
            </a:r>
          </a:p>
          <a:p>
            <a:r>
              <a:rPr lang="it-IT" dirty="0" smtClean="0"/>
              <a:t>Tutte queste componenti assorbono o diffondono la luce e, se si utilizzasse una sola lunghezza d’onda, contribuirebbero al segnale, falsando il risultato.</a:t>
            </a:r>
          </a:p>
          <a:p>
            <a:r>
              <a:rPr lang="it-IT" b="1" dirty="0" smtClean="0"/>
              <a:t>Lettura multi-lunghezza d’onda: come lavorano gli analizzatori moderni</a:t>
            </a:r>
          </a:p>
          <a:p>
            <a:r>
              <a:rPr lang="it-IT" dirty="0" smtClean="0"/>
              <a:t>Per risolvere questo problema, gli analizzatori ematologici moderni non effettuano una singola lettura, ma </a:t>
            </a:r>
            <a:r>
              <a:rPr lang="it-IT" b="1" dirty="0" smtClean="0"/>
              <a:t>più letture a diverse lunghezze d’onda</a:t>
            </a:r>
            <a:r>
              <a:rPr lang="it-IT" dirty="0" smtClean="0"/>
              <a:t>.</a:t>
            </a:r>
          </a:p>
          <a:p>
            <a:r>
              <a:rPr lang="it-IT" dirty="0" smtClean="0"/>
              <a:t>In pratica:</a:t>
            </a:r>
          </a:p>
          <a:p>
            <a:r>
              <a:rPr lang="it-IT" dirty="0" smtClean="0"/>
              <a:t>la misura principale dell’emoglobina viene effettuata intorno ai </a:t>
            </a:r>
            <a:r>
              <a:rPr lang="it-IT" b="1" dirty="0" smtClean="0"/>
              <a:t>555 nm</a:t>
            </a:r>
            <a:r>
              <a:rPr lang="it-IT" dirty="0" smtClean="0"/>
              <a:t>, dove l’assorbimento dell’Hb è massimo;</a:t>
            </a:r>
          </a:p>
          <a:p>
            <a:r>
              <a:rPr lang="it-IT" dirty="0" smtClean="0"/>
              <a:t>vengono poi effettuate una o più letture a </a:t>
            </a:r>
            <a:r>
              <a:rPr lang="it-IT" b="1" dirty="0" smtClean="0"/>
              <a:t>lunghezze d’onda più alte</a:t>
            </a:r>
            <a:r>
              <a:rPr lang="it-IT" dirty="0" smtClean="0"/>
              <a:t>, tipicamente tra </a:t>
            </a:r>
            <a:r>
              <a:rPr lang="it-IT" b="1" dirty="0" smtClean="0"/>
              <a:t>600 e 650 nm</a:t>
            </a:r>
            <a:r>
              <a:rPr lang="it-IT" dirty="0" smtClean="0"/>
              <a:t> e fino a </a:t>
            </a:r>
            <a:r>
              <a:rPr lang="it-IT" b="1" dirty="0" smtClean="0"/>
              <a:t>800–880 nm</a:t>
            </a:r>
            <a:r>
              <a:rPr lang="it-IT" dirty="0" smtClean="0"/>
              <a:t>.</a:t>
            </a:r>
          </a:p>
          <a:p>
            <a:r>
              <a:rPr lang="it-IT" dirty="0" smtClean="0"/>
              <a:t>A queste lunghezze d’onda:</a:t>
            </a:r>
          </a:p>
          <a:p>
            <a:r>
              <a:rPr lang="it-IT" dirty="0" smtClean="0"/>
              <a:t>l’emoglobina assorbe poco o nulla;</a:t>
            </a:r>
          </a:p>
          <a:p>
            <a:r>
              <a:rPr lang="it-IT" dirty="0" smtClean="0"/>
              <a:t>le interferenze ottiche (lipemia, torbidità) sono ancora presenti.</a:t>
            </a:r>
          </a:p>
          <a:p>
            <a:r>
              <a:rPr lang="it-IT" dirty="0" smtClean="0"/>
              <a:t>Lo strumento utilizza queste letture aggiuntive per </a:t>
            </a:r>
            <a:r>
              <a:rPr lang="it-IT" b="1" dirty="0" smtClean="0"/>
              <a:t>stimare il fondo ottico</a:t>
            </a:r>
            <a:r>
              <a:rPr lang="it-IT" dirty="0" smtClean="0"/>
              <a:t> del campione, cioè la parte di assorbimento non dovuta all’emoglobina.</a:t>
            </a:r>
          </a:p>
          <a:p>
            <a:r>
              <a:rPr lang="it-IT" b="1" dirty="0" smtClean="0"/>
              <a:t>Applicazione della legge di Lambert-Beer in forma estesa</a:t>
            </a:r>
          </a:p>
          <a:p>
            <a:r>
              <a:rPr lang="it-IT" dirty="0" smtClean="0"/>
              <a:t>La legge di Lambert-Beer viene quindi applicata </a:t>
            </a:r>
            <a:r>
              <a:rPr lang="it-IT" b="1" dirty="0" smtClean="0"/>
              <a:t>non su una sola misura</a:t>
            </a:r>
            <a:r>
              <a:rPr lang="it-IT" dirty="0" smtClean="0"/>
              <a:t>, ma su più misure contemporaneamente.</a:t>
            </a:r>
            <a:br>
              <a:rPr lang="it-IT" dirty="0" smtClean="0"/>
            </a:br>
            <a:r>
              <a:rPr lang="it-IT" dirty="0" smtClean="0"/>
              <a:t>L’assorbanza totale rilevata a 555 nm viene corretta sottraendo il contributo delle interferenze stimato alle lunghezze d’onda di riferimento.</a:t>
            </a:r>
          </a:p>
          <a:p>
            <a:r>
              <a:rPr lang="it-IT" dirty="0" smtClean="0"/>
              <a:t>In questo modo l’analizzatore riesce a:</a:t>
            </a:r>
          </a:p>
          <a:p>
            <a:r>
              <a:rPr lang="it-IT" dirty="0" smtClean="0"/>
              <a:t>isolare il segnale dell’emoglobina;</a:t>
            </a:r>
          </a:p>
          <a:p>
            <a:r>
              <a:rPr lang="it-IT" dirty="0" smtClean="0"/>
              <a:t>correggere automaticamente le interferenze;</a:t>
            </a:r>
          </a:p>
          <a:p>
            <a:r>
              <a:rPr lang="it-IT" dirty="0" smtClean="0"/>
              <a:t>calcolare la concentrazione reale di Hb in modo affidabile.</a:t>
            </a:r>
          </a:p>
          <a:p>
            <a:r>
              <a:rPr lang="it-IT" dirty="0" smtClean="0"/>
              <a:t>Il tecnico non vede il calcolo, ma ne beneficia nel risultato finale.</a:t>
            </a:r>
          </a:p>
          <a:p>
            <a:r>
              <a:rPr lang="it-IT" b="1" dirty="0" smtClean="0"/>
              <a:t>Controllo del risultato</a:t>
            </a:r>
          </a:p>
          <a:p>
            <a:r>
              <a:rPr lang="it-IT" dirty="0" smtClean="0"/>
              <a:t>Il valore di emoglobina ottenuto viene infine confrontato con altri parametri dell’emocromo, come:</a:t>
            </a:r>
          </a:p>
          <a:p>
            <a:r>
              <a:rPr lang="it-IT" dirty="0" smtClean="0"/>
              <a:t>numero di eritrociti,</a:t>
            </a:r>
          </a:p>
          <a:p>
            <a:r>
              <a:rPr lang="it-IT" dirty="0" smtClean="0"/>
              <a:t>ematocrito,</a:t>
            </a:r>
          </a:p>
          <a:p>
            <a:r>
              <a:rPr lang="it-IT" dirty="0" smtClean="0"/>
              <a:t>indici eritrocitari.</a:t>
            </a:r>
          </a:p>
          <a:p>
            <a:r>
              <a:rPr lang="it-IT" dirty="0" smtClean="0"/>
              <a:t>Se i valori non sono coerenti, lo strumento genera dei flag che richiedono l’attenzione del tecnico.</a:t>
            </a:r>
          </a:p>
          <a:p>
            <a:r>
              <a:rPr lang="it-IT" b="1" dirty="0" smtClean="0"/>
              <a:t>Concetto chiave da ricordare</a:t>
            </a:r>
          </a:p>
          <a:p>
            <a:r>
              <a:rPr lang="it-IT" dirty="0" smtClean="0"/>
              <a:t>Il dosaggio dell’emoglobina si basa sempre sulla legge di Lambert-Beer. Negli analizzatori moderni la misura viene effettuata principalmente a circa 555 nm, con letture aggiuntive a lunghezze d’onda più alte (600–880 nm) per correggere le interferenze ottiche e garantire un risultato affidabile.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10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nei moderni analizzatori ematologici il conteggio dei globuli rossi (RBC) e delle piastrine (PLT) si basa sul </a:t>
            </a:r>
            <a:r>
              <a:rPr lang="it-IT" b="1" dirty="0" smtClean="0"/>
              <a:t>principio resistivo</a:t>
            </a:r>
            <a:r>
              <a:rPr lang="it-IT" dirty="0" smtClean="0"/>
              <a:t>, che sfrutta le proprietà elettriche del sistema sangue–diluente. Il concetto fondamentale è che </a:t>
            </a:r>
            <a:r>
              <a:rPr lang="it-IT" b="1" dirty="0" smtClean="0"/>
              <a:t>le cellule ematiche sono cattivi conduttori di elettricità</a:t>
            </a:r>
            <a:r>
              <a:rPr lang="it-IT" dirty="0" smtClean="0"/>
              <a:t>, mentre il </a:t>
            </a:r>
            <a:r>
              <a:rPr lang="it-IT" b="1" dirty="0" smtClean="0"/>
              <a:t>diluente elettrolitico isotonico</a:t>
            </a:r>
            <a:r>
              <a:rPr lang="it-IT" dirty="0" smtClean="0"/>
              <a:t> in cui vengono sospese è un </a:t>
            </a:r>
            <a:r>
              <a:rPr lang="it-IT" b="1" dirty="0" smtClean="0"/>
              <a:t>ottimo conduttore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campione di sangue viene inizialmente diluito in una soluzione elettrolitica tamponata. Questa sospensione cellulare viene poi aspirata attraverso un </a:t>
            </a:r>
            <a:r>
              <a:rPr lang="it-IT" b="1" dirty="0" smtClean="0"/>
              <a:t>orifizio di diametro estremamente preciso</a:t>
            </a:r>
            <a:r>
              <a:rPr lang="it-IT" dirty="0" smtClean="0"/>
              <a:t>, situato tra due elettrodi. Tra questi elettrodi viene applicata una </a:t>
            </a:r>
            <a:r>
              <a:rPr lang="it-IT" b="1" dirty="0" smtClean="0"/>
              <a:t>corrente elettrica costante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funzionamento elettrico del sistema è descritto dalla </a:t>
            </a:r>
            <a:r>
              <a:rPr lang="it-IT" b="1" dirty="0" smtClean="0"/>
              <a:t>legge di Ohm</a:t>
            </a:r>
            <a:r>
              <a:rPr lang="it-IT" dirty="0" smtClean="0"/>
              <a:t>:</a:t>
            </a:r>
          </a:p>
          <a:p>
            <a:r>
              <a:rPr lang="it-IT" dirty="0" smtClean="0"/>
              <a:t>V=I⋅RV = I \cdot RV=I⋅R dove:</a:t>
            </a:r>
          </a:p>
          <a:p>
            <a:r>
              <a:rPr lang="it-IT" dirty="0" smtClean="0"/>
              <a:t>III è la corrente mantenuta costante,</a:t>
            </a:r>
          </a:p>
          <a:p>
            <a:r>
              <a:rPr lang="it-IT" dirty="0" smtClean="0"/>
              <a:t>RRR è la resistenza elettrica del mezzo che attraversa l’orifizio,</a:t>
            </a:r>
          </a:p>
          <a:p>
            <a:r>
              <a:rPr lang="it-IT" dirty="0" smtClean="0"/>
              <a:t>VVV è la tensione misurata.</a:t>
            </a:r>
          </a:p>
          <a:p>
            <a:r>
              <a:rPr lang="it-IT" dirty="0" smtClean="0"/>
              <a:t>In condizioni normali, quando attraverso l’orifizio passa solo il diluente elettrolitico, la resistenza è stabile. Quando invece </a:t>
            </a:r>
            <a:r>
              <a:rPr lang="it-IT" b="1" dirty="0" smtClean="0"/>
              <a:t>una cellula attraversa l’orifizio</a:t>
            </a:r>
            <a:r>
              <a:rPr lang="it-IT" dirty="0" smtClean="0"/>
              <a:t>, essa sostituisce temporaneamente un volume di diluente conduttivo con un volume meno conduttivo. Questo provoca un </a:t>
            </a:r>
            <a:r>
              <a:rPr lang="it-IT" b="1" dirty="0" smtClean="0"/>
              <a:t>aumento momentaneo della resistenza elettrica</a:t>
            </a:r>
            <a:r>
              <a:rPr lang="it-IT" dirty="0" smtClean="0"/>
              <a:t>.</a:t>
            </a:r>
          </a:p>
          <a:p>
            <a:r>
              <a:rPr lang="it-IT" dirty="0" smtClean="0"/>
              <a:t>Poiché la corrente è costante, l’aumento di resistenza determina una </a:t>
            </a:r>
            <a:r>
              <a:rPr lang="it-IT" b="1" dirty="0" smtClean="0"/>
              <a:t>variazione della tensione</a:t>
            </a:r>
            <a:r>
              <a:rPr lang="it-IT" dirty="0" smtClean="0"/>
              <a:t>, cioè un </a:t>
            </a:r>
            <a:r>
              <a:rPr lang="it-IT" b="1" dirty="0" smtClean="0"/>
              <a:t>impulso elettrico</a:t>
            </a:r>
            <a:r>
              <a:rPr lang="it-IT" dirty="0" smtClean="0"/>
              <a:t>. Questo impulso viene rilevato ed elaborato dall’analizzatore.</a:t>
            </a:r>
          </a:p>
          <a:p>
            <a:r>
              <a:rPr lang="it-IT" dirty="0" smtClean="0"/>
              <a:t>L’aspetto fondamentale è che:</a:t>
            </a:r>
          </a:p>
          <a:p>
            <a:r>
              <a:rPr lang="it-IT" b="1" dirty="0" smtClean="0"/>
              <a:t>l’ampiezza dell’impulso è direttamente proporzionale al volume della cellula</a:t>
            </a:r>
            <a:r>
              <a:rPr lang="it-IT" dirty="0" smtClean="0"/>
              <a:t>;</a:t>
            </a:r>
          </a:p>
          <a:p>
            <a:r>
              <a:rPr lang="it-IT" b="1" dirty="0" smtClean="0"/>
              <a:t>il numero di impulsi registrati corrisponde al numero di cellule contate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In questo modo è possibile non solo contare le cellule, ma anche </a:t>
            </a:r>
            <a:r>
              <a:rPr lang="it-IT" b="1" dirty="0" smtClean="0"/>
              <a:t>distinguerle in base alle dimensioni</a:t>
            </a:r>
            <a:r>
              <a:rPr lang="it-IT" dirty="0" smtClean="0"/>
              <a:t>, separando le piastrine (più piccole) dai globuli rossi (più grandi) attraverso l’analisi dell’ampiezza degli impulsi e la costruzione degli istogrammi.</a:t>
            </a:r>
          </a:p>
          <a:p>
            <a:r>
              <a:rPr lang="it-IT" dirty="0" smtClean="0"/>
              <a:t>Per migliorare l’accuratezza della misura, il sistema resistivo viene abbinato alla </a:t>
            </a:r>
            <a:r>
              <a:rPr lang="it-IT" b="1" dirty="0" smtClean="0"/>
              <a:t>focalizzazione idrodinamica (HDF)</a:t>
            </a:r>
            <a:r>
              <a:rPr lang="it-IT" dirty="0" smtClean="0"/>
              <a:t>. Questa tecnica utilizza flussi di diluente che guidano le cellule a passare </a:t>
            </a:r>
            <a:r>
              <a:rPr lang="it-IT" b="1" dirty="0" smtClean="0"/>
              <a:t>una alla volta e in posizione centrale</a:t>
            </a:r>
            <a:r>
              <a:rPr lang="it-IT" dirty="0" smtClean="0"/>
              <a:t> attraverso l’orifizio. In questo modo si riducono:</a:t>
            </a:r>
          </a:p>
          <a:p>
            <a:r>
              <a:rPr lang="it-IT" dirty="0" smtClean="0"/>
              <a:t>gli errori di coincidenza (più cellule contemporaneamente),</a:t>
            </a:r>
          </a:p>
          <a:p>
            <a:r>
              <a:rPr lang="it-IT" dirty="0" smtClean="0"/>
              <a:t>gli impulsi anomali dovuti a passaggi periferici o ricircoli cellulari.</a:t>
            </a:r>
          </a:p>
          <a:p>
            <a:r>
              <a:rPr lang="it-IT" dirty="0" smtClean="0"/>
              <a:t>Il risultato è una maggiore precisione nella valutazione dei volumi cellulari e una migliore qualità degli istogrammi RBC e PLT.</a:t>
            </a:r>
          </a:p>
          <a:p>
            <a:r>
              <a:rPr lang="it-IT" dirty="0" smtClean="0"/>
              <a:t>Per la conta piastrinica, soprattutto nei casi di basse concentrazioni o di possibili interferenze, gli analizzatori moderni affiancano al canale resistivo un </a:t>
            </a:r>
            <a:r>
              <a:rPr lang="it-IT" b="1" dirty="0" smtClean="0"/>
              <a:t>secondo canale di lettura ottica (canale RET)</a:t>
            </a:r>
            <a:r>
              <a:rPr lang="it-IT" dirty="0" smtClean="0"/>
              <a:t> basato su laser. I dati provenienti dai due canali vengono confrontati da </a:t>
            </a:r>
            <a:r>
              <a:rPr lang="it-IT" b="1" dirty="0" smtClean="0"/>
              <a:t>algoritmi decisionali</a:t>
            </a:r>
            <a:r>
              <a:rPr lang="it-IT" dirty="0" smtClean="0"/>
              <a:t>, che permettono di validare il risultato o di generare specifici messaggi di allerta in caso di discrepanze.</a:t>
            </a:r>
          </a:p>
          <a:p>
            <a:r>
              <a:rPr lang="it-IT" dirty="0" smtClean="0"/>
              <a:t>Infine, il sistema controlla continuamente il </a:t>
            </a:r>
            <a:r>
              <a:rPr lang="it-IT" b="1" dirty="0" smtClean="0"/>
              <a:t>tempo di conteggio</a:t>
            </a:r>
            <a:r>
              <a:rPr lang="it-IT" dirty="0" smtClean="0"/>
              <a:t> e l’</a:t>
            </a:r>
            <a:r>
              <a:rPr lang="it-IT" b="1" dirty="0" smtClean="0"/>
              <a:t>omogeneità statistica del campione</a:t>
            </a:r>
            <a:r>
              <a:rPr lang="it-IT" dirty="0" smtClean="0"/>
              <a:t>, permettendo di individuare automaticamente problemi come bolle d’aria, occlusioni o interferenze elettroniche. Grazie a questi controlli interni e alla stabilità del principio fisico basato sulla legge di Ohm, </a:t>
            </a:r>
            <a:r>
              <a:rPr lang="it-IT" b="1" dirty="0" smtClean="0"/>
              <a:t>non è richiesta una calibrazione manuale dei parametri di conteggio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945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nei moderni analizzatori ematologici il conteggio dei globuli rossi (RBC) e delle piastrine (PLT) si basa sul </a:t>
            </a:r>
            <a:r>
              <a:rPr lang="it-IT" b="1" dirty="0" smtClean="0"/>
              <a:t>principio resistivo</a:t>
            </a:r>
            <a:r>
              <a:rPr lang="it-IT" dirty="0" smtClean="0"/>
              <a:t>, che sfrutta le proprietà elettriche del sistema sangue–diluente. Il concetto fondamentale è che </a:t>
            </a:r>
            <a:r>
              <a:rPr lang="it-IT" b="1" dirty="0" smtClean="0"/>
              <a:t>le cellule ematiche sono cattivi conduttori di elettricità</a:t>
            </a:r>
            <a:r>
              <a:rPr lang="it-IT" dirty="0" smtClean="0"/>
              <a:t>, mentre il </a:t>
            </a:r>
            <a:r>
              <a:rPr lang="it-IT" b="1" dirty="0" smtClean="0"/>
              <a:t>diluente elettrolitico isotonico</a:t>
            </a:r>
            <a:r>
              <a:rPr lang="it-IT" dirty="0" smtClean="0"/>
              <a:t> in cui vengono sospese è un </a:t>
            </a:r>
            <a:r>
              <a:rPr lang="it-IT" b="1" dirty="0" smtClean="0"/>
              <a:t>ottimo conduttore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campione di sangue viene inizialmente diluito in una soluzione elettrolitica tamponata. Questa sospensione cellulare viene poi aspirata attraverso un </a:t>
            </a:r>
            <a:r>
              <a:rPr lang="it-IT" b="1" dirty="0" smtClean="0"/>
              <a:t>orifizio di diametro estremamente preciso</a:t>
            </a:r>
            <a:r>
              <a:rPr lang="it-IT" dirty="0" smtClean="0"/>
              <a:t>, situato tra due elettrodi. Tra questi elettrodi viene applicata una </a:t>
            </a:r>
            <a:r>
              <a:rPr lang="it-IT" b="1" dirty="0" smtClean="0"/>
              <a:t>corrente elettrica costante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funzionamento elettrico del sistema è descritto dalla </a:t>
            </a:r>
            <a:r>
              <a:rPr lang="it-IT" b="1" dirty="0" smtClean="0"/>
              <a:t>legge di Ohm</a:t>
            </a:r>
            <a:r>
              <a:rPr lang="it-IT" dirty="0" smtClean="0"/>
              <a:t>:</a:t>
            </a:r>
          </a:p>
          <a:p>
            <a:r>
              <a:rPr lang="it-IT" dirty="0" smtClean="0"/>
              <a:t>V=I⋅RV = I \cdot RV=I⋅R dove:</a:t>
            </a:r>
          </a:p>
          <a:p>
            <a:r>
              <a:rPr lang="it-IT" dirty="0" smtClean="0"/>
              <a:t>III è la corrente mantenuta costante,</a:t>
            </a:r>
          </a:p>
          <a:p>
            <a:r>
              <a:rPr lang="it-IT" dirty="0" smtClean="0"/>
              <a:t>RRR è la resistenza elettrica del mezzo che attraversa l’orifizio,</a:t>
            </a:r>
          </a:p>
          <a:p>
            <a:r>
              <a:rPr lang="it-IT" dirty="0" smtClean="0"/>
              <a:t>VVV è la tensione misurata.</a:t>
            </a:r>
          </a:p>
          <a:p>
            <a:r>
              <a:rPr lang="it-IT" dirty="0" smtClean="0"/>
              <a:t>In condizioni normali, quando attraverso l’orifizio passa solo il diluente elettrolitico, la resistenza è stabile. Quando invece </a:t>
            </a:r>
            <a:r>
              <a:rPr lang="it-IT" b="1" dirty="0" smtClean="0"/>
              <a:t>una cellula attraversa l’orifizio</a:t>
            </a:r>
            <a:r>
              <a:rPr lang="it-IT" dirty="0" smtClean="0"/>
              <a:t>, essa sostituisce temporaneamente un volume di diluente conduttivo con un volume meno conduttivo. Questo provoca un </a:t>
            </a:r>
            <a:r>
              <a:rPr lang="it-IT" b="1" dirty="0" smtClean="0"/>
              <a:t>aumento momentaneo della resistenza elettrica</a:t>
            </a:r>
            <a:r>
              <a:rPr lang="it-IT" dirty="0" smtClean="0"/>
              <a:t>.</a:t>
            </a:r>
          </a:p>
          <a:p>
            <a:r>
              <a:rPr lang="it-IT" dirty="0" smtClean="0"/>
              <a:t>Poiché la corrente è costante, l’aumento di resistenza determina una </a:t>
            </a:r>
            <a:r>
              <a:rPr lang="it-IT" b="1" dirty="0" smtClean="0"/>
              <a:t>variazione della tensione</a:t>
            </a:r>
            <a:r>
              <a:rPr lang="it-IT" dirty="0" smtClean="0"/>
              <a:t>, cioè un </a:t>
            </a:r>
            <a:r>
              <a:rPr lang="it-IT" b="1" dirty="0" smtClean="0"/>
              <a:t>impulso elettrico</a:t>
            </a:r>
            <a:r>
              <a:rPr lang="it-IT" dirty="0" smtClean="0"/>
              <a:t>. Questo impulso viene rilevato ed elaborato dall’analizzatore.</a:t>
            </a:r>
          </a:p>
          <a:p>
            <a:r>
              <a:rPr lang="it-IT" dirty="0" smtClean="0"/>
              <a:t>L’aspetto fondamentale è che:</a:t>
            </a:r>
          </a:p>
          <a:p>
            <a:r>
              <a:rPr lang="it-IT" b="1" dirty="0" smtClean="0"/>
              <a:t>l’ampiezza dell’impulso è direttamente proporzionale al volume della cellula</a:t>
            </a:r>
            <a:r>
              <a:rPr lang="it-IT" dirty="0" smtClean="0"/>
              <a:t>;</a:t>
            </a:r>
          </a:p>
          <a:p>
            <a:r>
              <a:rPr lang="it-IT" b="1" dirty="0" smtClean="0"/>
              <a:t>il numero di impulsi registrati corrisponde al numero di cellule contate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In questo modo è possibile non solo contare le cellule, ma anche </a:t>
            </a:r>
            <a:r>
              <a:rPr lang="it-IT" b="1" dirty="0" smtClean="0"/>
              <a:t>distinguerle in base alle dimensioni</a:t>
            </a:r>
            <a:r>
              <a:rPr lang="it-IT" dirty="0" smtClean="0"/>
              <a:t>, separando le piastrine (più piccole) dai globuli rossi (più grandi) attraverso l’analisi dell’ampiezza degli impulsi e la costruzione degli istogrammi.</a:t>
            </a:r>
          </a:p>
          <a:p>
            <a:r>
              <a:rPr lang="it-IT" dirty="0" smtClean="0"/>
              <a:t>Per migliorare l’accuratezza della misura, il sistema resistivo viene abbinato alla </a:t>
            </a:r>
            <a:r>
              <a:rPr lang="it-IT" b="1" dirty="0" smtClean="0"/>
              <a:t>focalizzazione idrodinamica (HDF)</a:t>
            </a:r>
            <a:r>
              <a:rPr lang="it-IT" dirty="0" smtClean="0"/>
              <a:t>. Questa tecnica utilizza flussi di diluente che guidano le cellule a passare </a:t>
            </a:r>
            <a:r>
              <a:rPr lang="it-IT" b="1" dirty="0" smtClean="0"/>
              <a:t>una alla volta e in posizione centrale</a:t>
            </a:r>
            <a:r>
              <a:rPr lang="it-IT" dirty="0" smtClean="0"/>
              <a:t> attraverso l’orifizio. In questo modo si riducono:</a:t>
            </a:r>
          </a:p>
          <a:p>
            <a:r>
              <a:rPr lang="it-IT" dirty="0" smtClean="0"/>
              <a:t>gli errori di coincidenza (più cellule contemporaneamente),</a:t>
            </a:r>
          </a:p>
          <a:p>
            <a:r>
              <a:rPr lang="it-IT" dirty="0" smtClean="0"/>
              <a:t>gli impulsi anomali dovuti a passaggi periferici o ricircoli cellulari.</a:t>
            </a:r>
          </a:p>
          <a:p>
            <a:r>
              <a:rPr lang="it-IT" dirty="0" smtClean="0"/>
              <a:t>Il risultato è una maggiore precisione nella valutazione dei volumi cellulari e una migliore qualità degli istogrammi RBC e PLT.</a:t>
            </a:r>
          </a:p>
          <a:p>
            <a:r>
              <a:rPr lang="it-IT" dirty="0" smtClean="0"/>
              <a:t>Per la conta piastrinica, soprattutto nei casi di basse concentrazioni o di possibili interferenze, gli analizzatori moderni affiancano al canale resistivo un </a:t>
            </a:r>
            <a:r>
              <a:rPr lang="it-IT" b="1" dirty="0" smtClean="0"/>
              <a:t>secondo canale di lettura ottica (canale RET)</a:t>
            </a:r>
            <a:r>
              <a:rPr lang="it-IT" dirty="0" smtClean="0"/>
              <a:t> basato su laser. I dati provenienti dai due canali vengono confrontati da </a:t>
            </a:r>
            <a:r>
              <a:rPr lang="it-IT" b="1" dirty="0" smtClean="0"/>
              <a:t>algoritmi decisionali</a:t>
            </a:r>
            <a:r>
              <a:rPr lang="it-IT" dirty="0" smtClean="0"/>
              <a:t>, che permettono di validare il risultato o di generare specifici messaggi di allerta in caso di discrepanze.</a:t>
            </a:r>
          </a:p>
          <a:p>
            <a:r>
              <a:rPr lang="it-IT" dirty="0" smtClean="0"/>
              <a:t>Infine, il sistema controlla continuamente il </a:t>
            </a:r>
            <a:r>
              <a:rPr lang="it-IT" b="1" dirty="0" smtClean="0"/>
              <a:t>tempo di conteggio</a:t>
            </a:r>
            <a:r>
              <a:rPr lang="it-IT" dirty="0" smtClean="0"/>
              <a:t> e l’</a:t>
            </a:r>
            <a:r>
              <a:rPr lang="it-IT" b="1" dirty="0" smtClean="0"/>
              <a:t>omogeneità statistica del campione</a:t>
            </a:r>
            <a:r>
              <a:rPr lang="it-IT" dirty="0" smtClean="0"/>
              <a:t>, permettendo di individuare automaticamente problemi come bolle d’aria, occlusioni o interferenze elettroniche. Grazie a questi controlli interni e alla stabilità del principio fisico basato sulla legge di Ohm, </a:t>
            </a:r>
            <a:r>
              <a:rPr lang="it-IT" b="1" dirty="0" smtClean="0"/>
              <a:t>non è richiesta una calibrazione manuale dei parametri di conteggio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578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62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Nel 1930 Maxwell M. </a:t>
            </a:r>
            <a:r>
              <a:rPr lang="it-IT" sz="1200" b="1" dirty="0" smtClean="0"/>
              <a:t>Wintrobe</a:t>
            </a:r>
            <a:r>
              <a:rPr lang="it-IT" sz="1200" dirty="0" smtClean="0"/>
              <a:t> standardizzò la misura del </a:t>
            </a:r>
            <a:r>
              <a:rPr lang="it-IT" sz="1200" b="1" dirty="0" smtClean="0"/>
              <a:t>PCV (Packed Cell Volume)</a:t>
            </a:r>
            <a:r>
              <a:rPr lang="it-IT" sz="1200" dirty="0" smtClean="0"/>
              <a:t>, cioè la percentuale di sangue centrifugato occupata dai globuli rossi.</a:t>
            </a:r>
            <a:br>
              <a:rPr lang="it-IT" sz="1200" dirty="0" smtClean="0"/>
            </a:br>
            <a:r>
              <a:rPr lang="it-IT" sz="1200" dirty="0" smtClean="0"/>
              <a:t>Per lungo tempo PCV ed </a:t>
            </a:r>
            <a:r>
              <a:rPr lang="it-IT" sz="1200" b="1" dirty="0" smtClean="0"/>
              <a:t>ematocrito (Hct)</a:t>
            </a:r>
            <a:r>
              <a:rPr lang="it-IT" sz="1200" dirty="0" smtClean="0"/>
              <a:t> furono considerati sinonimi; oggi sappiamo che </a:t>
            </a:r>
            <a:r>
              <a:rPr lang="it-IT" sz="1200" b="1" dirty="0" smtClean="0"/>
              <a:t>non lo sono perfettamente</a:t>
            </a:r>
            <a:r>
              <a:rPr lang="it-IT" sz="1200" dirty="0" smtClean="0"/>
              <a:t>, poiché nel PCV una piccola quota di plasma rimane </a:t>
            </a:r>
            <a:r>
              <a:rPr lang="it-IT" sz="1200" b="1" dirty="0" smtClean="0"/>
              <a:t>intrappolata tra gli eritrociti</a:t>
            </a:r>
            <a:r>
              <a:rPr lang="it-IT" sz="1200" dirty="0" smtClean="0"/>
              <a:t>, causando una lieve sovrastima.</a:t>
            </a:r>
          </a:p>
          <a:p>
            <a:r>
              <a:rPr lang="it-IT" sz="1200" dirty="0" smtClean="0"/>
              <a:t>Avendo a disposizione tre parametri fondamentali: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200" b="1" dirty="0" smtClean="0"/>
              <a:t>RBC</a:t>
            </a:r>
            <a:r>
              <a:rPr lang="it-IT" sz="1200" dirty="0" smtClean="0"/>
              <a:t> (numero di globuli rossi),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200" b="1" dirty="0" smtClean="0"/>
              <a:t>Hb</a:t>
            </a:r>
            <a:r>
              <a:rPr lang="it-IT" sz="1200" dirty="0" smtClean="0"/>
              <a:t> (concentrazione di emoglobina),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200" b="1" dirty="0" smtClean="0"/>
              <a:t>PCV/Hct</a:t>
            </a:r>
            <a:r>
              <a:rPr lang="it-IT" sz="1200" dirty="0" smtClean="0"/>
              <a:t>,</a:t>
            </a:r>
          </a:p>
          <a:p>
            <a:r>
              <a:rPr lang="it-IT" sz="1200" dirty="0" smtClean="0"/>
              <a:t>Wintrobe comprese che: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200" dirty="0" smtClean="0"/>
              <a:t>l’</a:t>
            </a:r>
            <a:r>
              <a:rPr lang="it-IT" sz="1200" b="1" dirty="0" smtClean="0"/>
              <a:t>ematocrito</a:t>
            </a:r>
            <a:r>
              <a:rPr lang="it-IT" sz="1200" dirty="0" smtClean="0"/>
              <a:t> dipende </a:t>
            </a:r>
            <a:r>
              <a:rPr lang="it-IT" sz="1200" b="1" dirty="0" smtClean="0"/>
              <a:t>sia dal numero che dalle dimensioni</a:t>
            </a:r>
            <a:r>
              <a:rPr lang="it-IT" sz="1200" dirty="0" smtClean="0"/>
              <a:t> dei globuli rossi;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200" dirty="0" smtClean="0"/>
              <a:t>il </a:t>
            </a:r>
            <a:r>
              <a:rPr lang="it-IT" sz="1200" b="1" dirty="0" smtClean="0"/>
              <a:t>contenuto emoglobinico</a:t>
            </a:r>
            <a:r>
              <a:rPr lang="it-IT" sz="1200" dirty="0" smtClean="0"/>
              <a:t> dei globuli rossi dipende dal valore di Hb e dal numero di eritrociti;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200" dirty="0" smtClean="0"/>
              <a:t>introducendo il </a:t>
            </a:r>
            <a:r>
              <a:rPr lang="it-IT" sz="1200" b="1" dirty="0" smtClean="0"/>
              <a:t>volume eritrocitario</a:t>
            </a:r>
            <a:r>
              <a:rPr lang="it-IT" sz="1200" dirty="0" smtClean="0"/>
              <a:t>, era possibile ricavare anche la </a:t>
            </a:r>
            <a:r>
              <a:rPr lang="it-IT" sz="1200" b="1" dirty="0" smtClean="0"/>
              <a:t>concentrazione media di emoglobina</a:t>
            </a:r>
            <a:r>
              <a:rPr lang="it-IT" sz="1200" dirty="0" smtClean="0"/>
              <a:t> nei globuli rossi.</a:t>
            </a:r>
          </a:p>
          <a:p>
            <a:r>
              <a:rPr lang="it-IT" sz="1200" dirty="0" smtClean="0"/>
              <a:t>Da queste osservazioni nacquero i </a:t>
            </a:r>
            <a:r>
              <a:rPr lang="it-IT" sz="1200" b="1" dirty="0" smtClean="0"/>
              <a:t>tre Indici Eritrocitari di Wintrobe</a:t>
            </a:r>
            <a:r>
              <a:rPr lang="it-IT" sz="1200" dirty="0" smtClean="0"/>
              <a:t>, ancora oggi fondamentali nella </a:t>
            </a:r>
            <a:r>
              <a:rPr lang="it-IT" sz="1200" b="1" dirty="0" smtClean="0"/>
              <a:t>classificazione delle anemie</a:t>
            </a:r>
            <a:r>
              <a:rPr lang="it-IT" sz="1200" dirty="0" smtClean="0"/>
              <a:t>.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684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8277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7460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912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084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nei moderni analizzatori ematologici il conteggio dei globuli rossi (RBC) e delle piastrine (PLT) si basa sul </a:t>
            </a:r>
            <a:r>
              <a:rPr lang="it-IT" b="1" dirty="0" smtClean="0"/>
              <a:t>principio resistivo</a:t>
            </a:r>
            <a:r>
              <a:rPr lang="it-IT" dirty="0" smtClean="0"/>
              <a:t>, che sfrutta le proprietà elettriche del sistema sangue–diluente. Il concetto fondamentale è che </a:t>
            </a:r>
            <a:r>
              <a:rPr lang="it-IT" b="1" dirty="0" smtClean="0"/>
              <a:t>le cellule ematiche sono cattivi conduttori di elettricità</a:t>
            </a:r>
            <a:r>
              <a:rPr lang="it-IT" dirty="0" smtClean="0"/>
              <a:t>, mentre il </a:t>
            </a:r>
            <a:r>
              <a:rPr lang="it-IT" b="1" dirty="0" smtClean="0"/>
              <a:t>diluente elettrolitico isotonico</a:t>
            </a:r>
            <a:r>
              <a:rPr lang="it-IT" dirty="0" smtClean="0"/>
              <a:t> in cui vengono sospese è un </a:t>
            </a:r>
            <a:r>
              <a:rPr lang="it-IT" b="1" dirty="0" smtClean="0"/>
              <a:t>ottimo conduttore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campione di sangue viene inizialmente diluito in una soluzione elettrolitica tamponata. Questa sospensione cellulare viene poi aspirata attraverso un </a:t>
            </a:r>
            <a:r>
              <a:rPr lang="it-IT" b="1" dirty="0" smtClean="0"/>
              <a:t>orifizio di diametro estremamente preciso</a:t>
            </a:r>
            <a:r>
              <a:rPr lang="it-IT" dirty="0" smtClean="0"/>
              <a:t>, situato tra due elettrodi. Tra questi elettrodi viene applicata una </a:t>
            </a:r>
            <a:r>
              <a:rPr lang="it-IT" b="1" dirty="0" smtClean="0"/>
              <a:t>corrente elettrica costante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funzionamento elettrico del sistema è descritto dalla </a:t>
            </a:r>
            <a:r>
              <a:rPr lang="it-IT" b="1" dirty="0" smtClean="0"/>
              <a:t>legge di Ohm</a:t>
            </a:r>
            <a:r>
              <a:rPr lang="it-IT" dirty="0" smtClean="0"/>
              <a:t>:</a:t>
            </a:r>
          </a:p>
          <a:p>
            <a:r>
              <a:rPr lang="it-IT" dirty="0" smtClean="0"/>
              <a:t>V=I⋅RV = I \cdot RV=I⋅R dove:</a:t>
            </a:r>
          </a:p>
          <a:p>
            <a:r>
              <a:rPr lang="it-IT" dirty="0" smtClean="0"/>
              <a:t>III è la corrente mantenuta costante,</a:t>
            </a:r>
          </a:p>
          <a:p>
            <a:r>
              <a:rPr lang="it-IT" dirty="0" smtClean="0"/>
              <a:t>RRR è la resistenza elettrica del mezzo che attraversa l’orifizio,</a:t>
            </a:r>
          </a:p>
          <a:p>
            <a:r>
              <a:rPr lang="it-IT" dirty="0" smtClean="0"/>
              <a:t>VVV è la tensione misurata.</a:t>
            </a:r>
          </a:p>
          <a:p>
            <a:r>
              <a:rPr lang="it-IT" dirty="0" smtClean="0"/>
              <a:t>In condizioni normali, quando attraverso l’orifizio passa solo il diluente elettrolitico, la resistenza è stabile. Quando invece </a:t>
            </a:r>
            <a:r>
              <a:rPr lang="it-IT" b="1" dirty="0" smtClean="0"/>
              <a:t>una cellula attraversa l’orifizio</a:t>
            </a:r>
            <a:r>
              <a:rPr lang="it-IT" dirty="0" smtClean="0"/>
              <a:t>, essa sostituisce temporaneamente un volume di diluente conduttivo con un volume meno conduttivo. Questo provoca un </a:t>
            </a:r>
            <a:r>
              <a:rPr lang="it-IT" b="1" dirty="0" smtClean="0"/>
              <a:t>aumento momentaneo della resistenza elettrica</a:t>
            </a:r>
            <a:r>
              <a:rPr lang="it-IT" dirty="0" smtClean="0"/>
              <a:t>.</a:t>
            </a:r>
          </a:p>
          <a:p>
            <a:r>
              <a:rPr lang="it-IT" dirty="0" smtClean="0"/>
              <a:t>Poiché la corrente è costante, l’aumento di resistenza determina una </a:t>
            </a:r>
            <a:r>
              <a:rPr lang="it-IT" b="1" dirty="0" smtClean="0"/>
              <a:t>variazione della tensione</a:t>
            </a:r>
            <a:r>
              <a:rPr lang="it-IT" dirty="0" smtClean="0"/>
              <a:t>, cioè un </a:t>
            </a:r>
            <a:r>
              <a:rPr lang="it-IT" b="1" dirty="0" smtClean="0"/>
              <a:t>impulso elettrico</a:t>
            </a:r>
            <a:r>
              <a:rPr lang="it-IT" dirty="0" smtClean="0"/>
              <a:t>. Questo impulso viene rilevato ed elaborato dall’analizzatore.</a:t>
            </a:r>
          </a:p>
          <a:p>
            <a:r>
              <a:rPr lang="it-IT" dirty="0" smtClean="0"/>
              <a:t>L’aspetto fondamentale è che:</a:t>
            </a:r>
          </a:p>
          <a:p>
            <a:r>
              <a:rPr lang="it-IT" b="1" dirty="0" smtClean="0"/>
              <a:t>l’ampiezza dell’impulso è direttamente proporzionale al volume della cellula</a:t>
            </a:r>
            <a:r>
              <a:rPr lang="it-IT" dirty="0" smtClean="0"/>
              <a:t>;</a:t>
            </a:r>
          </a:p>
          <a:p>
            <a:r>
              <a:rPr lang="it-IT" b="1" dirty="0" smtClean="0"/>
              <a:t>il numero di impulsi registrati corrisponde al numero di cellule contate</a:t>
            </a:r>
            <a:r>
              <a:rPr lang="it-IT" dirty="0" smtClean="0"/>
              <a:t>.</a:t>
            </a:r>
          </a:p>
          <a:p>
            <a:r>
              <a:rPr lang="it-IT" dirty="0" smtClean="0"/>
              <a:t>In questo modo è possibile non solo contare le cellule, ma anche </a:t>
            </a:r>
            <a:r>
              <a:rPr lang="it-IT" b="1" dirty="0" smtClean="0"/>
              <a:t>distinguerle in base alle dimensioni</a:t>
            </a:r>
            <a:r>
              <a:rPr lang="it-IT" dirty="0" smtClean="0"/>
              <a:t>, separando le piastrine (più piccole) dai globuli rossi (più grandi) attraverso l’analisi dell’ampiezza degli impulsi e la costruzione degli istogrammi.</a:t>
            </a:r>
          </a:p>
          <a:p>
            <a:r>
              <a:rPr lang="it-IT" dirty="0" smtClean="0"/>
              <a:t>Per migliorare l’accuratezza della misura, il sistema resistivo viene abbinato alla </a:t>
            </a:r>
            <a:r>
              <a:rPr lang="it-IT" b="1" dirty="0" smtClean="0"/>
              <a:t>focalizzazione idrodinamica (HDF)</a:t>
            </a:r>
            <a:r>
              <a:rPr lang="it-IT" dirty="0" smtClean="0"/>
              <a:t>. Questa tecnica utilizza flussi di diluente che guidano le cellule a passare </a:t>
            </a:r>
            <a:r>
              <a:rPr lang="it-IT" b="1" dirty="0" smtClean="0"/>
              <a:t>una alla volta e in posizione centrale</a:t>
            </a:r>
            <a:r>
              <a:rPr lang="it-IT" dirty="0" smtClean="0"/>
              <a:t> attraverso l’orifizio. In questo modo si riducono:</a:t>
            </a:r>
          </a:p>
          <a:p>
            <a:r>
              <a:rPr lang="it-IT" dirty="0" smtClean="0"/>
              <a:t>gli errori di coincidenza (più cellule contemporaneamente),</a:t>
            </a:r>
          </a:p>
          <a:p>
            <a:r>
              <a:rPr lang="it-IT" dirty="0" smtClean="0"/>
              <a:t>gli impulsi anomali dovuti a passaggi periferici o ricircoli cellulari.</a:t>
            </a:r>
          </a:p>
          <a:p>
            <a:r>
              <a:rPr lang="it-IT" dirty="0" smtClean="0"/>
              <a:t>Il risultato è una maggiore precisione nella valutazione dei volumi cellulari e una migliore qualità degli istogrammi RBC e PLT.</a:t>
            </a:r>
          </a:p>
          <a:p>
            <a:r>
              <a:rPr lang="it-IT" dirty="0" smtClean="0"/>
              <a:t>Per la conta piastrinica, soprattutto nei casi di basse concentrazioni o di possibili interferenze, gli analizzatori moderni affiancano al canale resistivo un </a:t>
            </a:r>
            <a:r>
              <a:rPr lang="it-IT" b="1" dirty="0" smtClean="0"/>
              <a:t>secondo canale di lettura ottica (canale RET)</a:t>
            </a:r>
            <a:r>
              <a:rPr lang="it-IT" dirty="0" smtClean="0"/>
              <a:t> basato su laser. I dati provenienti dai due canali vengono confrontati da </a:t>
            </a:r>
            <a:r>
              <a:rPr lang="it-IT" b="1" dirty="0" smtClean="0"/>
              <a:t>algoritmi decisionali</a:t>
            </a:r>
            <a:r>
              <a:rPr lang="it-IT" dirty="0" smtClean="0"/>
              <a:t>, che permettono di validare il risultato o di generare specifici messaggi di allerta in caso di discrepanze.</a:t>
            </a:r>
          </a:p>
          <a:p>
            <a:r>
              <a:rPr lang="it-IT" dirty="0" smtClean="0"/>
              <a:t>Infine, il sistema controlla continuamente il </a:t>
            </a:r>
            <a:r>
              <a:rPr lang="it-IT" b="1" dirty="0" smtClean="0"/>
              <a:t>tempo di conteggio</a:t>
            </a:r>
            <a:r>
              <a:rPr lang="it-IT" dirty="0" smtClean="0"/>
              <a:t> e l’</a:t>
            </a:r>
            <a:r>
              <a:rPr lang="it-IT" b="1" dirty="0" smtClean="0"/>
              <a:t>omogeneità statistica del campione</a:t>
            </a:r>
            <a:r>
              <a:rPr lang="it-IT" dirty="0" smtClean="0"/>
              <a:t>, permettendo di individuare automaticamente problemi come bolle d’aria, occlusioni o interferenze elettroniche. Grazie a questi controlli interni e alla stabilità del principio fisico basato sulla legge di Ohm, </a:t>
            </a:r>
            <a:r>
              <a:rPr lang="it-IT" b="1" dirty="0" smtClean="0"/>
              <a:t>non è richiesta una calibrazione manuale dei parametri di conteggio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3181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945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538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5D347-059F-3C44-A375-73CD2A38E83B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921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A questo punto, incubando il campione a 37° per 20 minuti si otteneva la risoluzione delle crioagglutinine con determinazione dei parametri dell’emocromo. Si poteva quindi osservare una inversione del rapporto Neutrofili-Linfociti, una Linfocitosi assoluta, insieme ad una serie di allarmi morfologici. Nel citogramma WDF le popolazioni, comunque sia, non erano comunque ben differeziate.</a:t>
            </a:r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8AEE41-C5E4-4587-AFD4-2E8B3E56900E}" type="slidenum">
              <a:rPr lang="it-IT" altLang="it-IT">
                <a:latin typeface="Calibri" panose="020F0502020204030204" pitchFamily="34" charset="0"/>
              </a:rPr>
              <a:pPr/>
              <a:t>25</a:t>
            </a:fld>
            <a:endParaRPr lang="it-IT" altLang="it-IT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3552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it-IT" altLang="it-IT" dirty="0" smtClean="0"/>
              <a:t>Qualche tempo fa, è stato pubblicato, su Journal of Clinical Laboratory Analysis, questo lavoro nel quale è descritto questo caratteristico citogramma, identico a quello riscontrato da noi (INVIO) in queesto paziente di 36 anni. Tale citogramma è fortemente indicativo per Sindrome </a:t>
            </a:r>
            <a:r>
              <a:rPr lang="it-IT" altLang="it-IT" dirty="0" err="1" smtClean="0"/>
              <a:t>Mononucleosica</a:t>
            </a:r>
            <a:r>
              <a:rPr lang="it-IT" altLang="it-IT" dirty="0" smtClean="0"/>
              <a:t>. </a:t>
            </a:r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AE711D6-8F41-495F-A801-3F0A086AF67B}" type="slidenum">
              <a:rPr lang="it-IT" altLang="it-IT">
                <a:latin typeface="Calibri" panose="020F0502020204030204" pitchFamily="34" charset="0"/>
              </a:rPr>
              <a:pPr/>
              <a:t>26</a:t>
            </a:fld>
            <a:endParaRPr lang="it-IT" altLang="it-IT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0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030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003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853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7544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22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073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12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306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625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575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902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DEB65-1177-4ADD-9096-FCDA9043BB0C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88726168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78751-25BF-C14F-B4B6-6F2B596E5B4A}" type="datetimeFigureOut">
              <a:rPr lang="it-IT" smtClean="0"/>
              <a:pPr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582DA-15EF-624F-8963-72B0CFDCD1C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527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94" y="1268963"/>
            <a:ext cx="8565502" cy="421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40419" y="5888477"/>
            <a:ext cx="8021782" cy="584775"/>
          </a:xfrm>
          <a:prstGeom prst="rect">
            <a:avLst/>
          </a:prstGeom>
          <a:solidFill>
            <a:srgbClr val="A500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bg1"/>
                </a:solidFill>
              </a:rPr>
              <a:t>Parametri in ematologia automatizzata</a:t>
            </a:r>
            <a:endParaRPr lang="it-IT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2817" y="309184"/>
            <a:ext cx="5756987" cy="707886"/>
          </a:xfrm>
          <a:prstGeom prst="rect">
            <a:avLst/>
          </a:prstGeom>
          <a:solidFill>
            <a:srgbClr val="A5002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Dott.ssa Tiziana Di </a:t>
            </a:r>
            <a:r>
              <a:rPr lang="it-IT" sz="2000" b="1" dirty="0">
                <a:solidFill>
                  <a:schemeClr val="bg1"/>
                </a:solidFill>
              </a:rPr>
              <a:t>M</a:t>
            </a:r>
            <a:r>
              <a:rPr lang="it-IT" sz="2000" b="1" dirty="0" smtClean="0">
                <a:solidFill>
                  <a:schemeClr val="bg1"/>
                </a:solidFill>
              </a:rPr>
              <a:t>atola</a:t>
            </a: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Ospedale Buon </a:t>
            </a:r>
            <a:r>
              <a:rPr lang="it-IT" sz="2000" b="1" dirty="0">
                <a:solidFill>
                  <a:schemeClr val="bg1"/>
                </a:solidFill>
              </a:rPr>
              <a:t>C</a:t>
            </a:r>
            <a:r>
              <a:rPr lang="it-IT" sz="2000" b="1" dirty="0" smtClean="0">
                <a:solidFill>
                  <a:schemeClr val="bg1"/>
                </a:solidFill>
              </a:rPr>
              <a:t>onsiglio «Fatebenefratelli»   </a:t>
            </a:r>
            <a:endParaRPr lang="it-IT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6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i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2229"/>
            <a:ext cx="9144000" cy="535579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0" y="1672150"/>
            <a:ext cx="428752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Serie rossa</a:t>
            </a:r>
          </a:p>
          <a:p>
            <a:endParaRPr lang="it-IT" sz="16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RBC – Conta degli eritrociti</a:t>
            </a:r>
          </a:p>
          <a:p>
            <a:r>
              <a:rPr lang="it-IT" sz="1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Hb</a:t>
            </a:r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– Emoglobina</a:t>
            </a:r>
          </a:p>
          <a:p>
            <a:r>
              <a:rPr lang="it-IT" sz="1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Hct</a:t>
            </a:r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– Ematocrito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MCV – Volume corpuscolare medio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MCH – Contenuto medio di </a:t>
            </a:r>
            <a:r>
              <a:rPr lang="it-IT" sz="1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Hb</a:t>
            </a:r>
            <a:endParaRPr lang="it-IT" sz="16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MCHC – Concentrazione media di </a:t>
            </a:r>
            <a:r>
              <a:rPr lang="it-IT" sz="1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Hb</a:t>
            </a:r>
            <a:endParaRPr lang="it-IT" sz="16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RDW – Indice di anisocitosi</a:t>
            </a:r>
          </a:p>
          <a:p>
            <a:endParaRPr lang="it-IT" sz="1600" b="1" dirty="0" smtClean="0">
              <a:latin typeface="Arial Black" pitchFamily="34" charset="0"/>
            </a:endParaRPr>
          </a:p>
          <a:p>
            <a:endParaRPr lang="it-IT" sz="1600" b="1" dirty="0" smtClean="0">
              <a:latin typeface="Arial Black" pitchFamily="34" charset="0"/>
            </a:endParaRPr>
          </a:p>
          <a:p>
            <a:endParaRPr lang="it-IT" sz="1600" b="1" dirty="0" smtClean="0"/>
          </a:p>
          <a:p>
            <a:endParaRPr lang="it-IT" sz="1600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3811232"/>
            <a:ext cx="396074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Serie bianca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WBC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 – Conta totale dei leucociti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Formula leucocitaria 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Neutrofili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Linfociti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Monociti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Eosinofili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Basofili</a:t>
            </a:r>
            <a:b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</a:b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cs typeface="Arial" charset="0"/>
              </a:rPr>
              <a:t>(in % e valore assoluto)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237830" y="1706234"/>
            <a:ext cx="39061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latin typeface="Arial Black" pitchFamily="34" charset="0"/>
              </a:rPr>
              <a:t>Serie piastrinica</a:t>
            </a:r>
          </a:p>
          <a:p>
            <a:endParaRPr lang="it-IT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itchFamily="34" charset="0"/>
              </a:rPr>
              <a:t>PLT – Conta piastrinica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itchFamily="34" charset="0"/>
              </a:rPr>
              <a:t>MPV – Volume piastrinico medio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itchFamily="34" charset="0"/>
              </a:rPr>
              <a:t>PDW – Ampiezza di distribuzione </a:t>
            </a:r>
          </a:p>
          <a:p>
            <a:r>
              <a:rPr lang="it-IT" sz="1600" b="1" dirty="0" smtClean="0">
                <a:solidFill>
                  <a:schemeClr val="bg1"/>
                </a:solidFill>
                <a:latin typeface="Arial Black" pitchFamily="34" charset="0"/>
              </a:rPr>
              <a:t>PCT – </a:t>
            </a:r>
            <a:r>
              <a:rPr lang="it-IT" sz="1600" b="1" dirty="0" err="1" smtClean="0">
                <a:solidFill>
                  <a:schemeClr val="bg1"/>
                </a:solidFill>
                <a:latin typeface="Arial Black" pitchFamily="34" charset="0"/>
              </a:rPr>
              <a:t>Piastrinocrito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010588" y="4106467"/>
            <a:ext cx="33745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Altri parametri</a:t>
            </a:r>
          </a:p>
          <a:p>
            <a:endParaRPr lang="it-IT" sz="1600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NRBC – Eritroblasti</a:t>
            </a:r>
          </a:p>
          <a:p>
            <a:r>
              <a:rPr lang="it-IT" sz="1600" dirty="0" err="1" smtClean="0">
                <a:solidFill>
                  <a:schemeClr val="bg1"/>
                </a:solidFill>
                <a:latin typeface="Arial Black" pitchFamily="34" charset="0"/>
              </a:rPr>
              <a:t>Ret</a:t>
            </a:r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it-IT" sz="1600" b="1" dirty="0" smtClean="0">
                <a:solidFill>
                  <a:schemeClr val="bg1"/>
                </a:solidFill>
                <a:latin typeface="Arial Black" pitchFamily="34" charset="0"/>
              </a:rPr>
              <a:t> – </a:t>
            </a:r>
            <a:r>
              <a:rPr lang="it-IT" sz="1600" dirty="0" err="1" smtClean="0">
                <a:solidFill>
                  <a:schemeClr val="bg1"/>
                </a:solidFill>
                <a:latin typeface="Arial Black" pitchFamily="34" charset="0"/>
              </a:rPr>
              <a:t>reticolociti</a:t>
            </a:r>
            <a:endParaRPr lang="it-IT" sz="1600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IG – Granulociti immaturi</a:t>
            </a:r>
          </a:p>
          <a:p>
            <a:r>
              <a:rPr lang="it-IT" sz="1600" dirty="0" err="1" smtClean="0">
                <a:solidFill>
                  <a:schemeClr val="bg1"/>
                </a:solidFill>
                <a:latin typeface="Arial Black" pitchFamily="34" charset="0"/>
              </a:rPr>
              <a:t>Flag</a:t>
            </a:r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 e allarmi strumentali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cellule atipiche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it-IT" sz="1600" dirty="0" smtClean="0">
                <a:solidFill>
                  <a:schemeClr val="bg1"/>
                </a:solidFill>
                <a:latin typeface="Arial Black" pitchFamily="34" charset="0"/>
              </a:rPr>
              <a:t>aggregati piastrinici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it-IT" sz="1600" dirty="0" err="1" smtClean="0">
                <a:solidFill>
                  <a:schemeClr val="bg1"/>
                </a:solidFill>
                <a:latin typeface="Arial Black" pitchFamily="34" charset="0"/>
              </a:rPr>
              <a:t>………………………………</a:t>
            </a:r>
            <a:endParaRPr lang="it-IT" sz="16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9144000" cy="163121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</a:rPr>
              <a:t>Quali sono i parametri ematologici valutati in automazione</a:t>
            </a:r>
            <a:r>
              <a:rPr lang="it-IT" b="1" dirty="0" smtClean="0">
                <a:solidFill>
                  <a:schemeClr val="bg1"/>
                </a:solidFill>
                <a:latin typeface="Arial Black" pitchFamily="34" charset="0"/>
              </a:rPr>
              <a:t>?</a:t>
            </a:r>
          </a:p>
          <a:p>
            <a:endParaRPr lang="it-IT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it-IT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it-IT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endParaRPr lang="it-IT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934431" y="916571"/>
            <a:ext cx="3555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 Black" pitchFamily="34" charset="0"/>
              </a:rPr>
              <a:t>Cosa ci direbbe AI ?</a:t>
            </a:r>
            <a:endParaRPr lang="it-IT"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0" y="124733"/>
            <a:ext cx="5719665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i="1" dirty="0" smtClean="0">
                <a:solidFill>
                  <a:schemeClr val="bg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Ogni emocromo è una storia clinica …..!</a:t>
            </a:r>
          </a:p>
          <a:p>
            <a:endParaRPr lang="it-IT" sz="2400" i="1" dirty="0" smtClean="0"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sp>
        <p:nvSpPr>
          <p:cNvPr id="66562" name="AutoShape 2" descr="Sanità, se per curarsi in Italia serve un prestito: mercato da oltre 1,4  mld di euro - Fortune Ital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0" y="4082144"/>
            <a:ext cx="4572000" cy="2856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La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sua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corretta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interpretazione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,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va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ben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oltre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il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semplice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confronto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dei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valori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con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range di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riferimento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</a:p>
          <a:p>
            <a:pPr algn="just"/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E’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fondamentale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un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approccio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integrato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che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consideri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non solo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parametri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numerici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, ma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anche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le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matrici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,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grafici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,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flag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il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contesto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clinico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e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l’anamnesi</a:t>
            </a:r>
            <a:r>
              <a:rPr lang="en-US" sz="2200" b="1" i="1" dirty="0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 del </a:t>
            </a:r>
            <a:r>
              <a:rPr lang="en-US" sz="2200" b="1" i="1" dirty="0" err="1" smtClean="0">
                <a:solidFill>
                  <a:schemeClr val="bg1"/>
                </a:solidFill>
                <a:ea typeface="Roboto Light" pitchFamily="34" charset="-122"/>
                <a:cs typeface="Arial" pitchFamily="34" charset="0"/>
              </a:rPr>
              <a:t>paziente</a:t>
            </a:r>
            <a:endParaRPr lang="it-IT" sz="2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9111" y="5507195"/>
            <a:ext cx="1455738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679" y="5533049"/>
            <a:ext cx="1435577" cy="91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8389" y="388544"/>
            <a:ext cx="7333861" cy="61560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it-IT" sz="2000" b="1" dirty="0"/>
              <a:t>      </a:t>
            </a:r>
            <a:r>
              <a:rPr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E</a:t>
            </a: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MATOLOGIA AUTOMATIZZATA </a:t>
            </a:r>
            <a: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 </a:t>
            </a: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/>
            </a:r>
            <a:b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</a:b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     QUALE RUOLO </a:t>
            </a:r>
            <a:r>
              <a:rPr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?</a:t>
            </a: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  </a:t>
            </a:r>
            <a:endParaRPr sz="2800" b="1" dirty="0"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sp>
        <p:nvSpPr>
          <p:cNvPr id="16389" name="Segnaposto contenuto 2"/>
          <p:cNvSpPr>
            <a:spLocks noGrp="1" noChangeArrowheads="1"/>
          </p:cNvSpPr>
          <p:nvPr>
            <p:ph idx="1"/>
          </p:nvPr>
        </p:nvSpPr>
        <p:spPr>
          <a:xfrm>
            <a:off x="123985" y="1452880"/>
            <a:ext cx="8817322" cy="2952082"/>
          </a:xfrm>
          <a:solidFill>
            <a:srgbClr val="FE7E81"/>
          </a:solidFill>
          <a:ln w="57150">
            <a:solidFill>
              <a:srgbClr val="A50021"/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it-IT" sz="2400" b="1" dirty="0" smtClean="0">
                <a:solidFill>
                  <a:schemeClr val="bg1"/>
                </a:solidFill>
                <a:cs typeface="Arial" pitchFamily="34" charset="0"/>
              </a:rPr>
              <a:t>Gli analizzatori ematologici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di ultima generazione </a:t>
            </a:r>
            <a:r>
              <a:rPr lang="it-IT" sz="2400" b="1" dirty="0" smtClean="0">
                <a:solidFill>
                  <a:schemeClr val="bg1"/>
                </a:solidFill>
                <a:cs typeface="Arial" pitchFamily="34" charset="0"/>
              </a:rPr>
              <a:t>non formulano diagnosi, ma forniscono un supporto essenziale al processo diagnostico </a:t>
            </a:r>
          </a:p>
          <a:p>
            <a:pPr marL="0" indent="0" algn="just">
              <a:buNone/>
              <a:defRPr/>
            </a:pPr>
            <a:r>
              <a:rPr lang="it-IT" altLang="it-IT" sz="2400" b="1" dirty="0" smtClean="0">
                <a:solidFill>
                  <a:schemeClr val="bg1"/>
                </a:solidFill>
              </a:rPr>
              <a:t>Oltre ad un approccio </a:t>
            </a:r>
            <a:r>
              <a:rPr lang="it-IT" altLang="it-IT" sz="2400" b="1" dirty="0" err="1" smtClean="0">
                <a:solidFill>
                  <a:schemeClr val="bg1"/>
                </a:solidFill>
              </a:rPr>
              <a:t>multiparametrico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 con valori numerici, consentono </a:t>
            </a:r>
            <a:r>
              <a:rPr lang="it-IT" altLang="it-IT" sz="2400" b="1" dirty="0">
                <a:solidFill>
                  <a:schemeClr val="bg1"/>
                </a:solidFill>
              </a:rPr>
              <a:t>di valutare la morfologia cellulare con indici morfometrici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(Cell </a:t>
            </a:r>
            <a:r>
              <a:rPr lang="it-IT" altLang="it-IT" sz="2400" b="1" dirty="0">
                <a:solidFill>
                  <a:schemeClr val="bg1"/>
                </a:solidFill>
              </a:rPr>
              <a:t>Population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Data</a:t>
            </a:r>
            <a:r>
              <a:rPr lang="it-IT" altLang="it-IT" sz="2400" b="1" dirty="0">
                <a:solidFill>
                  <a:schemeClr val="bg1"/>
                </a:solidFill>
              </a:rPr>
              <a:t>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e  </a:t>
            </a:r>
            <a:r>
              <a:rPr lang="it-IT" altLang="it-IT" sz="2400" b="1" dirty="0">
                <a:solidFill>
                  <a:schemeClr val="bg1"/>
                </a:solidFill>
              </a:rPr>
              <a:t>parametri strutturali)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che </a:t>
            </a:r>
            <a:r>
              <a:rPr lang="it-IT" altLang="it-IT" sz="2400" b="1" dirty="0">
                <a:solidFill>
                  <a:schemeClr val="bg1"/>
                </a:solidFill>
              </a:rPr>
              <a:t>in base alla tecnologia utilizzata,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 </a:t>
            </a:r>
            <a:r>
              <a:rPr lang="it-IT" altLang="it-IT" sz="2400" b="1" dirty="0">
                <a:solidFill>
                  <a:schemeClr val="bg1"/>
                </a:solidFill>
              </a:rPr>
              <a:t>misurano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parametri fisici come volume</a:t>
            </a:r>
            <a:r>
              <a:rPr lang="it-IT" altLang="it-IT" sz="2400" b="1" dirty="0">
                <a:solidFill>
                  <a:schemeClr val="bg1"/>
                </a:solidFill>
              </a:rPr>
              <a:t>,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complessità, </a:t>
            </a:r>
            <a:r>
              <a:rPr lang="it-IT" altLang="it-IT" sz="2400" b="1" dirty="0">
                <a:solidFill>
                  <a:schemeClr val="bg1"/>
                </a:solidFill>
              </a:rPr>
              <a:t>attivazione e/o immaturità cellulare</a:t>
            </a:r>
          </a:p>
        </p:txBody>
      </p:sp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9111" y="4503545"/>
            <a:ext cx="1455738" cy="93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4756" y="4446775"/>
            <a:ext cx="1461129" cy="988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4945" y="4477943"/>
            <a:ext cx="1484312" cy="988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7022" y="4471849"/>
            <a:ext cx="1303370" cy="958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1201" y="5536359"/>
            <a:ext cx="1389192" cy="9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14756" y="5512731"/>
            <a:ext cx="1461129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61210" y="4496117"/>
            <a:ext cx="1420737" cy="887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34255" y="5504751"/>
            <a:ext cx="1306546" cy="959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Elbow Connector 10"/>
          <p:cNvCxnSpPr>
            <a:cxnSpLocks/>
          </p:cNvCxnSpPr>
          <p:nvPr/>
        </p:nvCxnSpPr>
        <p:spPr>
          <a:xfrm rot="10800000" flipV="1">
            <a:off x="2323322" y="112601"/>
            <a:ext cx="4721290" cy="1032814"/>
          </a:xfrm>
          <a:prstGeom prst="bentConnector3">
            <a:avLst>
              <a:gd name="adj1" fmla="val -1422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63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231641"/>
            <a:ext cx="8619835" cy="2199160"/>
          </a:xfrm>
          <a:solidFill>
            <a:srgbClr val="FE7E81"/>
          </a:solidFill>
          <a:ln w="38100">
            <a:solidFill>
              <a:srgbClr val="A50021"/>
            </a:solidFill>
          </a:ln>
        </p:spPr>
        <p:txBody>
          <a:bodyPr>
            <a:noAutofit/>
          </a:bodyPr>
          <a:lstStyle/>
          <a:p>
            <a:pPr algn="just"/>
            <a:r>
              <a:rPr lang="it-IT" sz="2200" b="1" dirty="0" smtClean="0">
                <a:solidFill>
                  <a:schemeClr val="bg1"/>
                </a:solidFill>
              </a:rPr>
              <a:t>Anemia/Eritrocitosi</a:t>
            </a:r>
          </a:p>
          <a:p>
            <a:pPr algn="just"/>
            <a:r>
              <a:rPr lang="it-IT" sz="2200" b="1" dirty="0" smtClean="0">
                <a:solidFill>
                  <a:schemeClr val="bg1"/>
                </a:solidFill>
              </a:rPr>
              <a:t>Trombocitopenia/Trombocitosi </a:t>
            </a:r>
          </a:p>
          <a:p>
            <a:pPr algn="just"/>
            <a:r>
              <a:rPr lang="it-IT" sz="2200" b="1" dirty="0" smtClean="0">
                <a:solidFill>
                  <a:schemeClr val="bg1"/>
                </a:solidFill>
              </a:rPr>
              <a:t>Leucocitosi/</a:t>
            </a:r>
            <a:r>
              <a:rPr lang="it-IT" sz="2200" b="1" dirty="0" err="1" smtClean="0">
                <a:solidFill>
                  <a:schemeClr val="bg1"/>
                </a:solidFill>
              </a:rPr>
              <a:t>Leucopenia</a:t>
            </a:r>
            <a:r>
              <a:rPr lang="it-IT" sz="2200" b="1" dirty="0" smtClean="0">
                <a:solidFill>
                  <a:schemeClr val="bg1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it-IT" sz="2200" b="1" dirty="0" smtClean="0">
                <a:solidFill>
                  <a:schemeClr val="bg1"/>
                </a:solidFill>
              </a:rPr>
              <a:t>La </a:t>
            </a:r>
            <a:r>
              <a:rPr lang="it-IT" sz="2200" b="1" dirty="0">
                <a:solidFill>
                  <a:schemeClr val="bg1"/>
                </a:solidFill>
              </a:rPr>
              <a:t>revisione critica dei </a:t>
            </a:r>
            <a:r>
              <a:rPr lang="it-IT" sz="2200" b="1" dirty="0" smtClean="0">
                <a:solidFill>
                  <a:schemeClr val="bg1"/>
                </a:solidFill>
              </a:rPr>
              <a:t>citogrammi, degli allarmi strumentali,   consente </a:t>
            </a:r>
            <a:r>
              <a:rPr lang="it-IT" sz="2200" b="1" dirty="0">
                <a:solidFill>
                  <a:schemeClr val="bg1"/>
                </a:solidFill>
              </a:rPr>
              <a:t>di </a:t>
            </a:r>
            <a:r>
              <a:rPr lang="it-IT" sz="2200" b="1" dirty="0" smtClean="0">
                <a:solidFill>
                  <a:schemeClr val="bg1"/>
                </a:solidFill>
              </a:rPr>
              <a:t>valutare </a:t>
            </a:r>
            <a:r>
              <a:rPr lang="it-IT" sz="2200" b="1" dirty="0">
                <a:solidFill>
                  <a:schemeClr val="bg1"/>
                </a:solidFill>
              </a:rPr>
              <a:t>alterazioni non immediatamente evidenti, come la presenza di popolazioni </a:t>
            </a:r>
            <a:r>
              <a:rPr lang="it-IT" sz="2200" b="1" dirty="0" smtClean="0">
                <a:solidFill>
                  <a:schemeClr val="bg1"/>
                </a:solidFill>
              </a:rPr>
              <a:t>anomale, </a:t>
            </a:r>
            <a:r>
              <a:rPr lang="it-IT" sz="2200" b="1" dirty="0">
                <a:solidFill>
                  <a:schemeClr val="bg1"/>
                </a:solidFill>
              </a:rPr>
              <a:t>cellule </a:t>
            </a:r>
            <a:r>
              <a:rPr lang="it-IT" sz="2200" b="1" dirty="0" smtClean="0">
                <a:solidFill>
                  <a:schemeClr val="bg1"/>
                </a:solidFill>
              </a:rPr>
              <a:t>immature, quadri reattivi</a:t>
            </a:r>
            <a:endParaRPr lang="it-IT" sz="22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XE_scre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92" y="3522106"/>
            <a:ext cx="5100320" cy="28254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827521" y="381117"/>
            <a:ext cx="7333861" cy="38399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it-IT" sz="2000" b="1" dirty="0"/>
              <a:t>      </a:t>
            </a:r>
            <a:r>
              <a:rPr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E</a:t>
            </a: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MATOLOGIA AUTOMATIZZATA </a:t>
            </a:r>
            <a: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 </a:t>
            </a: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/>
            </a:r>
            <a:b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</a:b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     QUALE RUOLO </a:t>
            </a:r>
            <a:r>
              <a:rPr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?</a:t>
            </a:r>
            <a:r>
              <a:rPr 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  </a:t>
            </a:r>
            <a:endParaRPr sz="2800" b="1" dirty="0"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cxnSp>
        <p:nvCxnSpPr>
          <p:cNvPr id="13" name="Elbow Connector 10"/>
          <p:cNvCxnSpPr>
            <a:cxnSpLocks/>
          </p:cNvCxnSpPr>
          <p:nvPr/>
        </p:nvCxnSpPr>
        <p:spPr>
          <a:xfrm rot="10800000" flipV="1">
            <a:off x="2323322" y="112601"/>
            <a:ext cx="4721290" cy="1032814"/>
          </a:xfrm>
          <a:prstGeom prst="bentConnector3">
            <a:avLst>
              <a:gd name="adj1" fmla="val -1422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2693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761" y="3070216"/>
            <a:ext cx="5174901" cy="2850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969668" y="1038891"/>
            <a:ext cx="750109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/>
              <a:t>diametro ~7–8 </a:t>
            </a:r>
            <a:r>
              <a:rPr lang="it-IT" altLang="it-IT" sz="2000" b="1" dirty="0" smtClean="0"/>
              <a:t>µm, dischi  biconcavi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 smtClean="0"/>
              <a:t>Privi di </a:t>
            </a:r>
            <a:r>
              <a:rPr lang="it-IT" altLang="it-IT" sz="2000" b="1" dirty="0"/>
              <a:t>nucleo e organelli, citoplasma ricco di </a:t>
            </a:r>
            <a:r>
              <a:rPr lang="it-IT" altLang="it-IT" sz="2000" b="1" dirty="0" smtClean="0"/>
              <a:t>emoglobina</a:t>
            </a:r>
            <a:endParaRPr lang="it-IT" altLang="it-IT" sz="2000" b="1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/>
              <a:t>trasporto di ossigeno ai </a:t>
            </a:r>
            <a:r>
              <a:rPr lang="it-IT" altLang="it-IT" sz="2000" b="1" dirty="0" smtClean="0"/>
              <a:t>tessuti</a:t>
            </a:r>
            <a:endParaRPr lang="it-IT" altLang="it-IT" sz="2000" b="1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/>
              <a:t> </a:t>
            </a:r>
            <a:r>
              <a:rPr lang="it-IT" altLang="it-IT" sz="2000" b="1" dirty="0" smtClean="0"/>
              <a:t>vita media circa </a:t>
            </a:r>
            <a:r>
              <a:rPr lang="it-IT" altLang="it-IT" sz="2000" b="1" dirty="0"/>
              <a:t>120 giorni; </a:t>
            </a:r>
            <a:r>
              <a:rPr lang="it-IT" altLang="it-IT" sz="2000" b="1" dirty="0" smtClean="0"/>
              <a:t>eliminati </a:t>
            </a:r>
            <a:r>
              <a:rPr lang="it-IT" altLang="it-IT" sz="2000" b="1" dirty="0"/>
              <a:t>da milza </a:t>
            </a:r>
            <a:endParaRPr lang="it-IT" altLang="it-IT" sz="2000" b="1" dirty="0" smtClean="0"/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 smtClean="0"/>
              <a:t>Uomini Adulti: 4.5 – </a:t>
            </a:r>
            <a:r>
              <a:rPr lang="it-IT" altLang="it-IT" sz="2000" b="1" dirty="0"/>
              <a:t>5.9 </a:t>
            </a:r>
            <a:r>
              <a:rPr lang="it-IT" altLang="it-IT" sz="2000" b="1" dirty="0" smtClean="0"/>
              <a:t>milioni/</a:t>
            </a:r>
            <a:r>
              <a:rPr lang="it-IT" sz="2000" b="1" dirty="0" smtClean="0"/>
              <a:t>µ</a:t>
            </a:r>
            <a:r>
              <a:rPr lang="it-IT" altLang="it-IT" sz="2000" b="1" dirty="0" smtClean="0"/>
              <a:t>L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/>
              <a:t>Donne Adulte: 4.0 – 5.2 </a:t>
            </a:r>
            <a:r>
              <a:rPr lang="it-IT" altLang="it-IT" sz="2000" b="1" dirty="0" smtClean="0"/>
              <a:t>milioni/</a:t>
            </a:r>
            <a:r>
              <a:rPr lang="it-IT" sz="2000" b="1" dirty="0"/>
              <a:t>µ</a:t>
            </a:r>
            <a:r>
              <a:rPr lang="it-IT" altLang="it-IT" sz="2000" b="1" dirty="0"/>
              <a:t>L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dirty="0">
              <a:latin typeface="Arial" panose="020B0604020202020204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dirty="0" smtClean="0">
                <a:latin typeface="Arial" panose="020B0604020202020204" pitchFamily="34" charset="0"/>
              </a:rPr>
              <a:t>).</a:t>
            </a:r>
          </a:p>
        </p:txBody>
      </p:sp>
      <p:cxnSp>
        <p:nvCxnSpPr>
          <p:cNvPr id="11" name="Elbow Connector 10"/>
          <p:cNvCxnSpPr>
            <a:cxnSpLocks/>
          </p:cNvCxnSpPr>
          <p:nvPr/>
        </p:nvCxnSpPr>
        <p:spPr>
          <a:xfrm rot="10800000" flipV="1">
            <a:off x="1971631" y="134889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454976" y="248327"/>
            <a:ext cx="6101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I GLOBULI ROSSI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99746" y="6098143"/>
            <a:ext cx="6101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14631861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4000"/>
                    </a14:imgEffect>
                    <a14:imgEffect>
                      <a14:brightnessContrast bright="-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946" y="2282783"/>
            <a:ext cx="3156436" cy="28167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361073" y="493907"/>
            <a:ext cx="8506700" cy="461665"/>
          </a:xfrm>
          <a:prstGeom prst="rect">
            <a:avLst/>
          </a:prstGeom>
          <a:ln>
            <a:solidFill>
              <a:schemeClr val="bg1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endParaRPr lang="it-IT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484165" y="1369225"/>
            <a:ext cx="486155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200" b="1" dirty="0" smtClean="0"/>
              <a:t>I globuli rossi sono definiti da 3 parametri quantitativi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2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b="1" dirty="0" smtClean="0"/>
              <a:t>L’emoglobin </a:t>
            </a:r>
            <a:r>
              <a:rPr lang="it-IT" sz="2200" b="1" dirty="0" smtClean="0">
                <a:solidFill>
                  <a:srgbClr val="FF0000"/>
                </a:solidFill>
              </a:rPr>
              <a:t>Hb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b="1" dirty="0" smtClean="0"/>
              <a:t>La concentrazione dei </a:t>
            </a:r>
            <a:r>
              <a:rPr lang="it-IT" sz="2200" b="1" dirty="0" smtClean="0">
                <a:solidFill>
                  <a:srgbClr val="FF0000"/>
                </a:solidFill>
              </a:rPr>
              <a:t>GR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b="1" dirty="0" smtClean="0"/>
              <a:t>L’ematocrito  </a:t>
            </a:r>
            <a:r>
              <a:rPr lang="it-IT" sz="2200" b="1" dirty="0" smtClean="0">
                <a:solidFill>
                  <a:srgbClr val="FF0000"/>
                </a:solidFill>
              </a:rPr>
              <a:t>Hct</a:t>
            </a:r>
          </a:p>
          <a:p>
            <a:endParaRPr lang="it-IT" sz="2200" b="1" dirty="0" smtClean="0"/>
          </a:p>
          <a:p>
            <a:pPr algn="just"/>
            <a:r>
              <a:rPr lang="it-IT" sz="2200" b="1" dirty="0" smtClean="0"/>
              <a:t>Tre indici ulteriori descrivono le caratteristiche qualitative medie della popolazione eritrocitaria.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2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b="1" dirty="0" smtClean="0">
                <a:solidFill>
                  <a:srgbClr val="FF0000"/>
                </a:solidFill>
              </a:rPr>
              <a:t>MCV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b="1" dirty="0" smtClean="0">
                <a:solidFill>
                  <a:srgbClr val="FF0000"/>
                </a:solidFill>
              </a:rPr>
              <a:t>MCH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b="1" dirty="0" smtClean="0">
                <a:solidFill>
                  <a:srgbClr val="FF0000"/>
                </a:solidFill>
              </a:rPr>
              <a:t>MCHC</a:t>
            </a:r>
            <a:endParaRPr lang="it-IT" sz="2200" b="1" dirty="0">
              <a:solidFill>
                <a:srgbClr val="FF0000"/>
              </a:solidFill>
            </a:endParaRPr>
          </a:p>
        </p:txBody>
      </p:sp>
      <p:cxnSp>
        <p:nvCxnSpPr>
          <p:cNvPr id="7" name="Elbow Connector 10"/>
          <p:cNvCxnSpPr>
            <a:cxnSpLocks/>
          </p:cNvCxnSpPr>
          <p:nvPr/>
        </p:nvCxnSpPr>
        <p:spPr>
          <a:xfrm rot="10800000" flipV="1">
            <a:off x="2397968" y="353991"/>
            <a:ext cx="3928188" cy="667756"/>
          </a:xfrm>
          <a:prstGeom prst="bentConnector3">
            <a:avLst>
              <a:gd name="adj1" fmla="val -8907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340456" y="470580"/>
            <a:ext cx="2985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 smtClean="0"/>
              <a:t>I GLOBULI ROSSI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1695581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60784" y="574892"/>
            <a:ext cx="4334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EMOGLOBINA (HB)  </a:t>
            </a:r>
          </a:p>
        </p:txBody>
      </p:sp>
      <p:cxnSp>
        <p:nvCxnSpPr>
          <p:cNvPr id="9" name="Elbow Connector 10"/>
          <p:cNvCxnSpPr>
            <a:cxnSpLocks/>
          </p:cNvCxnSpPr>
          <p:nvPr/>
        </p:nvCxnSpPr>
        <p:spPr>
          <a:xfrm rot="10800000" flipV="1">
            <a:off x="2115537" y="493903"/>
            <a:ext cx="3966590" cy="640144"/>
          </a:xfrm>
          <a:prstGeom prst="bentConnector3">
            <a:avLst>
              <a:gd name="adj1" fmla="val -2070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9250" y="1490782"/>
            <a:ext cx="852672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200" b="1" dirty="0" smtClean="0"/>
              <a:t>L’emoglobina è una proteina tetramerica presente nei globuli rossi, la cui funzione principale è il trasporto reversibile dell’ossigeno dai polmoni ai tessuti. Nell’adulto, è costituita da due catene α e due catene β, ciascuna contenente un gruppo eme con un atomo di ferro capace di legare una molecola di ossigeno</a:t>
            </a:r>
            <a:endParaRPr lang="it-IT" sz="2200" b="1" dirty="0"/>
          </a:p>
        </p:txBody>
      </p:sp>
      <p:sp>
        <p:nvSpPr>
          <p:cNvPr id="12" name="Rectangle 11"/>
          <p:cNvSpPr/>
          <p:nvPr/>
        </p:nvSpPr>
        <p:spPr>
          <a:xfrm>
            <a:off x="289249" y="3794447"/>
            <a:ext cx="477511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altLang="it-IT" sz="2200" b="1" dirty="0">
                <a:cs typeface="Times New Roman" panose="02020603050405020304" pitchFamily="18" charset="0"/>
              </a:rPr>
              <a:t>Nell’adulto,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altLang="it-IT" sz="2200" b="1" dirty="0">
                <a:cs typeface="Times New Roman" panose="02020603050405020304" pitchFamily="18" charset="0"/>
              </a:rPr>
              <a:t>circa il 97% dell’emoglobina è costituito dalla forma HbA (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it-IT" altLang="it-IT" sz="2200" b="1" baseline="-25000" dirty="0"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it-IT" altLang="it-IT" sz="2200" b="1" baseline="-25000" dirty="0"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it-IT" altLang="it-IT" sz="2200" b="1" dirty="0">
                <a:cs typeface="Times New Roman" panose="02020603050405020304" pitchFamily="18" charset="0"/>
              </a:rPr>
              <a:t>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altLang="it-IT" sz="2200" b="1" dirty="0">
                <a:cs typeface="Times New Roman" panose="02020603050405020304" pitchFamily="18" charset="0"/>
              </a:rPr>
              <a:t>circa il 3% dalla forma HbA2 (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it-IT" sz="2200" b="1" baseline="-25000" dirty="0">
                <a:cs typeface="Times New Roman" panose="02020603050405020304" pitchFamily="18" charset="0"/>
              </a:rPr>
              <a:t>2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</a:t>
            </a:r>
            <a:r>
              <a:rPr lang="en-GB" altLang="it-IT" sz="2200" b="1" baseline="-25000" dirty="0">
                <a:cs typeface="Times New Roman" panose="02020603050405020304" pitchFamily="18" charset="0"/>
              </a:rPr>
              <a:t>2</a:t>
            </a:r>
            <a:r>
              <a:rPr lang="it-IT" altLang="it-IT" sz="2200" b="1" dirty="0">
                <a:cs typeface="Times New Roman" panose="02020603050405020304" pitchFamily="18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altLang="it-IT" sz="2200" b="1" dirty="0">
                <a:cs typeface="Times New Roman" panose="02020603050405020304" pitchFamily="18" charset="0"/>
              </a:rPr>
              <a:t>circa 0,5% </a:t>
            </a:r>
            <a:r>
              <a:rPr lang="it-IT" altLang="it-IT" sz="2200" b="1" dirty="0" smtClean="0">
                <a:cs typeface="Times New Roman" panose="02020603050405020304" pitchFamily="18" charset="0"/>
              </a:rPr>
              <a:t>dalla forma HbF </a:t>
            </a:r>
            <a:r>
              <a:rPr lang="it-IT" altLang="it-IT" sz="2200" b="1" dirty="0">
                <a:cs typeface="Times New Roman" panose="02020603050405020304" pitchFamily="18" charset="0"/>
              </a:rPr>
              <a:t>(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GB" altLang="it-IT" sz="2200" b="1" baseline="-25000" dirty="0">
                <a:cs typeface="Times New Roman" panose="02020603050405020304" pitchFamily="18" charset="0"/>
              </a:rPr>
              <a:t>2</a:t>
            </a:r>
            <a:r>
              <a:rPr lang="it-IT" altLang="it-IT" sz="2200" b="1" dirty="0"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en-GB" altLang="it-IT" sz="2200" b="1" baseline="-25000" dirty="0">
                <a:cs typeface="Times New Roman" panose="02020603050405020304" pitchFamily="18" charset="0"/>
              </a:rPr>
              <a:t>2</a:t>
            </a:r>
            <a:r>
              <a:rPr lang="en-GB" altLang="it-IT" sz="2200" b="1" dirty="0">
                <a:cs typeface="Times New Roman" panose="02020603050405020304" pitchFamily="18" charset="0"/>
              </a:rPr>
              <a:t> </a:t>
            </a:r>
            <a:r>
              <a:rPr lang="it-IT" altLang="it-IT" sz="2200" b="1" dirty="0" smtClean="0">
                <a:cs typeface="Times New Roman" panose="02020603050405020304" pitchFamily="18" charset="0"/>
              </a:rPr>
              <a:t>)</a:t>
            </a:r>
            <a:endParaRPr lang="it-IT" altLang="it-IT" sz="2200" b="1" dirty="0">
              <a:cs typeface="Times New Roman" panose="02020603050405020304" pitchFamily="18" charset="0"/>
            </a:endParaRPr>
          </a:p>
        </p:txBody>
      </p:sp>
      <p:pic>
        <p:nvPicPr>
          <p:cNvPr id="8" name="Immagine 7" descr="h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192" y="3363199"/>
            <a:ext cx="3416439" cy="26475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6788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25959" y="266263"/>
            <a:ext cx="5337111" cy="725489"/>
          </a:xfrm>
        </p:spPr>
        <p:txBody>
          <a:bodyPr>
            <a:noAutofit/>
          </a:bodyPr>
          <a:lstStyle/>
          <a:p>
            <a:pPr algn="just"/>
            <a: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EMOGLOBINA  </a:t>
            </a:r>
            <a:b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</a:br>
            <a: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VALORI DI RIFERIMENTO (WHO</a:t>
            </a:r>
            <a:r>
              <a:rPr lang="it-IT" sz="2400" b="1" dirty="0" smtClean="0">
                <a:latin typeface="Arial Black" pitchFamily="34" charset="0"/>
              </a:rPr>
              <a:t>)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92579" y="2829850"/>
            <a:ext cx="3181650" cy="350689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Rettangolo 4"/>
          <p:cNvSpPr/>
          <p:nvPr/>
        </p:nvSpPr>
        <p:spPr>
          <a:xfrm>
            <a:off x="419048" y="1486483"/>
            <a:ext cx="8053148" cy="1200329"/>
          </a:xfrm>
          <a:prstGeom prst="rect">
            <a:avLst/>
          </a:prstGeom>
          <a:ln w="38100"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altLang="it-IT" sz="2400" b="1" dirty="0" smtClean="0"/>
              <a:t>La concentrazione emoglobinica presenta notevoli variazioni a seconda dell’età, del sesso, </a:t>
            </a:r>
          </a:p>
          <a:p>
            <a:pPr algn="ctr">
              <a:lnSpc>
                <a:spcPct val="80000"/>
              </a:lnSpc>
            </a:pPr>
            <a:r>
              <a:rPr lang="it-IT" altLang="it-IT" sz="2400" b="1" dirty="0" smtClean="0"/>
              <a:t>e specifici stati fisiologici (es.gravidanza</a:t>
            </a:r>
            <a:r>
              <a:rPr lang="it-IT" altLang="it-IT" sz="2400" b="1" dirty="0"/>
              <a:t>)</a:t>
            </a:r>
            <a:r>
              <a:rPr lang="it-IT" altLang="it-IT" sz="2400" b="1" dirty="0" smtClean="0"/>
              <a:t> </a:t>
            </a:r>
          </a:p>
          <a:p>
            <a:pPr>
              <a:lnSpc>
                <a:spcPct val="80000"/>
              </a:lnSpc>
            </a:pPr>
            <a:endParaRPr lang="it-IT" altLang="it-IT" dirty="0" smtClean="0">
              <a:latin typeface="Times New Roman" pitchFamily="18" charset="0"/>
            </a:endParaRPr>
          </a:p>
        </p:txBody>
      </p:sp>
      <p:cxnSp>
        <p:nvCxnSpPr>
          <p:cNvPr id="6" name="Elbow Connector 10"/>
          <p:cNvCxnSpPr>
            <a:cxnSpLocks/>
          </p:cNvCxnSpPr>
          <p:nvPr/>
        </p:nvCxnSpPr>
        <p:spPr>
          <a:xfrm rot="10800000" flipV="1">
            <a:off x="2323322" y="112601"/>
            <a:ext cx="4721290" cy="1032814"/>
          </a:xfrm>
          <a:prstGeom prst="bentConnector3">
            <a:avLst>
              <a:gd name="adj1" fmla="val -1422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4976" y="248327"/>
            <a:ext cx="6101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COME</a:t>
            </a:r>
            <a:r>
              <a:rPr lang="it-IT" sz="2800" b="1" dirty="0" smtClean="0"/>
              <a:t> SI DOSA L’EMOGLOBINA ?</a:t>
            </a:r>
          </a:p>
        </p:txBody>
      </p:sp>
      <p:sp>
        <p:nvSpPr>
          <p:cNvPr id="3" name="Rectangle 2"/>
          <p:cNvSpPr/>
          <p:nvPr/>
        </p:nvSpPr>
        <p:spPr>
          <a:xfrm>
            <a:off x="270589" y="796202"/>
            <a:ext cx="8528180" cy="1323439"/>
          </a:xfrm>
          <a:prstGeom prst="rect">
            <a:avLst/>
          </a:prstGeom>
          <a:ln w="38100"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/>
              <a:t>ll </a:t>
            </a:r>
            <a:r>
              <a:rPr lang="it-IT" sz="2000" b="1" dirty="0"/>
              <a:t>dosaggio dell’emoglobina si basa su una misura </a:t>
            </a:r>
            <a:r>
              <a:rPr lang="it-IT" sz="2000" b="1" dirty="0" smtClean="0"/>
              <a:t>fotometrica </a:t>
            </a:r>
            <a:r>
              <a:rPr lang="it-IT" sz="2000" b="1" dirty="0"/>
              <a:t>l’emoglobina assorbe luce e l’intensità dell’assorbimento è proporzionale alla sua concentrazione. Questo rapporto è descritto dalla legge di Lambert-Beer, che è tuttora il fondamento di tutti i metodi </a:t>
            </a:r>
            <a:r>
              <a:rPr lang="it-IT" sz="2000" b="1" dirty="0" smtClean="0"/>
              <a:t>utilizzati</a:t>
            </a:r>
            <a:endParaRPr lang="it-IT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6802997" y="2500389"/>
            <a:ext cx="1319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A</a:t>
            </a:r>
            <a:r>
              <a:rPr lang="it-IT" sz="2400" b="1" dirty="0" smtClean="0"/>
              <a:t>= </a:t>
            </a:r>
            <a:r>
              <a:rPr lang="el-GR" sz="2400" b="1" dirty="0" smtClean="0"/>
              <a:t>ε</a:t>
            </a:r>
            <a:r>
              <a:rPr lang="it-IT" altLang="it-IT" sz="2400" i="1" dirty="0" smtClean="0"/>
              <a:t> λ</a:t>
            </a:r>
            <a:r>
              <a:rPr lang="el-GR" sz="2400" b="1" dirty="0" smtClean="0"/>
              <a:t>⋅</a:t>
            </a:r>
            <a:r>
              <a:rPr lang="it-IT" sz="2400" b="1" dirty="0"/>
              <a:t>c⋅l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24523" y="4765119"/>
            <a:ext cx="277951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altLang="it-IT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(assorbanza) luce assorbita dal campione rispetto al bianco</a:t>
            </a:r>
            <a:b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it-IT" altLang="it-IT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ε 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(coefficiente di estinzione)</a:t>
            </a:r>
            <a:r>
              <a:rPr lang="it-IT" altLang="it-IT" sz="1200" dirty="0">
                <a:cs typeface="Times New Roman" panose="02020603050405020304" pitchFamily="18" charset="0"/>
              </a:rPr>
              <a:t> è considerato costante per una data sostanza ad una data lunghezza d'onda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it-IT" altLang="it-IT" sz="1200" i="1" dirty="0" smtClean="0"/>
              <a:t>λ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it-IT" altLang="it-IT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(concentrazione</a:t>
            </a:r>
            <a:r>
              <a:rPr kumimoji="0" lang="it-IT" altLang="it-IT" sz="12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molare della soluzione </a:t>
            </a:r>
            <a:r>
              <a:rPr lang="it-IT" altLang="it-IT" sz="1200" i="1" dirty="0"/>
              <a:t>(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emoglobina) </a:t>
            </a:r>
            <a:b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it-IT" altLang="it-IT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(cammino ottico)</a:t>
            </a:r>
            <a:r>
              <a:rPr lang="it-IT" altLang="it-IT" sz="1200" i="1" dirty="0"/>
              <a:t> </a:t>
            </a:r>
            <a:r>
              <a:rPr lang="it-IT" altLang="it-IT" sz="1200" i="1" dirty="0" smtClean="0"/>
              <a:t>s</a:t>
            </a:r>
            <a: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pessore attraversato dalla luce nella cuvetta.</a:t>
            </a:r>
            <a:br>
              <a:rPr kumimoji="0" lang="it-IT" altLang="it-IT" sz="12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it-IT" altLang="it-IT" sz="12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36" y="2962054"/>
            <a:ext cx="1842325" cy="1574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0589" y="2144296"/>
            <a:ext cx="595393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it-IT" sz="2000" b="1" dirty="0" smtClean="0"/>
              <a:t>Dopo lisi </a:t>
            </a:r>
            <a:r>
              <a:rPr lang="it-IT" sz="2000" b="1" dirty="0"/>
              <a:t>chimica degli eritrociti e formazione di complesso stabile (SLS-Hb)</a:t>
            </a:r>
          </a:p>
          <a:p>
            <a:pPr>
              <a:spcBef>
                <a:spcPct val="0"/>
              </a:spcBef>
            </a:pPr>
            <a:endParaRPr lang="it-IT" altLang="it-IT" sz="2000" b="1" dirty="0" smtClean="0"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it-IT" altLang="it-IT" sz="2000" b="1" dirty="0" smtClean="0">
                <a:cs typeface="Times New Roman" panose="02020603050405020304" pitchFamily="18" charset="0"/>
              </a:rPr>
              <a:t>Un </a:t>
            </a:r>
            <a:r>
              <a:rPr lang="it-IT" altLang="it-IT" sz="2000" b="1" dirty="0">
                <a:cs typeface="Times New Roman" panose="02020603050405020304" pitchFamily="18" charset="0"/>
              </a:rPr>
              <a:t>fascio di luce di intensità </a:t>
            </a:r>
            <a:r>
              <a:rPr lang="it-IT" altLang="it-IT" sz="2000" b="1" i="1" dirty="0">
                <a:cs typeface="Times New Roman" panose="02020603050405020304" pitchFamily="18" charset="0"/>
              </a:rPr>
              <a:t>I</a:t>
            </a:r>
            <a:r>
              <a:rPr lang="it-IT" altLang="it-IT" sz="2000" b="1" i="1" baseline="-30000" dirty="0">
                <a:cs typeface="Times New Roman" panose="02020603050405020304" pitchFamily="18" charset="0"/>
              </a:rPr>
              <a:t>0</a:t>
            </a:r>
            <a:r>
              <a:rPr lang="it-IT" altLang="it-IT" sz="2000" b="1" dirty="0">
                <a:cs typeface="Times New Roman" panose="02020603050405020304" pitchFamily="18" charset="0"/>
              </a:rPr>
              <a:t> attraversa uno spessore </a:t>
            </a:r>
            <a:r>
              <a:rPr lang="it-IT" altLang="it-IT" sz="2000" b="1" i="1" dirty="0">
                <a:cs typeface="Times New Roman" panose="02020603050405020304" pitchFamily="18" charset="0"/>
              </a:rPr>
              <a:t>l</a:t>
            </a:r>
            <a:r>
              <a:rPr lang="it-IT" altLang="it-IT" sz="2000" b="1" dirty="0">
                <a:cs typeface="Times New Roman" panose="02020603050405020304" pitchFamily="18" charset="0"/>
              </a:rPr>
              <a:t> di una soluzione a concentrazione </a:t>
            </a:r>
            <a:r>
              <a:rPr lang="it-IT" altLang="it-IT" sz="2000" b="1" i="1" dirty="0">
                <a:cs typeface="Times New Roman" panose="02020603050405020304" pitchFamily="18" charset="0"/>
              </a:rPr>
              <a:t>c</a:t>
            </a:r>
            <a:r>
              <a:rPr lang="it-IT" altLang="it-IT" sz="2000" b="1" dirty="0">
                <a:cs typeface="Times New Roman" panose="02020603050405020304" pitchFamily="18" charset="0"/>
              </a:rPr>
              <a:t> e ne emerge con intensità </a:t>
            </a:r>
            <a:r>
              <a:rPr lang="it-IT" altLang="it-IT" sz="2000" b="1" i="1" dirty="0" smtClean="0">
                <a:cs typeface="Times New Roman" panose="02020603050405020304" pitchFamily="18" charset="0"/>
              </a:rPr>
              <a:t>I</a:t>
            </a:r>
            <a:r>
              <a:rPr lang="it-IT" altLang="it-IT" sz="2000" b="1" i="1" baseline="-30000" dirty="0" smtClean="0">
                <a:cs typeface="Times New Roman" panose="02020603050405020304" pitchFamily="18" charset="0"/>
              </a:rPr>
              <a:t>1</a:t>
            </a:r>
            <a:endParaRPr lang="it-IT" altLang="it-IT" sz="2000" b="1" dirty="0" smtClean="0"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endParaRPr lang="it-IT" sz="2000" b="1" dirty="0" smtClean="0"/>
          </a:p>
          <a:p>
            <a:pPr>
              <a:spcBef>
                <a:spcPct val="0"/>
              </a:spcBef>
            </a:pPr>
            <a:r>
              <a:rPr lang="it-IT" sz="2000" b="1" dirty="0" smtClean="0"/>
              <a:t>L’emoglobina </a:t>
            </a:r>
            <a:r>
              <a:rPr lang="it-IT" sz="2000" b="1" dirty="0"/>
              <a:t>viene misurata fotometricamente a </a:t>
            </a:r>
            <a:r>
              <a:rPr lang="it-IT" sz="2000" b="1" dirty="0" smtClean="0"/>
              <a:t>555 </a:t>
            </a:r>
            <a:r>
              <a:rPr lang="it-IT" sz="2000" b="1" dirty="0"/>
              <a:t>nm.</a:t>
            </a:r>
            <a:br>
              <a:rPr lang="it-IT" sz="2000" b="1" dirty="0"/>
            </a:br>
            <a:endParaRPr lang="it-IT" sz="2000" b="1" dirty="0" smtClean="0"/>
          </a:p>
          <a:p>
            <a:pPr algn="just">
              <a:spcBef>
                <a:spcPct val="0"/>
              </a:spcBef>
            </a:pPr>
            <a:r>
              <a:rPr lang="it-IT" sz="2000" b="1" dirty="0" smtClean="0"/>
              <a:t>Gli </a:t>
            </a:r>
            <a:r>
              <a:rPr lang="it-IT" sz="2000" b="1" dirty="0"/>
              <a:t>analizzatori moderni effettuano letture aggiuntive a lunghezze d’onda più alte (600–880 nm) per correggere le interferenze ottiche, applicando la legge di Lambert-Beer in forma </a:t>
            </a:r>
            <a:r>
              <a:rPr lang="it-IT" sz="2000" b="1" dirty="0" smtClean="0"/>
              <a:t>estesa</a:t>
            </a:r>
            <a:endParaRPr lang="it-IT" sz="2000" b="1" dirty="0"/>
          </a:p>
          <a:p>
            <a:pPr algn="just">
              <a:spcBef>
                <a:spcPct val="0"/>
              </a:spcBef>
              <a:buFontTx/>
              <a:buNone/>
            </a:pPr>
            <a:endParaRPr lang="it-IT" alt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155730" y="95382"/>
            <a:ext cx="3966590" cy="640144"/>
          </a:xfrm>
          <a:prstGeom prst="bentConnector3">
            <a:avLst>
              <a:gd name="adj1" fmla="val -2070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363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064937" y="185014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54976" y="248327"/>
            <a:ext cx="61011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518160" y="1087982"/>
            <a:ext cx="8178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Il conteggio di globuli rossi (RBC) e piastrine (PLT) </a:t>
            </a:r>
          </a:p>
          <a:p>
            <a:pPr algn="ctr"/>
            <a:r>
              <a:rPr lang="it-IT" sz="2000" b="1" dirty="0" smtClean="0"/>
              <a:t>negli analizzatori ematologici automatici si basa sul </a:t>
            </a:r>
          </a:p>
          <a:p>
            <a:pPr algn="ctr"/>
            <a:r>
              <a:rPr lang="it-IT" sz="2000" b="1" dirty="0" smtClean="0"/>
              <a:t>principio resistivo (</a:t>
            </a:r>
            <a:r>
              <a:rPr lang="it-IT" sz="2000" b="1" dirty="0" err="1" smtClean="0"/>
              <a:t>impedenziometrico</a:t>
            </a:r>
            <a:r>
              <a:rPr lang="it-IT" sz="2000" b="1" dirty="0" smtClean="0"/>
              <a:t>) con focalizzazione idrodinamica</a:t>
            </a:r>
            <a:endParaRPr lang="it-IT" sz="2000" b="1" dirty="0"/>
          </a:p>
        </p:txBody>
      </p:sp>
      <p:sp>
        <p:nvSpPr>
          <p:cNvPr id="14" name="Rectangle 13"/>
          <p:cNvSpPr/>
          <p:nvPr/>
        </p:nvSpPr>
        <p:spPr>
          <a:xfrm>
            <a:off x="558800" y="2260199"/>
            <a:ext cx="553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it-IT" sz="2000" b="1" dirty="0" smtClean="0"/>
              <a:t> Il sangue diluito attraversa un orifizio  posto tra due elettrodi con corrente continua 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000" b="1" dirty="0" smtClean="0"/>
              <a:t> </a:t>
            </a:r>
            <a:r>
              <a:rPr lang="it-IT" sz="2000" b="1" dirty="0" err="1" smtClean="0"/>
              <a:t>ll</a:t>
            </a:r>
            <a:r>
              <a:rPr lang="it-IT" sz="2000" b="1" dirty="0" smtClean="0"/>
              <a:t> passaggio di una cellula sostituisce il diluente conduttivo  e provoca un aumento transitorio di resistenza  generando  un impulso di tensione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000" b="1" dirty="0" smtClean="0"/>
              <a:t> Il numero di impulsi è proporzionale  al numero di cellule, l’ ampiezza dell’impulso proporzionale al volume cellulare</a:t>
            </a:r>
            <a:endParaRPr lang="it-IT" sz="2000" b="1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520" y="4805680"/>
            <a:ext cx="8239760" cy="1823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36640" y="2521903"/>
            <a:ext cx="2611120" cy="1572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ttangolo 8"/>
          <p:cNvSpPr/>
          <p:nvPr/>
        </p:nvSpPr>
        <p:spPr>
          <a:xfrm>
            <a:off x="2601685" y="326962"/>
            <a:ext cx="464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/>
              <a:t>GLOBULI ROSSI E PIASTRINE 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810017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979716" y="163286"/>
            <a:ext cx="5921826" cy="936170"/>
          </a:xfrm>
          <a:prstGeom prst="bentConnector3">
            <a:avLst>
              <a:gd name="adj1" fmla="val -1268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121229" y="299195"/>
            <a:ext cx="6411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/>
              <a:t>PRINCIPIO FISICO DEL METODO RESISTIVO</a:t>
            </a:r>
            <a:endParaRPr lang="it-IT" sz="2800" b="1" dirty="0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2160" y="1810703"/>
            <a:ext cx="3891279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640" y="1678622"/>
            <a:ext cx="3860799" cy="46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tangolo 13"/>
          <p:cNvSpPr/>
          <p:nvPr/>
        </p:nvSpPr>
        <p:spPr>
          <a:xfrm>
            <a:off x="711200" y="1195755"/>
            <a:ext cx="726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Il comportamento elettrico del sistema è descritto dalla </a:t>
            </a:r>
            <a:r>
              <a:rPr lang="it-IT" b="1" dirty="0" smtClean="0"/>
              <a:t>legge di Ohm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4561840" y="3369438"/>
            <a:ext cx="4053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/>
              <a:t>In condizioni normali, quando nell’orifizio è presente solo il diluente, la resistenza è stabile e la tensione rimane costante.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it-IT" b="1" dirty="0" smtClean="0"/>
              <a:t>Le cellule ematiche sono scarsi conduttori di elettricità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it-IT" b="1" dirty="0" smtClean="0"/>
              <a:t>Il diluente elettrolitico isotonico è un ottimo conduttore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it-IT" b="1" dirty="0" smtClean="0"/>
              <a:t>Il sistema sfrutta la variazione di resistenza elettrica quando una cellula attraversa un piccolo orifizio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898220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064937" y="185014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54976" y="248327"/>
            <a:ext cx="6101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UNA PRIMA ANALISI DEI DATI NUMERICI CI ORIENTA SU </a:t>
            </a:r>
          </a:p>
          <a:p>
            <a:pPr algn="ctr"/>
            <a:r>
              <a:rPr lang="it-IT" sz="2000" b="1" dirty="0" smtClean="0"/>
              <a:t>ANOMALIE QUANTITATIVE </a:t>
            </a:r>
            <a:endParaRPr lang="it-IT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17" y="4903181"/>
            <a:ext cx="3737986" cy="15579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0786" y="1036871"/>
            <a:ext cx="82306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2000" b="1" dirty="0" smtClean="0"/>
              <a:t>L’analisi dimensionale impedenziometrica  degli impulsi elettrici con specifiche soglie volumetriche consente di differenziare i RBC dalle PLT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sz="20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2000" b="1" dirty="0" smtClean="0"/>
              <a:t>Le cellule con volume superiore a 2 fl ed inferiore a 20 fl vengono classificate </a:t>
            </a:r>
            <a:r>
              <a:rPr lang="it-IT" sz="2000" b="1" dirty="0" smtClean="0"/>
              <a:t>come </a:t>
            </a:r>
            <a:r>
              <a:rPr lang="it-IT" sz="2000" b="1" dirty="0" smtClean="0"/>
              <a:t>piastrine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sz="20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2000" b="1" dirty="0" smtClean="0"/>
              <a:t>Gli impulsi classificati come RBC vengono distribuiti su un istogramma  che riporta sull’asse delle ascisse il volume e sulle ordinte il numero dei RBC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sz="20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2000" b="1" dirty="0" smtClean="0"/>
              <a:t>Le piastrine per la loro disomogeneità vengono distribuite sul diagramma con una scala logaritmica</a:t>
            </a:r>
            <a:endParaRPr lang="it-IT" sz="2000" b="1" dirty="0"/>
          </a:p>
        </p:txBody>
      </p:sp>
      <p:pic>
        <p:nvPicPr>
          <p:cNvPr id="10" name="Picture 2" descr="https://blogger.googleusercontent.com/img/b/R29vZ2xl/AVvXsEi9Hj887YauZBM_sJS3yGhlce5WR-t-5uARRNGPw23oYZIE4_tDm45swkkKDDGtxYl-z_3vw74ya3oWFd6Zw5wiLAXC7qloc1LcMMFJHcCrVSgcoorL4A9huOqr61GYwRsVu9LW3yWLZrCX/s460/6.+Platelet+Histogram.web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986" y="4822523"/>
            <a:ext cx="2741637" cy="153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212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064937" y="185014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4"/>
          <p:cNvGrpSpPr>
            <a:grpSpLocks noChangeAspect="1"/>
          </p:cNvGrpSpPr>
          <p:nvPr/>
        </p:nvGrpSpPr>
        <p:grpSpPr bwMode="auto">
          <a:xfrm>
            <a:off x="6642295" y="2206654"/>
            <a:ext cx="479865" cy="1713918"/>
            <a:chOff x="4422" y="527"/>
            <a:chExt cx="817" cy="2812"/>
          </a:xfrm>
        </p:grpSpPr>
        <p:sp>
          <p:nvSpPr>
            <p:cNvPr id="119" name="AutoShape 5"/>
            <p:cNvSpPr>
              <a:spLocks noChangeAspect="1" noChangeArrowheads="1"/>
            </p:cNvSpPr>
            <p:nvPr/>
          </p:nvSpPr>
          <p:spPr bwMode="auto">
            <a:xfrm flipV="1">
              <a:off x="4422" y="845"/>
              <a:ext cx="817" cy="2494"/>
            </a:xfrm>
            <a:prstGeom prst="can">
              <a:avLst>
                <a:gd name="adj" fmla="val 7829"/>
              </a:avLst>
            </a:prstGeom>
            <a:solidFill>
              <a:srgbClr val="F5D98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0" name="Oval 6"/>
            <p:cNvSpPr>
              <a:spLocks noChangeAspect="1" noChangeArrowheads="1"/>
            </p:cNvSpPr>
            <p:nvPr/>
          </p:nvSpPr>
          <p:spPr bwMode="auto">
            <a:xfrm flipV="1">
              <a:off x="4422" y="845"/>
              <a:ext cx="817" cy="9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1" name="AutoShape 7"/>
            <p:cNvSpPr>
              <a:spLocks noChangeAspect="1" noChangeArrowheads="1"/>
            </p:cNvSpPr>
            <p:nvPr/>
          </p:nvSpPr>
          <p:spPr bwMode="auto">
            <a:xfrm>
              <a:off x="4422" y="527"/>
              <a:ext cx="817" cy="408"/>
            </a:xfrm>
            <a:prstGeom prst="can">
              <a:avLst>
                <a:gd name="adj" fmla="val 25000"/>
              </a:avLst>
            </a:prstGeom>
            <a:solidFill>
              <a:srgbClr val="E8E8E8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122" name="Group 8"/>
            <p:cNvGrpSpPr>
              <a:grpSpLocks noChangeAspect="1"/>
            </p:cNvGrpSpPr>
            <p:nvPr/>
          </p:nvGrpSpPr>
          <p:grpSpPr bwMode="auto">
            <a:xfrm>
              <a:off x="4422" y="2115"/>
              <a:ext cx="817" cy="1216"/>
              <a:chOff x="4150" y="1857"/>
              <a:chExt cx="952" cy="1307"/>
            </a:xfrm>
          </p:grpSpPr>
          <p:grpSp>
            <p:nvGrpSpPr>
              <p:cNvPr id="138" name="Group 9"/>
              <p:cNvGrpSpPr>
                <a:grpSpLocks noChangeAspect="1"/>
              </p:cNvGrpSpPr>
              <p:nvPr/>
            </p:nvGrpSpPr>
            <p:grpSpPr bwMode="auto">
              <a:xfrm>
                <a:off x="4150" y="2807"/>
                <a:ext cx="317" cy="277"/>
                <a:chOff x="476" y="1888"/>
                <a:chExt cx="454" cy="408"/>
              </a:xfrm>
            </p:grpSpPr>
            <p:sp>
              <p:nvSpPr>
                <p:cNvPr id="229" name="Oval 1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30" name="Oval 1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39" name="Group 12"/>
              <p:cNvGrpSpPr>
                <a:grpSpLocks noChangeAspect="1"/>
              </p:cNvGrpSpPr>
              <p:nvPr/>
            </p:nvGrpSpPr>
            <p:grpSpPr bwMode="auto">
              <a:xfrm>
                <a:off x="4785" y="2332"/>
                <a:ext cx="317" cy="278"/>
                <a:chOff x="476" y="1888"/>
                <a:chExt cx="454" cy="408"/>
              </a:xfrm>
            </p:grpSpPr>
            <p:sp>
              <p:nvSpPr>
                <p:cNvPr id="227" name="Oval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28" name="Oval 1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0" name="Group 15"/>
              <p:cNvGrpSpPr>
                <a:grpSpLocks noChangeAspect="1"/>
              </p:cNvGrpSpPr>
              <p:nvPr/>
            </p:nvGrpSpPr>
            <p:grpSpPr bwMode="auto">
              <a:xfrm>
                <a:off x="4558" y="2412"/>
                <a:ext cx="317" cy="277"/>
                <a:chOff x="476" y="1888"/>
                <a:chExt cx="454" cy="408"/>
              </a:xfrm>
            </p:grpSpPr>
            <p:sp>
              <p:nvSpPr>
                <p:cNvPr id="225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26" name="Oval 1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1" name="Group 18"/>
              <p:cNvGrpSpPr>
                <a:grpSpLocks noChangeAspect="1"/>
              </p:cNvGrpSpPr>
              <p:nvPr/>
            </p:nvGrpSpPr>
            <p:grpSpPr bwMode="auto">
              <a:xfrm>
                <a:off x="4785" y="2609"/>
                <a:ext cx="317" cy="277"/>
                <a:chOff x="476" y="1888"/>
                <a:chExt cx="454" cy="408"/>
              </a:xfrm>
            </p:grpSpPr>
            <p:sp>
              <p:nvSpPr>
                <p:cNvPr id="223" name="Oval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24" name="Oval 2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2" name="Group 21"/>
              <p:cNvGrpSpPr>
                <a:grpSpLocks noChangeAspect="1"/>
              </p:cNvGrpSpPr>
              <p:nvPr/>
            </p:nvGrpSpPr>
            <p:grpSpPr bwMode="auto">
              <a:xfrm>
                <a:off x="4649" y="2847"/>
                <a:ext cx="317" cy="277"/>
                <a:chOff x="476" y="1888"/>
                <a:chExt cx="454" cy="408"/>
              </a:xfrm>
            </p:grpSpPr>
            <p:sp>
              <p:nvSpPr>
                <p:cNvPr id="221" name="Oval 2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22" name="Oval 2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3" name="Group 24"/>
              <p:cNvGrpSpPr>
                <a:grpSpLocks noChangeAspect="1"/>
              </p:cNvGrpSpPr>
              <p:nvPr/>
            </p:nvGrpSpPr>
            <p:grpSpPr bwMode="auto">
              <a:xfrm>
                <a:off x="4331" y="2451"/>
                <a:ext cx="317" cy="277"/>
                <a:chOff x="476" y="1888"/>
                <a:chExt cx="454" cy="408"/>
              </a:xfrm>
            </p:grpSpPr>
            <p:sp>
              <p:nvSpPr>
                <p:cNvPr id="219" name="Oval 2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20" name="Oval 2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4" name="Group 27"/>
              <p:cNvGrpSpPr>
                <a:grpSpLocks noChangeAspect="1"/>
              </p:cNvGrpSpPr>
              <p:nvPr/>
            </p:nvGrpSpPr>
            <p:grpSpPr bwMode="auto">
              <a:xfrm>
                <a:off x="4150" y="2530"/>
                <a:ext cx="317" cy="278"/>
                <a:chOff x="476" y="1888"/>
                <a:chExt cx="454" cy="408"/>
              </a:xfrm>
            </p:grpSpPr>
            <p:sp>
              <p:nvSpPr>
                <p:cNvPr id="217" name="Oval 2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18" name="Oval 2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5" name="Group 30"/>
              <p:cNvGrpSpPr>
                <a:grpSpLocks noChangeAspect="1"/>
              </p:cNvGrpSpPr>
              <p:nvPr/>
            </p:nvGrpSpPr>
            <p:grpSpPr bwMode="auto">
              <a:xfrm>
                <a:off x="4513" y="2649"/>
                <a:ext cx="317" cy="277"/>
                <a:chOff x="476" y="1888"/>
                <a:chExt cx="454" cy="408"/>
              </a:xfrm>
            </p:grpSpPr>
            <p:sp>
              <p:nvSpPr>
                <p:cNvPr id="215" name="Oval 3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16" name="Oval 3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6" name="Group 33"/>
              <p:cNvGrpSpPr>
                <a:grpSpLocks noChangeAspect="1"/>
              </p:cNvGrpSpPr>
              <p:nvPr/>
            </p:nvGrpSpPr>
            <p:grpSpPr bwMode="auto">
              <a:xfrm>
                <a:off x="4150" y="2886"/>
                <a:ext cx="317" cy="278"/>
                <a:chOff x="476" y="1888"/>
                <a:chExt cx="454" cy="408"/>
              </a:xfrm>
            </p:grpSpPr>
            <p:sp>
              <p:nvSpPr>
                <p:cNvPr id="213" name="Oval 3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14" name="Oval 3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7" name="Group 36"/>
              <p:cNvGrpSpPr>
                <a:grpSpLocks noChangeAspect="1"/>
              </p:cNvGrpSpPr>
              <p:nvPr/>
            </p:nvGrpSpPr>
            <p:grpSpPr bwMode="auto">
              <a:xfrm>
                <a:off x="4377" y="2886"/>
                <a:ext cx="317" cy="278"/>
                <a:chOff x="476" y="1888"/>
                <a:chExt cx="454" cy="408"/>
              </a:xfrm>
            </p:grpSpPr>
            <p:sp>
              <p:nvSpPr>
                <p:cNvPr id="211" name="Oval 3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12" name="Oval 3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8" name="Group 39"/>
              <p:cNvGrpSpPr>
                <a:grpSpLocks noChangeAspect="1"/>
              </p:cNvGrpSpPr>
              <p:nvPr/>
            </p:nvGrpSpPr>
            <p:grpSpPr bwMode="auto">
              <a:xfrm>
                <a:off x="4649" y="2015"/>
                <a:ext cx="317" cy="278"/>
                <a:chOff x="476" y="1888"/>
                <a:chExt cx="454" cy="408"/>
              </a:xfrm>
            </p:grpSpPr>
            <p:sp>
              <p:nvSpPr>
                <p:cNvPr id="209" name="Oval 4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10" name="Oval 4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49" name="Group 42"/>
              <p:cNvGrpSpPr>
                <a:grpSpLocks noChangeAspect="1"/>
              </p:cNvGrpSpPr>
              <p:nvPr/>
            </p:nvGrpSpPr>
            <p:grpSpPr bwMode="auto">
              <a:xfrm>
                <a:off x="4785" y="2055"/>
                <a:ext cx="317" cy="277"/>
                <a:chOff x="476" y="1888"/>
                <a:chExt cx="454" cy="408"/>
              </a:xfrm>
            </p:grpSpPr>
            <p:sp>
              <p:nvSpPr>
                <p:cNvPr id="207" name="Oval 4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08" name="Oval 4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0" name="Group 45"/>
              <p:cNvGrpSpPr>
                <a:grpSpLocks noChangeAspect="1"/>
              </p:cNvGrpSpPr>
              <p:nvPr/>
            </p:nvGrpSpPr>
            <p:grpSpPr bwMode="auto">
              <a:xfrm>
                <a:off x="4422" y="2055"/>
                <a:ext cx="317" cy="277"/>
                <a:chOff x="476" y="1888"/>
                <a:chExt cx="454" cy="408"/>
              </a:xfrm>
            </p:grpSpPr>
            <p:sp>
              <p:nvSpPr>
                <p:cNvPr id="205" name="Oval 4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06" name="Oval 4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1" name="Group 48"/>
              <p:cNvGrpSpPr>
                <a:grpSpLocks noChangeAspect="1"/>
              </p:cNvGrpSpPr>
              <p:nvPr/>
            </p:nvGrpSpPr>
            <p:grpSpPr bwMode="auto">
              <a:xfrm>
                <a:off x="4195" y="2134"/>
                <a:ext cx="317" cy="278"/>
                <a:chOff x="476" y="1888"/>
                <a:chExt cx="454" cy="408"/>
              </a:xfrm>
            </p:grpSpPr>
            <p:sp>
              <p:nvSpPr>
                <p:cNvPr id="203" name="Oval 4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04" name="Oval 5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2" name="Group 51"/>
              <p:cNvGrpSpPr>
                <a:grpSpLocks noChangeAspect="1"/>
              </p:cNvGrpSpPr>
              <p:nvPr/>
            </p:nvGrpSpPr>
            <p:grpSpPr bwMode="auto">
              <a:xfrm>
                <a:off x="4604" y="2213"/>
                <a:ext cx="317" cy="278"/>
                <a:chOff x="476" y="1888"/>
                <a:chExt cx="454" cy="408"/>
              </a:xfrm>
            </p:grpSpPr>
            <p:sp>
              <p:nvSpPr>
                <p:cNvPr id="201" name="Oval 5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02" name="Oval 5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3" name="Group 54"/>
              <p:cNvGrpSpPr>
                <a:grpSpLocks noChangeAspect="1"/>
              </p:cNvGrpSpPr>
              <p:nvPr/>
            </p:nvGrpSpPr>
            <p:grpSpPr bwMode="auto">
              <a:xfrm>
                <a:off x="4422" y="2253"/>
                <a:ext cx="317" cy="277"/>
                <a:chOff x="476" y="1888"/>
                <a:chExt cx="454" cy="408"/>
              </a:xfrm>
            </p:grpSpPr>
            <p:sp>
              <p:nvSpPr>
                <p:cNvPr id="199" name="Oval 5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00" name="Oval 5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4" name="Group 57"/>
              <p:cNvGrpSpPr>
                <a:grpSpLocks noChangeAspect="1"/>
              </p:cNvGrpSpPr>
              <p:nvPr/>
            </p:nvGrpSpPr>
            <p:grpSpPr bwMode="auto">
              <a:xfrm>
                <a:off x="4150" y="2293"/>
                <a:ext cx="317" cy="277"/>
                <a:chOff x="476" y="1888"/>
                <a:chExt cx="454" cy="408"/>
              </a:xfrm>
            </p:grpSpPr>
            <p:sp>
              <p:nvSpPr>
                <p:cNvPr id="197" name="Oval 5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98" name="Oval 5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5" name="Group 60"/>
              <p:cNvGrpSpPr>
                <a:grpSpLocks noChangeAspect="1"/>
              </p:cNvGrpSpPr>
              <p:nvPr/>
            </p:nvGrpSpPr>
            <p:grpSpPr bwMode="auto">
              <a:xfrm>
                <a:off x="4740" y="2490"/>
                <a:ext cx="317" cy="278"/>
                <a:chOff x="476" y="1888"/>
                <a:chExt cx="454" cy="408"/>
              </a:xfrm>
            </p:grpSpPr>
            <p:sp>
              <p:nvSpPr>
                <p:cNvPr id="195" name="Oval 6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96" name="Oval 6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6" name="Group 63"/>
              <p:cNvGrpSpPr>
                <a:grpSpLocks noChangeAspect="1"/>
              </p:cNvGrpSpPr>
              <p:nvPr/>
            </p:nvGrpSpPr>
            <p:grpSpPr bwMode="auto">
              <a:xfrm>
                <a:off x="4785" y="2095"/>
                <a:ext cx="317" cy="277"/>
                <a:chOff x="476" y="1888"/>
                <a:chExt cx="454" cy="408"/>
              </a:xfrm>
            </p:grpSpPr>
            <p:sp>
              <p:nvSpPr>
                <p:cNvPr id="193" name="Oval 6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94" name="Oval 6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7" name="Group 66"/>
              <p:cNvGrpSpPr>
                <a:grpSpLocks noChangeAspect="1"/>
              </p:cNvGrpSpPr>
              <p:nvPr/>
            </p:nvGrpSpPr>
            <p:grpSpPr bwMode="auto">
              <a:xfrm>
                <a:off x="4422" y="1897"/>
                <a:ext cx="317" cy="277"/>
                <a:chOff x="476" y="1888"/>
                <a:chExt cx="454" cy="408"/>
              </a:xfrm>
            </p:grpSpPr>
            <p:sp>
              <p:nvSpPr>
                <p:cNvPr id="191" name="Oval 6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92" name="Oval 6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8" name="Group 69"/>
              <p:cNvGrpSpPr>
                <a:grpSpLocks noChangeAspect="1"/>
              </p:cNvGrpSpPr>
              <p:nvPr/>
            </p:nvGrpSpPr>
            <p:grpSpPr bwMode="auto">
              <a:xfrm>
                <a:off x="4740" y="1897"/>
                <a:ext cx="317" cy="277"/>
                <a:chOff x="476" y="1888"/>
                <a:chExt cx="454" cy="408"/>
              </a:xfrm>
            </p:grpSpPr>
            <p:sp>
              <p:nvSpPr>
                <p:cNvPr id="189" name="Oval 7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90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59" name="Group 72"/>
              <p:cNvGrpSpPr>
                <a:grpSpLocks noChangeAspect="1"/>
              </p:cNvGrpSpPr>
              <p:nvPr/>
            </p:nvGrpSpPr>
            <p:grpSpPr bwMode="auto">
              <a:xfrm>
                <a:off x="4331" y="2569"/>
                <a:ext cx="317" cy="278"/>
                <a:chOff x="476" y="1888"/>
                <a:chExt cx="454" cy="408"/>
              </a:xfrm>
            </p:grpSpPr>
            <p:sp>
              <p:nvSpPr>
                <p:cNvPr id="187" name="Oval 7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8" name="Oval 7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0" name="Group 75"/>
              <p:cNvGrpSpPr>
                <a:grpSpLocks noChangeAspect="1"/>
              </p:cNvGrpSpPr>
              <p:nvPr/>
            </p:nvGrpSpPr>
            <p:grpSpPr bwMode="auto">
              <a:xfrm>
                <a:off x="4150" y="1936"/>
                <a:ext cx="317" cy="277"/>
                <a:chOff x="476" y="1888"/>
                <a:chExt cx="454" cy="408"/>
              </a:xfrm>
            </p:grpSpPr>
            <p:sp>
              <p:nvSpPr>
                <p:cNvPr id="185" name="Oval 7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6" name="Oval 7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1" name="Group 78"/>
              <p:cNvGrpSpPr>
                <a:grpSpLocks noChangeAspect="1"/>
              </p:cNvGrpSpPr>
              <p:nvPr/>
            </p:nvGrpSpPr>
            <p:grpSpPr bwMode="auto">
              <a:xfrm>
                <a:off x="4513" y="2886"/>
                <a:ext cx="317" cy="278"/>
                <a:chOff x="476" y="1888"/>
                <a:chExt cx="454" cy="408"/>
              </a:xfrm>
            </p:grpSpPr>
            <p:sp>
              <p:nvSpPr>
                <p:cNvPr id="183" name="Oval 7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4" name="Oval 8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2" name="Group 81"/>
              <p:cNvGrpSpPr>
                <a:grpSpLocks noChangeAspect="1"/>
              </p:cNvGrpSpPr>
              <p:nvPr/>
            </p:nvGrpSpPr>
            <p:grpSpPr bwMode="auto">
              <a:xfrm>
                <a:off x="4740" y="2886"/>
                <a:ext cx="317" cy="278"/>
                <a:chOff x="476" y="1888"/>
                <a:chExt cx="454" cy="408"/>
              </a:xfrm>
            </p:grpSpPr>
            <p:sp>
              <p:nvSpPr>
                <p:cNvPr id="181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2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3" name="Group 84"/>
              <p:cNvGrpSpPr>
                <a:grpSpLocks noChangeAspect="1"/>
              </p:cNvGrpSpPr>
              <p:nvPr/>
            </p:nvGrpSpPr>
            <p:grpSpPr bwMode="auto">
              <a:xfrm>
                <a:off x="4694" y="2847"/>
                <a:ext cx="317" cy="277"/>
                <a:chOff x="476" y="1888"/>
                <a:chExt cx="454" cy="408"/>
              </a:xfrm>
            </p:grpSpPr>
            <p:sp>
              <p:nvSpPr>
                <p:cNvPr id="179" name="Oval 8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0" name="Oval 8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4" name="Group 87"/>
              <p:cNvGrpSpPr>
                <a:grpSpLocks noChangeAspect="1"/>
              </p:cNvGrpSpPr>
              <p:nvPr/>
            </p:nvGrpSpPr>
            <p:grpSpPr bwMode="auto">
              <a:xfrm>
                <a:off x="4377" y="2649"/>
                <a:ext cx="317" cy="277"/>
                <a:chOff x="476" y="1888"/>
                <a:chExt cx="454" cy="408"/>
              </a:xfrm>
            </p:grpSpPr>
            <p:sp>
              <p:nvSpPr>
                <p:cNvPr id="177" name="Oval 8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78" name="Oval 8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5" name="Group 90"/>
              <p:cNvGrpSpPr>
                <a:grpSpLocks noChangeAspect="1"/>
              </p:cNvGrpSpPr>
              <p:nvPr/>
            </p:nvGrpSpPr>
            <p:grpSpPr bwMode="auto">
              <a:xfrm>
                <a:off x="4150" y="1857"/>
                <a:ext cx="317" cy="278"/>
                <a:chOff x="476" y="1888"/>
                <a:chExt cx="454" cy="408"/>
              </a:xfrm>
            </p:grpSpPr>
            <p:sp>
              <p:nvSpPr>
                <p:cNvPr id="175" name="Oval 9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76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6" name="Group 93"/>
              <p:cNvGrpSpPr>
                <a:grpSpLocks noChangeAspect="1"/>
              </p:cNvGrpSpPr>
              <p:nvPr/>
            </p:nvGrpSpPr>
            <p:grpSpPr bwMode="auto">
              <a:xfrm>
                <a:off x="4785" y="1857"/>
                <a:ext cx="317" cy="278"/>
                <a:chOff x="476" y="1888"/>
                <a:chExt cx="454" cy="408"/>
              </a:xfrm>
            </p:grpSpPr>
            <p:sp>
              <p:nvSpPr>
                <p:cNvPr id="173" name="Oval 9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74" name="Oval 9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7" name="Group 96"/>
              <p:cNvGrpSpPr>
                <a:grpSpLocks noChangeAspect="1"/>
              </p:cNvGrpSpPr>
              <p:nvPr/>
            </p:nvGrpSpPr>
            <p:grpSpPr bwMode="auto">
              <a:xfrm>
                <a:off x="4558" y="2134"/>
                <a:ext cx="317" cy="278"/>
                <a:chOff x="476" y="1888"/>
                <a:chExt cx="454" cy="408"/>
              </a:xfrm>
            </p:grpSpPr>
            <p:sp>
              <p:nvSpPr>
                <p:cNvPr id="171" name="Oval 9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72" name="Oval 9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68" name="Group 99"/>
              <p:cNvGrpSpPr>
                <a:grpSpLocks noChangeAspect="1"/>
              </p:cNvGrpSpPr>
              <p:nvPr/>
            </p:nvGrpSpPr>
            <p:grpSpPr bwMode="auto">
              <a:xfrm>
                <a:off x="4558" y="1897"/>
                <a:ext cx="317" cy="277"/>
                <a:chOff x="476" y="1888"/>
                <a:chExt cx="454" cy="408"/>
              </a:xfrm>
            </p:grpSpPr>
            <p:sp>
              <p:nvSpPr>
                <p:cNvPr id="169" name="Oval 10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70" name="Oval 10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grpSp>
          <p:nvGrpSpPr>
            <p:cNvPr id="123" name="Group 102"/>
            <p:cNvGrpSpPr>
              <a:grpSpLocks noChangeAspect="1"/>
            </p:cNvGrpSpPr>
            <p:nvPr/>
          </p:nvGrpSpPr>
          <p:grpSpPr bwMode="auto">
            <a:xfrm>
              <a:off x="4921" y="2931"/>
              <a:ext cx="317" cy="278"/>
              <a:chOff x="476" y="1888"/>
              <a:chExt cx="454" cy="408"/>
            </a:xfrm>
          </p:grpSpPr>
          <p:sp>
            <p:nvSpPr>
              <p:cNvPr id="136" name="Oval 103"/>
              <p:cNvSpPr>
                <a:spLocks noChangeAspect="1" noChangeArrowheads="1"/>
              </p:cNvSpPr>
              <p:nvPr/>
            </p:nvSpPr>
            <p:spPr bwMode="auto">
              <a:xfrm>
                <a:off x="476" y="1888"/>
                <a:ext cx="454" cy="408"/>
              </a:xfrm>
              <a:prstGeom prst="ellipse">
                <a:avLst/>
              </a:prstGeom>
              <a:solidFill>
                <a:srgbClr val="FF66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" name="Oval 104"/>
              <p:cNvSpPr>
                <a:spLocks noChangeAspect="1" noChangeArrowheads="1"/>
              </p:cNvSpPr>
              <p:nvPr/>
            </p:nvSpPr>
            <p:spPr bwMode="auto">
              <a:xfrm>
                <a:off x="657" y="2069"/>
                <a:ext cx="91" cy="91"/>
              </a:xfrm>
              <a:prstGeom prst="ellipse">
                <a:avLst/>
              </a:prstGeom>
              <a:solidFill>
                <a:srgbClr val="FFE5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24" name="Group 105"/>
            <p:cNvGrpSpPr>
              <a:grpSpLocks noChangeAspect="1"/>
            </p:cNvGrpSpPr>
            <p:nvPr/>
          </p:nvGrpSpPr>
          <p:grpSpPr bwMode="auto">
            <a:xfrm>
              <a:off x="4506" y="2692"/>
              <a:ext cx="317" cy="277"/>
              <a:chOff x="402" y="1937"/>
              <a:chExt cx="454" cy="408"/>
            </a:xfrm>
          </p:grpSpPr>
          <p:sp>
            <p:nvSpPr>
              <p:cNvPr id="134" name="Oval 106"/>
              <p:cNvSpPr>
                <a:spLocks noChangeAspect="1" noChangeArrowheads="1"/>
              </p:cNvSpPr>
              <p:nvPr/>
            </p:nvSpPr>
            <p:spPr bwMode="auto">
              <a:xfrm>
                <a:off x="402" y="1937"/>
                <a:ext cx="454" cy="408"/>
              </a:xfrm>
              <a:prstGeom prst="ellipse">
                <a:avLst/>
              </a:prstGeom>
              <a:solidFill>
                <a:srgbClr val="FF66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" name="Oval 107"/>
              <p:cNvSpPr>
                <a:spLocks noChangeAspect="1" noChangeArrowheads="1"/>
              </p:cNvSpPr>
              <p:nvPr/>
            </p:nvSpPr>
            <p:spPr bwMode="auto">
              <a:xfrm>
                <a:off x="657" y="2069"/>
                <a:ext cx="91" cy="91"/>
              </a:xfrm>
              <a:prstGeom prst="ellipse">
                <a:avLst/>
              </a:prstGeom>
              <a:solidFill>
                <a:srgbClr val="FFE5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25" name="Group 108"/>
            <p:cNvGrpSpPr>
              <a:grpSpLocks noChangeAspect="1"/>
            </p:cNvGrpSpPr>
            <p:nvPr/>
          </p:nvGrpSpPr>
          <p:grpSpPr bwMode="auto">
            <a:xfrm>
              <a:off x="4921" y="3022"/>
              <a:ext cx="317" cy="277"/>
              <a:chOff x="476" y="1888"/>
              <a:chExt cx="454" cy="408"/>
            </a:xfrm>
          </p:grpSpPr>
          <p:sp>
            <p:nvSpPr>
              <p:cNvPr id="132" name="Oval 109"/>
              <p:cNvSpPr>
                <a:spLocks noChangeAspect="1" noChangeArrowheads="1"/>
              </p:cNvSpPr>
              <p:nvPr/>
            </p:nvSpPr>
            <p:spPr bwMode="auto">
              <a:xfrm>
                <a:off x="476" y="1888"/>
                <a:ext cx="454" cy="408"/>
              </a:xfrm>
              <a:prstGeom prst="ellipse">
                <a:avLst/>
              </a:prstGeom>
              <a:solidFill>
                <a:srgbClr val="FF66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" name="Oval 110"/>
              <p:cNvSpPr>
                <a:spLocks noChangeAspect="1" noChangeArrowheads="1"/>
              </p:cNvSpPr>
              <p:nvPr/>
            </p:nvSpPr>
            <p:spPr bwMode="auto">
              <a:xfrm>
                <a:off x="657" y="2069"/>
                <a:ext cx="91" cy="91"/>
              </a:xfrm>
              <a:prstGeom prst="ellipse">
                <a:avLst/>
              </a:prstGeom>
              <a:solidFill>
                <a:srgbClr val="FFE5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26" name="Group 111"/>
            <p:cNvGrpSpPr>
              <a:grpSpLocks noChangeAspect="1"/>
            </p:cNvGrpSpPr>
            <p:nvPr/>
          </p:nvGrpSpPr>
          <p:grpSpPr bwMode="auto">
            <a:xfrm>
              <a:off x="4468" y="2840"/>
              <a:ext cx="317" cy="278"/>
              <a:chOff x="476" y="1888"/>
              <a:chExt cx="454" cy="408"/>
            </a:xfrm>
          </p:grpSpPr>
          <p:sp>
            <p:nvSpPr>
              <p:cNvPr id="130" name="Oval 112"/>
              <p:cNvSpPr>
                <a:spLocks noChangeAspect="1" noChangeArrowheads="1"/>
              </p:cNvSpPr>
              <p:nvPr/>
            </p:nvSpPr>
            <p:spPr bwMode="auto">
              <a:xfrm>
                <a:off x="476" y="1888"/>
                <a:ext cx="454" cy="408"/>
              </a:xfrm>
              <a:prstGeom prst="ellipse">
                <a:avLst/>
              </a:prstGeom>
              <a:solidFill>
                <a:srgbClr val="FF66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1" name="Oval 113"/>
              <p:cNvSpPr>
                <a:spLocks noChangeAspect="1" noChangeArrowheads="1"/>
              </p:cNvSpPr>
              <p:nvPr/>
            </p:nvSpPr>
            <p:spPr bwMode="auto">
              <a:xfrm>
                <a:off x="657" y="2069"/>
                <a:ext cx="91" cy="91"/>
              </a:xfrm>
              <a:prstGeom prst="ellipse">
                <a:avLst/>
              </a:prstGeom>
              <a:solidFill>
                <a:srgbClr val="FFE5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27" name="Group 114"/>
            <p:cNvGrpSpPr>
              <a:grpSpLocks noChangeAspect="1"/>
            </p:cNvGrpSpPr>
            <p:nvPr/>
          </p:nvGrpSpPr>
          <p:grpSpPr bwMode="auto">
            <a:xfrm>
              <a:off x="4422" y="2341"/>
              <a:ext cx="317" cy="277"/>
              <a:chOff x="476" y="1888"/>
              <a:chExt cx="454" cy="408"/>
            </a:xfrm>
          </p:grpSpPr>
          <p:sp>
            <p:nvSpPr>
              <p:cNvPr id="128" name="Oval 115"/>
              <p:cNvSpPr>
                <a:spLocks noChangeAspect="1" noChangeArrowheads="1"/>
              </p:cNvSpPr>
              <p:nvPr/>
            </p:nvSpPr>
            <p:spPr bwMode="auto">
              <a:xfrm>
                <a:off x="476" y="1888"/>
                <a:ext cx="454" cy="408"/>
              </a:xfrm>
              <a:prstGeom prst="ellipse">
                <a:avLst/>
              </a:prstGeom>
              <a:solidFill>
                <a:srgbClr val="FF66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29" name="Oval 116"/>
              <p:cNvSpPr>
                <a:spLocks noChangeAspect="1" noChangeArrowheads="1"/>
              </p:cNvSpPr>
              <p:nvPr/>
            </p:nvSpPr>
            <p:spPr bwMode="auto">
              <a:xfrm>
                <a:off x="657" y="2069"/>
                <a:ext cx="91" cy="91"/>
              </a:xfrm>
              <a:prstGeom prst="ellipse">
                <a:avLst/>
              </a:prstGeom>
              <a:solidFill>
                <a:srgbClr val="FFE5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grpSp>
        <p:nvGrpSpPr>
          <p:cNvPr id="231" name="Group 117"/>
          <p:cNvGrpSpPr>
            <a:grpSpLocks noChangeAspect="1"/>
          </p:cNvGrpSpPr>
          <p:nvPr/>
        </p:nvGrpSpPr>
        <p:grpSpPr bwMode="auto">
          <a:xfrm>
            <a:off x="7246458" y="2218153"/>
            <a:ext cx="431369" cy="1709042"/>
            <a:chOff x="2290" y="482"/>
            <a:chExt cx="817" cy="2814"/>
          </a:xfrm>
        </p:grpSpPr>
        <p:sp>
          <p:nvSpPr>
            <p:cNvPr id="232" name="AutoShape 118"/>
            <p:cNvSpPr>
              <a:spLocks noChangeAspect="1" noChangeArrowheads="1"/>
            </p:cNvSpPr>
            <p:nvPr/>
          </p:nvSpPr>
          <p:spPr bwMode="auto">
            <a:xfrm flipV="1">
              <a:off x="2290" y="800"/>
              <a:ext cx="817" cy="2494"/>
            </a:xfrm>
            <a:prstGeom prst="can">
              <a:avLst>
                <a:gd name="adj" fmla="val 7829"/>
              </a:avLst>
            </a:prstGeom>
            <a:solidFill>
              <a:srgbClr val="F5D98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33" name="Oval 119"/>
            <p:cNvSpPr>
              <a:spLocks noChangeAspect="1" noChangeArrowheads="1"/>
            </p:cNvSpPr>
            <p:nvPr/>
          </p:nvSpPr>
          <p:spPr bwMode="auto">
            <a:xfrm flipV="1">
              <a:off x="2290" y="800"/>
              <a:ext cx="817" cy="9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34" name="AutoShape 120"/>
            <p:cNvSpPr>
              <a:spLocks noChangeAspect="1" noChangeArrowheads="1"/>
            </p:cNvSpPr>
            <p:nvPr/>
          </p:nvSpPr>
          <p:spPr bwMode="auto">
            <a:xfrm>
              <a:off x="2290" y="482"/>
              <a:ext cx="817" cy="408"/>
            </a:xfrm>
            <a:prstGeom prst="can">
              <a:avLst>
                <a:gd name="adj" fmla="val 25000"/>
              </a:avLst>
            </a:prstGeom>
            <a:solidFill>
              <a:srgbClr val="E8E8E8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235" name="Group 121"/>
            <p:cNvGrpSpPr>
              <a:grpSpLocks noChangeAspect="1"/>
            </p:cNvGrpSpPr>
            <p:nvPr/>
          </p:nvGrpSpPr>
          <p:grpSpPr bwMode="auto">
            <a:xfrm>
              <a:off x="2290" y="2115"/>
              <a:ext cx="817" cy="1181"/>
              <a:chOff x="4241" y="2023"/>
              <a:chExt cx="952" cy="1181"/>
            </a:xfrm>
          </p:grpSpPr>
          <p:grpSp>
            <p:nvGrpSpPr>
              <p:cNvPr id="236" name="Group 122"/>
              <p:cNvGrpSpPr>
                <a:grpSpLocks noChangeAspect="1"/>
              </p:cNvGrpSpPr>
              <p:nvPr/>
            </p:nvGrpSpPr>
            <p:grpSpPr bwMode="auto">
              <a:xfrm>
                <a:off x="4558" y="2941"/>
                <a:ext cx="227" cy="175"/>
                <a:chOff x="476" y="1888"/>
                <a:chExt cx="454" cy="408"/>
              </a:xfrm>
            </p:grpSpPr>
            <p:sp>
              <p:nvSpPr>
                <p:cNvPr id="372" name="Oval 12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73" name="Oval 12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37" name="Group 125"/>
              <p:cNvGrpSpPr>
                <a:grpSpLocks noChangeAspect="1"/>
              </p:cNvGrpSpPr>
              <p:nvPr/>
            </p:nvGrpSpPr>
            <p:grpSpPr bwMode="auto">
              <a:xfrm>
                <a:off x="4604" y="2985"/>
                <a:ext cx="227" cy="174"/>
                <a:chOff x="476" y="1888"/>
                <a:chExt cx="454" cy="408"/>
              </a:xfrm>
            </p:grpSpPr>
            <p:sp>
              <p:nvSpPr>
                <p:cNvPr id="370" name="Oval 12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71" name="Oval 12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38" name="Group 128"/>
              <p:cNvGrpSpPr>
                <a:grpSpLocks noChangeAspect="1"/>
              </p:cNvGrpSpPr>
              <p:nvPr/>
            </p:nvGrpSpPr>
            <p:grpSpPr bwMode="auto">
              <a:xfrm>
                <a:off x="4830" y="2854"/>
                <a:ext cx="227" cy="174"/>
                <a:chOff x="476" y="1888"/>
                <a:chExt cx="454" cy="408"/>
              </a:xfrm>
            </p:grpSpPr>
            <p:sp>
              <p:nvSpPr>
                <p:cNvPr id="368" name="Oval 12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69" name="Oval 13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39" name="Group 131"/>
              <p:cNvGrpSpPr>
                <a:grpSpLocks noChangeAspect="1"/>
              </p:cNvGrpSpPr>
              <p:nvPr/>
            </p:nvGrpSpPr>
            <p:grpSpPr bwMode="auto">
              <a:xfrm>
                <a:off x="4649" y="2854"/>
                <a:ext cx="227" cy="174"/>
                <a:chOff x="476" y="1888"/>
                <a:chExt cx="454" cy="408"/>
              </a:xfrm>
            </p:grpSpPr>
            <p:sp>
              <p:nvSpPr>
                <p:cNvPr id="366" name="Oval 13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67" name="Oval 13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0" name="Group 134"/>
              <p:cNvGrpSpPr>
                <a:grpSpLocks noChangeAspect="1"/>
              </p:cNvGrpSpPr>
              <p:nvPr/>
            </p:nvGrpSpPr>
            <p:grpSpPr bwMode="auto">
              <a:xfrm>
                <a:off x="4467" y="2810"/>
                <a:ext cx="227" cy="175"/>
                <a:chOff x="476" y="1888"/>
                <a:chExt cx="454" cy="408"/>
              </a:xfrm>
            </p:grpSpPr>
            <p:sp>
              <p:nvSpPr>
                <p:cNvPr id="364" name="Oval 13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65" name="Oval 13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1" name="Group 137"/>
              <p:cNvGrpSpPr>
                <a:grpSpLocks noChangeAspect="1"/>
              </p:cNvGrpSpPr>
              <p:nvPr/>
            </p:nvGrpSpPr>
            <p:grpSpPr bwMode="auto">
              <a:xfrm>
                <a:off x="4422" y="2636"/>
                <a:ext cx="227" cy="174"/>
                <a:chOff x="476" y="1888"/>
                <a:chExt cx="454" cy="408"/>
              </a:xfrm>
            </p:grpSpPr>
            <p:sp>
              <p:nvSpPr>
                <p:cNvPr id="362" name="Oval 13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63" name="Oval 13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2" name="Group 140"/>
              <p:cNvGrpSpPr>
                <a:grpSpLocks noChangeAspect="1"/>
              </p:cNvGrpSpPr>
              <p:nvPr/>
            </p:nvGrpSpPr>
            <p:grpSpPr bwMode="auto">
              <a:xfrm>
                <a:off x="4604" y="2722"/>
                <a:ext cx="227" cy="175"/>
                <a:chOff x="476" y="1888"/>
                <a:chExt cx="454" cy="408"/>
              </a:xfrm>
            </p:grpSpPr>
            <p:sp>
              <p:nvSpPr>
                <p:cNvPr id="360" name="Oval 14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61" name="Oval 14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3" name="Group 143"/>
              <p:cNvGrpSpPr>
                <a:grpSpLocks noChangeAspect="1"/>
              </p:cNvGrpSpPr>
              <p:nvPr/>
            </p:nvGrpSpPr>
            <p:grpSpPr bwMode="auto">
              <a:xfrm>
                <a:off x="4830" y="2679"/>
                <a:ext cx="227" cy="175"/>
                <a:chOff x="476" y="1888"/>
                <a:chExt cx="454" cy="408"/>
              </a:xfrm>
            </p:grpSpPr>
            <p:sp>
              <p:nvSpPr>
                <p:cNvPr id="358" name="Oval 14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59" name="Oval 14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4" name="Group 146"/>
              <p:cNvGrpSpPr>
                <a:grpSpLocks noChangeAspect="1"/>
              </p:cNvGrpSpPr>
              <p:nvPr/>
            </p:nvGrpSpPr>
            <p:grpSpPr bwMode="auto">
              <a:xfrm>
                <a:off x="4876" y="2504"/>
                <a:ext cx="227" cy="175"/>
                <a:chOff x="476" y="1888"/>
                <a:chExt cx="454" cy="408"/>
              </a:xfrm>
            </p:grpSpPr>
            <p:sp>
              <p:nvSpPr>
                <p:cNvPr id="356" name="Oval 14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57" name="Oval 14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5" name="Group 149"/>
              <p:cNvGrpSpPr>
                <a:grpSpLocks noChangeAspect="1"/>
              </p:cNvGrpSpPr>
              <p:nvPr/>
            </p:nvGrpSpPr>
            <p:grpSpPr bwMode="auto">
              <a:xfrm>
                <a:off x="4649" y="2548"/>
                <a:ext cx="227" cy="174"/>
                <a:chOff x="476" y="1888"/>
                <a:chExt cx="454" cy="408"/>
              </a:xfrm>
            </p:grpSpPr>
            <p:sp>
              <p:nvSpPr>
                <p:cNvPr id="354" name="Oval 15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55" name="Oval 15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6" name="Group 152"/>
              <p:cNvGrpSpPr>
                <a:grpSpLocks noChangeAspect="1"/>
              </p:cNvGrpSpPr>
              <p:nvPr/>
            </p:nvGrpSpPr>
            <p:grpSpPr bwMode="auto">
              <a:xfrm>
                <a:off x="4467" y="2504"/>
                <a:ext cx="227" cy="175"/>
                <a:chOff x="476" y="1888"/>
                <a:chExt cx="454" cy="408"/>
              </a:xfrm>
            </p:grpSpPr>
            <p:sp>
              <p:nvSpPr>
                <p:cNvPr id="352" name="Oval 15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53" name="Oval 15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7" name="Group 155"/>
              <p:cNvGrpSpPr>
                <a:grpSpLocks noChangeAspect="1"/>
              </p:cNvGrpSpPr>
              <p:nvPr/>
            </p:nvGrpSpPr>
            <p:grpSpPr bwMode="auto">
              <a:xfrm>
                <a:off x="4422" y="2372"/>
                <a:ext cx="227" cy="175"/>
                <a:chOff x="476" y="1888"/>
                <a:chExt cx="454" cy="408"/>
              </a:xfrm>
            </p:grpSpPr>
            <p:sp>
              <p:nvSpPr>
                <p:cNvPr id="350" name="Oval 15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51" name="Oval 15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8" name="Group 158"/>
              <p:cNvGrpSpPr>
                <a:grpSpLocks noChangeAspect="1"/>
              </p:cNvGrpSpPr>
              <p:nvPr/>
            </p:nvGrpSpPr>
            <p:grpSpPr bwMode="auto">
              <a:xfrm>
                <a:off x="4558" y="2417"/>
                <a:ext cx="227" cy="174"/>
                <a:chOff x="476" y="1888"/>
                <a:chExt cx="454" cy="408"/>
              </a:xfrm>
            </p:grpSpPr>
            <p:sp>
              <p:nvSpPr>
                <p:cNvPr id="348" name="Oval 15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49" name="Oval 16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49" name="Group 161"/>
              <p:cNvGrpSpPr>
                <a:grpSpLocks noChangeAspect="1"/>
              </p:cNvGrpSpPr>
              <p:nvPr/>
            </p:nvGrpSpPr>
            <p:grpSpPr bwMode="auto">
              <a:xfrm>
                <a:off x="4740" y="2329"/>
                <a:ext cx="227" cy="174"/>
                <a:chOff x="476" y="1888"/>
                <a:chExt cx="454" cy="408"/>
              </a:xfrm>
            </p:grpSpPr>
            <p:sp>
              <p:nvSpPr>
                <p:cNvPr id="346" name="Oval 16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47" name="Oval 16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0" name="Group 164"/>
              <p:cNvGrpSpPr>
                <a:grpSpLocks noChangeAspect="1"/>
              </p:cNvGrpSpPr>
              <p:nvPr/>
            </p:nvGrpSpPr>
            <p:grpSpPr bwMode="auto">
              <a:xfrm>
                <a:off x="4785" y="2460"/>
                <a:ext cx="227" cy="175"/>
                <a:chOff x="476" y="1888"/>
                <a:chExt cx="454" cy="408"/>
              </a:xfrm>
            </p:grpSpPr>
            <p:sp>
              <p:nvSpPr>
                <p:cNvPr id="344" name="Oval 16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45" name="Oval 16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1" name="Group 167"/>
              <p:cNvGrpSpPr>
                <a:grpSpLocks noChangeAspect="1"/>
              </p:cNvGrpSpPr>
              <p:nvPr/>
            </p:nvGrpSpPr>
            <p:grpSpPr bwMode="auto">
              <a:xfrm>
                <a:off x="4876" y="2329"/>
                <a:ext cx="227" cy="174"/>
                <a:chOff x="476" y="1888"/>
                <a:chExt cx="454" cy="408"/>
              </a:xfrm>
            </p:grpSpPr>
            <p:sp>
              <p:nvSpPr>
                <p:cNvPr id="342" name="Oval 16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43" name="Oval 16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2" name="Group 170"/>
              <p:cNvGrpSpPr>
                <a:grpSpLocks noChangeAspect="1"/>
              </p:cNvGrpSpPr>
              <p:nvPr/>
            </p:nvGrpSpPr>
            <p:grpSpPr bwMode="auto">
              <a:xfrm>
                <a:off x="4558" y="2286"/>
                <a:ext cx="227" cy="174"/>
                <a:chOff x="476" y="1888"/>
                <a:chExt cx="454" cy="408"/>
              </a:xfrm>
            </p:grpSpPr>
            <p:sp>
              <p:nvSpPr>
                <p:cNvPr id="340" name="Oval 17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41" name="Oval 17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3" name="Group 173"/>
              <p:cNvGrpSpPr>
                <a:grpSpLocks noChangeAspect="1"/>
              </p:cNvGrpSpPr>
              <p:nvPr/>
            </p:nvGrpSpPr>
            <p:grpSpPr bwMode="auto">
              <a:xfrm>
                <a:off x="4740" y="3029"/>
                <a:ext cx="227" cy="175"/>
                <a:chOff x="476" y="1888"/>
                <a:chExt cx="454" cy="408"/>
              </a:xfrm>
            </p:grpSpPr>
            <p:sp>
              <p:nvSpPr>
                <p:cNvPr id="338" name="Oval 17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9" name="Oval 17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4" name="Group 176"/>
              <p:cNvGrpSpPr>
                <a:grpSpLocks noChangeAspect="1"/>
              </p:cNvGrpSpPr>
              <p:nvPr/>
            </p:nvGrpSpPr>
            <p:grpSpPr bwMode="auto">
              <a:xfrm>
                <a:off x="4377" y="2198"/>
                <a:ext cx="227" cy="174"/>
                <a:chOff x="476" y="1888"/>
                <a:chExt cx="454" cy="408"/>
              </a:xfrm>
            </p:grpSpPr>
            <p:sp>
              <p:nvSpPr>
                <p:cNvPr id="336" name="Oval 17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7" name="Oval 17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5" name="Group 179"/>
              <p:cNvGrpSpPr>
                <a:grpSpLocks noChangeAspect="1"/>
              </p:cNvGrpSpPr>
              <p:nvPr/>
            </p:nvGrpSpPr>
            <p:grpSpPr bwMode="auto">
              <a:xfrm>
                <a:off x="4558" y="2110"/>
                <a:ext cx="227" cy="175"/>
                <a:chOff x="476" y="1888"/>
                <a:chExt cx="454" cy="408"/>
              </a:xfrm>
            </p:grpSpPr>
            <p:sp>
              <p:nvSpPr>
                <p:cNvPr id="334" name="Oval 18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5" name="Oval 18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6" name="Group 182"/>
              <p:cNvGrpSpPr>
                <a:grpSpLocks noChangeAspect="1"/>
              </p:cNvGrpSpPr>
              <p:nvPr/>
            </p:nvGrpSpPr>
            <p:grpSpPr bwMode="auto">
              <a:xfrm>
                <a:off x="4694" y="2198"/>
                <a:ext cx="227" cy="174"/>
                <a:chOff x="476" y="1888"/>
                <a:chExt cx="454" cy="408"/>
              </a:xfrm>
            </p:grpSpPr>
            <p:sp>
              <p:nvSpPr>
                <p:cNvPr id="332" name="Oval 18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3" name="Oval 18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7" name="Group 185"/>
              <p:cNvGrpSpPr>
                <a:grpSpLocks noChangeAspect="1"/>
              </p:cNvGrpSpPr>
              <p:nvPr/>
            </p:nvGrpSpPr>
            <p:grpSpPr bwMode="auto">
              <a:xfrm>
                <a:off x="4876" y="2154"/>
                <a:ext cx="227" cy="175"/>
                <a:chOff x="476" y="1888"/>
                <a:chExt cx="454" cy="408"/>
              </a:xfrm>
            </p:grpSpPr>
            <p:sp>
              <p:nvSpPr>
                <p:cNvPr id="330" name="Oval 18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31" name="Oval 18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8" name="Group 188"/>
              <p:cNvGrpSpPr>
                <a:grpSpLocks noChangeAspect="1"/>
              </p:cNvGrpSpPr>
              <p:nvPr/>
            </p:nvGrpSpPr>
            <p:grpSpPr bwMode="auto">
              <a:xfrm>
                <a:off x="4241" y="2286"/>
                <a:ext cx="227" cy="174"/>
                <a:chOff x="476" y="1888"/>
                <a:chExt cx="454" cy="408"/>
              </a:xfrm>
            </p:grpSpPr>
            <p:sp>
              <p:nvSpPr>
                <p:cNvPr id="328" name="Oval 18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29" name="Oval 19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59" name="Group 191"/>
              <p:cNvGrpSpPr>
                <a:grpSpLocks noChangeAspect="1"/>
              </p:cNvGrpSpPr>
              <p:nvPr/>
            </p:nvGrpSpPr>
            <p:grpSpPr bwMode="auto">
              <a:xfrm>
                <a:off x="4966" y="2417"/>
                <a:ext cx="227" cy="174"/>
                <a:chOff x="476" y="1888"/>
                <a:chExt cx="454" cy="408"/>
              </a:xfrm>
            </p:grpSpPr>
            <p:sp>
              <p:nvSpPr>
                <p:cNvPr id="326" name="Oval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27" name="Oval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0" name="Group 194"/>
              <p:cNvGrpSpPr>
                <a:grpSpLocks noChangeAspect="1"/>
              </p:cNvGrpSpPr>
              <p:nvPr/>
            </p:nvGrpSpPr>
            <p:grpSpPr bwMode="auto">
              <a:xfrm>
                <a:off x="4377" y="2941"/>
                <a:ext cx="227" cy="175"/>
                <a:chOff x="476" y="1888"/>
                <a:chExt cx="454" cy="408"/>
              </a:xfrm>
            </p:grpSpPr>
            <p:sp>
              <p:nvSpPr>
                <p:cNvPr id="324" name="Oval 19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25" name="Oval 19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1" name="Group 197"/>
              <p:cNvGrpSpPr>
                <a:grpSpLocks noChangeAspect="1"/>
              </p:cNvGrpSpPr>
              <p:nvPr/>
            </p:nvGrpSpPr>
            <p:grpSpPr bwMode="auto">
              <a:xfrm>
                <a:off x="4241" y="3029"/>
                <a:ext cx="227" cy="175"/>
                <a:chOff x="476" y="1888"/>
                <a:chExt cx="454" cy="408"/>
              </a:xfrm>
            </p:grpSpPr>
            <p:sp>
              <p:nvSpPr>
                <p:cNvPr id="322" name="Oval 19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23" name="Oval 19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2" name="Group 200"/>
              <p:cNvGrpSpPr>
                <a:grpSpLocks noChangeAspect="1"/>
              </p:cNvGrpSpPr>
              <p:nvPr/>
            </p:nvGrpSpPr>
            <p:grpSpPr bwMode="auto">
              <a:xfrm>
                <a:off x="4966" y="2854"/>
                <a:ext cx="227" cy="174"/>
                <a:chOff x="476" y="1888"/>
                <a:chExt cx="454" cy="408"/>
              </a:xfrm>
            </p:grpSpPr>
            <p:sp>
              <p:nvSpPr>
                <p:cNvPr id="320" name="Oval 20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21" name="Oval 20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3" name="Group 203"/>
              <p:cNvGrpSpPr>
                <a:grpSpLocks noChangeAspect="1"/>
              </p:cNvGrpSpPr>
              <p:nvPr/>
            </p:nvGrpSpPr>
            <p:grpSpPr bwMode="auto">
              <a:xfrm>
                <a:off x="4286" y="2810"/>
                <a:ext cx="227" cy="175"/>
                <a:chOff x="476" y="1888"/>
                <a:chExt cx="454" cy="408"/>
              </a:xfrm>
            </p:grpSpPr>
            <p:sp>
              <p:nvSpPr>
                <p:cNvPr id="318" name="Oval 20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19" name="Oval 20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4" name="Group 206"/>
              <p:cNvGrpSpPr>
                <a:grpSpLocks noChangeAspect="1"/>
              </p:cNvGrpSpPr>
              <p:nvPr/>
            </p:nvGrpSpPr>
            <p:grpSpPr bwMode="auto">
              <a:xfrm>
                <a:off x="4286" y="2679"/>
                <a:ext cx="227" cy="175"/>
                <a:chOff x="476" y="1888"/>
                <a:chExt cx="454" cy="408"/>
              </a:xfrm>
            </p:grpSpPr>
            <p:sp>
              <p:nvSpPr>
                <p:cNvPr id="316" name="Oval 20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17" name="Oval 20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5" name="Group 209"/>
              <p:cNvGrpSpPr>
                <a:grpSpLocks noChangeAspect="1"/>
              </p:cNvGrpSpPr>
              <p:nvPr/>
            </p:nvGrpSpPr>
            <p:grpSpPr bwMode="auto">
              <a:xfrm>
                <a:off x="4241" y="2854"/>
                <a:ext cx="227" cy="174"/>
                <a:chOff x="476" y="1888"/>
                <a:chExt cx="454" cy="408"/>
              </a:xfrm>
            </p:grpSpPr>
            <p:sp>
              <p:nvSpPr>
                <p:cNvPr id="314" name="Oval 21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15" name="Oval 21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6" name="Group 212"/>
              <p:cNvGrpSpPr>
                <a:grpSpLocks noChangeAspect="1"/>
              </p:cNvGrpSpPr>
              <p:nvPr/>
            </p:nvGrpSpPr>
            <p:grpSpPr bwMode="auto">
              <a:xfrm>
                <a:off x="4921" y="3029"/>
                <a:ext cx="227" cy="175"/>
                <a:chOff x="476" y="1888"/>
                <a:chExt cx="454" cy="408"/>
              </a:xfrm>
            </p:grpSpPr>
            <p:sp>
              <p:nvSpPr>
                <p:cNvPr id="312" name="Oval 21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13" name="Oval 21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7" name="Group 215"/>
              <p:cNvGrpSpPr>
                <a:grpSpLocks noChangeAspect="1"/>
              </p:cNvGrpSpPr>
              <p:nvPr/>
            </p:nvGrpSpPr>
            <p:grpSpPr bwMode="auto">
              <a:xfrm>
                <a:off x="4422" y="3029"/>
                <a:ext cx="227" cy="175"/>
                <a:chOff x="476" y="1888"/>
                <a:chExt cx="454" cy="408"/>
              </a:xfrm>
            </p:grpSpPr>
            <p:sp>
              <p:nvSpPr>
                <p:cNvPr id="310" name="Oval 21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11" name="Oval 21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8" name="Group 218"/>
              <p:cNvGrpSpPr>
                <a:grpSpLocks noChangeAspect="1"/>
              </p:cNvGrpSpPr>
              <p:nvPr/>
            </p:nvGrpSpPr>
            <p:grpSpPr bwMode="auto">
              <a:xfrm>
                <a:off x="4966" y="2241"/>
                <a:ext cx="227" cy="175"/>
                <a:chOff x="476" y="1888"/>
                <a:chExt cx="454" cy="408"/>
              </a:xfrm>
            </p:grpSpPr>
            <p:sp>
              <p:nvSpPr>
                <p:cNvPr id="308" name="Oval 21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09" name="Oval 22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69" name="Group 221"/>
              <p:cNvGrpSpPr>
                <a:grpSpLocks noChangeAspect="1"/>
              </p:cNvGrpSpPr>
              <p:nvPr/>
            </p:nvGrpSpPr>
            <p:grpSpPr bwMode="auto">
              <a:xfrm>
                <a:off x="4241" y="2591"/>
                <a:ext cx="227" cy="175"/>
                <a:chOff x="476" y="1888"/>
                <a:chExt cx="454" cy="408"/>
              </a:xfrm>
            </p:grpSpPr>
            <p:sp>
              <p:nvSpPr>
                <p:cNvPr id="306" name="Oval 22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07" name="Oval 22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0" name="Group 224"/>
              <p:cNvGrpSpPr>
                <a:grpSpLocks noChangeAspect="1"/>
              </p:cNvGrpSpPr>
              <p:nvPr/>
            </p:nvGrpSpPr>
            <p:grpSpPr bwMode="auto">
              <a:xfrm>
                <a:off x="4241" y="2460"/>
                <a:ext cx="227" cy="175"/>
                <a:chOff x="476" y="1888"/>
                <a:chExt cx="454" cy="408"/>
              </a:xfrm>
            </p:grpSpPr>
            <p:sp>
              <p:nvSpPr>
                <p:cNvPr id="304" name="Oval 22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05" name="Oval 22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1" name="Group 227"/>
              <p:cNvGrpSpPr>
                <a:grpSpLocks noChangeAspect="1"/>
              </p:cNvGrpSpPr>
              <p:nvPr/>
            </p:nvGrpSpPr>
            <p:grpSpPr bwMode="auto">
              <a:xfrm>
                <a:off x="4966" y="2636"/>
                <a:ext cx="227" cy="174"/>
                <a:chOff x="476" y="1888"/>
                <a:chExt cx="454" cy="408"/>
              </a:xfrm>
            </p:grpSpPr>
            <p:sp>
              <p:nvSpPr>
                <p:cNvPr id="302" name="Oval 22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03" name="Oval 22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2" name="Group 230"/>
              <p:cNvGrpSpPr>
                <a:grpSpLocks noChangeAspect="1"/>
              </p:cNvGrpSpPr>
              <p:nvPr/>
            </p:nvGrpSpPr>
            <p:grpSpPr bwMode="auto">
              <a:xfrm>
                <a:off x="4422" y="2067"/>
                <a:ext cx="227" cy="174"/>
                <a:chOff x="476" y="1888"/>
                <a:chExt cx="454" cy="408"/>
              </a:xfrm>
            </p:grpSpPr>
            <p:sp>
              <p:nvSpPr>
                <p:cNvPr id="300" name="Oval 231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301" name="Oval 232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3" name="Group 233"/>
              <p:cNvGrpSpPr>
                <a:grpSpLocks noChangeAspect="1"/>
              </p:cNvGrpSpPr>
              <p:nvPr/>
            </p:nvGrpSpPr>
            <p:grpSpPr bwMode="auto">
              <a:xfrm>
                <a:off x="4241" y="2067"/>
                <a:ext cx="227" cy="174"/>
                <a:chOff x="476" y="1888"/>
                <a:chExt cx="454" cy="408"/>
              </a:xfrm>
            </p:grpSpPr>
            <p:sp>
              <p:nvSpPr>
                <p:cNvPr id="298" name="Oval 234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99" name="Oval 235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4" name="Group 236"/>
              <p:cNvGrpSpPr>
                <a:grpSpLocks noChangeAspect="1"/>
              </p:cNvGrpSpPr>
              <p:nvPr/>
            </p:nvGrpSpPr>
            <p:grpSpPr bwMode="auto">
              <a:xfrm>
                <a:off x="4966" y="2722"/>
                <a:ext cx="227" cy="175"/>
                <a:chOff x="476" y="1888"/>
                <a:chExt cx="454" cy="408"/>
              </a:xfrm>
            </p:grpSpPr>
            <p:sp>
              <p:nvSpPr>
                <p:cNvPr id="296" name="Oval 237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97" name="Oval 238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5" name="Group 239"/>
              <p:cNvGrpSpPr>
                <a:grpSpLocks noChangeAspect="1"/>
              </p:cNvGrpSpPr>
              <p:nvPr/>
            </p:nvGrpSpPr>
            <p:grpSpPr bwMode="auto">
              <a:xfrm>
                <a:off x="4694" y="2067"/>
                <a:ext cx="227" cy="174"/>
                <a:chOff x="476" y="1888"/>
                <a:chExt cx="454" cy="408"/>
              </a:xfrm>
            </p:grpSpPr>
            <p:sp>
              <p:nvSpPr>
                <p:cNvPr id="294" name="Oval 240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95" name="Oval 241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6" name="Group 242"/>
              <p:cNvGrpSpPr>
                <a:grpSpLocks noChangeAspect="1"/>
              </p:cNvGrpSpPr>
              <p:nvPr/>
            </p:nvGrpSpPr>
            <p:grpSpPr bwMode="auto">
              <a:xfrm>
                <a:off x="4876" y="2023"/>
                <a:ext cx="227" cy="175"/>
                <a:chOff x="476" y="1888"/>
                <a:chExt cx="454" cy="408"/>
              </a:xfrm>
            </p:grpSpPr>
            <p:sp>
              <p:nvSpPr>
                <p:cNvPr id="292" name="Oval 243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93" name="Oval 244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7" name="Group 245"/>
              <p:cNvGrpSpPr>
                <a:grpSpLocks noChangeAspect="1"/>
              </p:cNvGrpSpPr>
              <p:nvPr/>
            </p:nvGrpSpPr>
            <p:grpSpPr bwMode="auto">
              <a:xfrm>
                <a:off x="4966" y="2067"/>
                <a:ext cx="227" cy="174"/>
                <a:chOff x="476" y="1888"/>
                <a:chExt cx="454" cy="408"/>
              </a:xfrm>
            </p:grpSpPr>
            <p:sp>
              <p:nvSpPr>
                <p:cNvPr id="290" name="Oval 246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91" name="Oval 247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8" name="Group 248"/>
              <p:cNvGrpSpPr>
                <a:grpSpLocks noChangeAspect="1"/>
              </p:cNvGrpSpPr>
              <p:nvPr/>
            </p:nvGrpSpPr>
            <p:grpSpPr bwMode="auto">
              <a:xfrm>
                <a:off x="4966" y="2504"/>
                <a:ext cx="227" cy="175"/>
                <a:chOff x="476" y="1888"/>
                <a:chExt cx="454" cy="408"/>
              </a:xfrm>
            </p:grpSpPr>
            <p:sp>
              <p:nvSpPr>
                <p:cNvPr id="288" name="Oval 24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89" name="Oval 250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79" name="Group 251"/>
              <p:cNvGrpSpPr>
                <a:grpSpLocks noChangeAspect="1"/>
              </p:cNvGrpSpPr>
              <p:nvPr/>
            </p:nvGrpSpPr>
            <p:grpSpPr bwMode="auto">
              <a:xfrm>
                <a:off x="4422" y="2241"/>
                <a:ext cx="227" cy="175"/>
                <a:chOff x="476" y="1888"/>
                <a:chExt cx="454" cy="408"/>
              </a:xfrm>
            </p:grpSpPr>
            <p:sp>
              <p:nvSpPr>
                <p:cNvPr id="286" name="Oval 252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87" name="Oval 253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80" name="Group 254"/>
              <p:cNvGrpSpPr>
                <a:grpSpLocks noChangeAspect="1"/>
              </p:cNvGrpSpPr>
              <p:nvPr/>
            </p:nvGrpSpPr>
            <p:grpSpPr bwMode="auto">
              <a:xfrm>
                <a:off x="4241" y="2154"/>
                <a:ext cx="227" cy="175"/>
                <a:chOff x="476" y="1888"/>
                <a:chExt cx="454" cy="408"/>
              </a:xfrm>
            </p:grpSpPr>
            <p:sp>
              <p:nvSpPr>
                <p:cNvPr id="284" name="Oval 255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85" name="Oval 256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281" name="Group 257"/>
              <p:cNvGrpSpPr>
                <a:grpSpLocks noChangeAspect="1"/>
              </p:cNvGrpSpPr>
              <p:nvPr/>
            </p:nvGrpSpPr>
            <p:grpSpPr bwMode="auto">
              <a:xfrm>
                <a:off x="4241" y="2023"/>
                <a:ext cx="227" cy="175"/>
                <a:chOff x="476" y="1888"/>
                <a:chExt cx="454" cy="408"/>
              </a:xfrm>
            </p:grpSpPr>
            <p:sp>
              <p:nvSpPr>
                <p:cNvPr id="282" name="Oval 258"/>
                <p:cNvSpPr>
                  <a:spLocks noChangeAspect="1" noChangeArrowheads="1"/>
                </p:cNvSpPr>
                <p:nvPr/>
              </p:nvSpPr>
              <p:spPr bwMode="auto">
                <a:xfrm>
                  <a:off x="476" y="1888"/>
                  <a:ext cx="454" cy="408"/>
                </a:xfrm>
                <a:prstGeom prst="ellipse">
                  <a:avLst/>
                </a:prstGeom>
                <a:solidFill>
                  <a:srgbClr val="FF66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283" name="Oval 259"/>
                <p:cNvSpPr>
                  <a:spLocks noChangeAspect="1" noChangeArrowheads="1"/>
                </p:cNvSpPr>
                <p:nvPr/>
              </p:nvSpPr>
              <p:spPr bwMode="auto">
                <a:xfrm>
                  <a:off x="657" y="2069"/>
                  <a:ext cx="91" cy="91"/>
                </a:xfrm>
                <a:prstGeom prst="ellipse">
                  <a:avLst/>
                </a:prstGeom>
                <a:solidFill>
                  <a:srgbClr val="FFE5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</p:grpSp>
      <p:grpSp>
        <p:nvGrpSpPr>
          <p:cNvPr id="374" name="Gruppo 1"/>
          <p:cNvGrpSpPr/>
          <p:nvPr/>
        </p:nvGrpSpPr>
        <p:grpSpPr>
          <a:xfrm>
            <a:off x="7837222" y="2267614"/>
            <a:ext cx="1005243" cy="1650085"/>
            <a:chOff x="6157292" y="2348880"/>
            <a:chExt cx="1943100" cy="2016125"/>
          </a:xfrm>
        </p:grpSpPr>
        <p:sp>
          <p:nvSpPr>
            <p:cNvPr id="375" name="Rectangle 269"/>
            <p:cNvSpPr>
              <a:spLocks noChangeArrowheads="1"/>
            </p:cNvSpPr>
            <p:nvPr/>
          </p:nvSpPr>
          <p:spPr bwMode="auto">
            <a:xfrm>
              <a:off x="6157292" y="2348880"/>
              <a:ext cx="1943100" cy="2016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376" name="Picture 268" descr="hematocr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3192" y="2565400"/>
              <a:ext cx="1571625" cy="1457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7" name="AutoShape 264"/>
          <p:cNvSpPr>
            <a:spLocks noChangeArrowheads="1"/>
          </p:cNvSpPr>
          <p:nvPr/>
        </p:nvSpPr>
        <p:spPr bwMode="auto">
          <a:xfrm>
            <a:off x="6662571" y="4113138"/>
            <a:ext cx="2237589" cy="1323439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38100">
            <a:solidFill>
              <a:srgbClr val="A50021"/>
            </a:solidFill>
            <a:round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kumimoji="0" lang="it-IT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HCT</a:t>
            </a:r>
            <a:r>
              <a:rPr lang="it-IT" sz="2000" b="1" dirty="0" smtClean="0"/>
              <a:t> -Valori normali </a:t>
            </a:r>
          </a:p>
          <a:p>
            <a:pPr lvl="0" defTabSz="914400">
              <a:defRPr/>
            </a:pPr>
            <a:r>
              <a:rPr lang="it-IT" sz="2000" b="1" dirty="0" smtClean="0"/>
              <a:t>Uomini 40-50%</a:t>
            </a:r>
          </a:p>
          <a:p>
            <a:pPr lvl="0" defTabSz="914400">
              <a:defRPr/>
            </a:pPr>
            <a:r>
              <a:rPr lang="it-IT" sz="2000" b="1" dirty="0" smtClean="0"/>
              <a:t>Donne 36-46% neonati 44-64%</a:t>
            </a:r>
            <a:endParaRPr kumimoji="0" lang="it-IT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8" name="AutoShape 266"/>
          <p:cNvSpPr>
            <a:spLocks noChangeArrowheads="1"/>
          </p:cNvSpPr>
          <p:nvPr/>
        </p:nvSpPr>
        <p:spPr bwMode="auto">
          <a:xfrm>
            <a:off x="7152640" y="5818209"/>
            <a:ext cx="1747520" cy="784324"/>
          </a:xfrm>
          <a:prstGeom prst="roundRect">
            <a:avLst>
              <a:gd name="adj" fmla="val 4612"/>
            </a:avLst>
          </a:prstGeom>
          <a:solidFill>
            <a:schemeClr val="bg1"/>
          </a:solidFill>
          <a:ln w="28575">
            <a:solidFill>
              <a:srgbClr val="BE162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200" b="1" dirty="0">
                <a:solidFill>
                  <a:srgbClr val="FF0000"/>
                </a:solidFill>
              </a:rPr>
              <a:t>MCHC</a:t>
            </a:r>
          </a:p>
          <a:p>
            <a:pPr algn="ctr"/>
            <a:r>
              <a:rPr lang="it-IT" sz="2200" b="1" dirty="0" err="1"/>
              <a:t>Hb</a:t>
            </a:r>
            <a:r>
              <a:rPr lang="it-IT" sz="2200" b="1" dirty="0"/>
              <a:t>  / </a:t>
            </a:r>
            <a:r>
              <a:rPr lang="it-IT" sz="2200" b="1" dirty="0" err="1" smtClean="0"/>
              <a:t>Hct</a:t>
            </a:r>
            <a:endParaRPr lang="it-IT" sz="2200" b="1" dirty="0"/>
          </a:p>
        </p:txBody>
      </p:sp>
      <p:sp>
        <p:nvSpPr>
          <p:cNvPr id="379" name="AutoShape 267"/>
          <p:cNvSpPr>
            <a:spLocks noChangeArrowheads="1"/>
          </p:cNvSpPr>
          <p:nvPr/>
        </p:nvSpPr>
        <p:spPr bwMode="auto">
          <a:xfrm>
            <a:off x="5109471" y="5842000"/>
            <a:ext cx="1519968" cy="769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BE162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200" b="1" dirty="0">
                <a:solidFill>
                  <a:srgbClr val="FF0000"/>
                </a:solidFill>
              </a:rPr>
              <a:t>MCH</a:t>
            </a:r>
          </a:p>
          <a:p>
            <a:pPr algn="ctr"/>
            <a:r>
              <a:rPr lang="it-IT" sz="2200" b="1" dirty="0" err="1"/>
              <a:t>Hb</a:t>
            </a:r>
            <a:r>
              <a:rPr lang="it-IT" sz="2200" b="1" dirty="0"/>
              <a:t> / n. </a:t>
            </a:r>
            <a:r>
              <a:rPr lang="it-IT" sz="2200" b="1" dirty="0" smtClean="0"/>
              <a:t>RBC</a:t>
            </a:r>
            <a:endParaRPr lang="it-IT" sz="2200" b="1" dirty="0"/>
          </a:p>
        </p:txBody>
      </p:sp>
      <p:sp>
        <p:nvSpPr>
          <p:cNvPr id="380" name="AutoShape 265"/>
          <p:cNvSpPr>
            <a:spLocks noChangeArrowheads="1"/>
          </p:cNvSpPr>
          <p:nvPr/>
        </p:nvSpPr>
        <p:spPr bwMode="auto">
          <a:xfrm>
            <a:off x="2794000" y="5868600"/>
            <a:ext cx="1757680" cy="769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BE162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it-IT" sz="2200" b="1" dirty="0">
                <a:solidFill>
                  <a:srgbClr val="FF0000"/>
                </a:solidFill>
              </a:rPr>
              <a:t>MCV</a:t>
            </a:r>
          </a:p>
          <a:p>
            <a:pPr algn="ctr"/>
            <a:r>
              <a:rPr lang="it-IT" sz="2200" b="1" dirty="0" err="1"/>
              <a:t>Hct</a:t>
            </a:r>
            <a:r>
              <a:rPr lang="it-IT" sz="2200" b="1" dirty="0"/>
              <a:t> / n. </a:t>
            </a:r>
            <a:r>
              <a:rPr lang="it-IT" sz="2200" b="1" dirty="0" smtClean="0"/>
              <a:t>RBC</a:t>
            </a:r>
            <a:endParaRPr lang="it-IT" sz="2200" b="1" dirty="0"/>
          </a:p>
        </p:txBody>
      </p:sp>
      <p:pic>
        <p:nvPicPr>
          <p:cNvPr id="381" name="Picture 38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61" y="2126478"/>
            <a:ext cx="2426677" cy="3301558"/>
          </a:xfrm>
          <a:prstGeom prst="rect">
            <a:avLst/>
          </a:prstGeom>
        </p:spPr>
      </p:pic>
      <p:sp>
        <p:nvSpPr>
          <p:cNvPr id="382" name="Rettangolo 3"/>
          <p:cNvSpPr/>
          <p:nvPr/>
        </p:nvSpPr>
        <p:spPr>
          <a:xfrm>
            <a:off x="284900" y="2959168"/>
            <a:ext cx="2381209" cy="545124"/>
          </a:xfrm>
          <a:prstGeom prst="rect">
            <a:avLst/>
          </a:prstGeom>
          <a:noFill/>
          <a:ln w="57150">
            <a:solidFill>
              <a:srgbClr val="BE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3" name="AutoShape 262"/>
          <p:cNvSpPr>
            <a:spLocks noChangeArrowheads="1"/>
          </p:cNvSpPr>
          <p:nvPr/>
        </p:nvSpPr>
        <p:spPr bwMode="auto">
          <a:xfrm>
            <a:off x="282213" y="1143777"/>
            <a:ext cx="8650772" cy="707886"/>
          </a:xfrm>
          <a:prstGeom prst="roundRect">
            <a:avLst>
              <a:gd name="adj" fmla="val 0"/>
            </a:avLst>
          </a:prstGeom>
          <a:solidFill>
            <a:srgbClr val="BE1622"/>
          </a:solidFill>
          <a:ln w="9525">
            <a:solidFill>
              <a:srgbClr val="A50021"/>
            </a:solidFill>
            <a:round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</a:rPr>
              <a:t>Nel 1930, Maxwell Wintrobe standardizza la procedura per l’esecuzione </a:t>
            </a:r>
            <a:r>
              <a:rPr lang="it-IT" sz="2000" b="1" dirty="0" smtClean="0">
                <a:solidFill>
                  <a:schemeClr val="bg1"/>
                </a:solidFill>
              </a:rPr>
              <a:t>dell’EMATOCRITO </a:t>
            </a:r>
            <a:r>
              <a:rPr lang="it-IT" sz="2000" b="1" dirty="0">
                <a:solidFill>
                  <a:schemeClr val="bg1"/>
                </a:solidFill>
              </a:rPr>
              <a:t>((Packed Cell </a:t>
            </a:r>
            <a:r>
              <a:rPr lang="it-IT" sz="2000" b="1" dirty="0" smtClean="0">
                <a:solidFill>
                  <a:schemeClr val="bg1"/>
                </a:solidFill>
              </a:rPr>
              <a:t>Volume PCV)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15345" y="2024959"/>
            <a:ext cx="37378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/>
              <a:t>Avendo a disposizione tre parametri </a:t>
            </a:r>
            <a:r>
              <a:rPr lang="it-IT" sz="1600" b="1" dirty="0" smtClean="0"/>
              <a:t>fondamentali: RBC, Hb, PCV/Hct</a:t>
            </a:r>
            <a:r>
              <a:rPr lang="it-IT" sz="1600" b="1" dirty="0"/>
              <a:t>,</a:t>
            </a:r>
          </a:p>
          <a:p>
            <a:pPr algn="just"/>
            <a:r>
              <a:rPr lang="it-IT" sz="1600" b="1" dirty="0"/>
              <a:t>Wintrobe comprese che: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it-IT" sz="16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1600" b="1" dirty="0" smtClean="0"/>
              <a:t>l’ematocrito </a:t>
            </a:r>
            <a:r>
              <a:rPr lang="it-IT" sz="1600" b="1" dirty="0"/>
              <a:t>dipende sia dal numero che dalle dimensioni dei globuli rossi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sz="16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1600" b="1" dirty="0" smtClean="0"/>
              <a:t>il </a:t>
            </a:r>
            <a:r>
              <a:rPr lang="it-IT" sz="1600" b="1" dirty="0"/>
              <a:t>contenuto emoglobinico dei globuli rossi dipende dal valore di Hb e dal numero di eritrociti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sz="1600" b="1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1600" b="1" dirty="0" smtClean="0"/>
              <a:t>introducendo </a:t>
            </a:r>
            <a:r>
              <a:rPr lang="it-IT" sz="1600" b="1" dirty="0"/>
              <a:t>il volume eritrocitario, era possibile ricavare anche la concentrazione media di emoglobina nei globuli rossi.</a:t>
            </a:r>
          </a:p>
        </p:txBody>
      </p:sp>
      <p:sp>
        <p:nvSpPr>
          <p:cNvPr id="384" name="AutoShape 265"/>
          <p:cNvSpPr>
            <a:spLocks noChangeArrowheads="1"/>
          </p:cNvSpPr>
          <p:nvPr/>
        </p:nvSpPr>
        <p:spPr bwMode="auto">
          <a:xfrm>
            <a:off x="426720" y="5852161"/>
            <a:ext cx="1920240" cy="769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BE162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accent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it-IT" sz="2200" b="1" kern="0" dirty="0" smtClean="0">
                <a:solidFill>
                  <a:srgbClr val="FF0000"/>
                </a:solidFill>
              </a:rPr>
              <a:t>HCT</a:t>
            </a:r>
            <a:r>
              <a:rPr lang="it-IT" sz="2200" b="1" dirty="0" smtClean="0">
                <a:solidFill>
                  <a:srgbClr val="FF0000"/>
                </a:solidFill>
              </a:rPr>
              <a:t> </a:t>
            </a:r>
          </a:p>
          <a:p>
            <a:pPr lvl="0" defTabSz="914400">
              <a:defRPr/>
            </a:pPr>
            <a:r>
              <a:rPr lang="it-IT" sz="2200" b="1" dirty="0" smtClean="0"/>
              <a:t> MCV x </a:t>
            </a:r>
            <a:r>
              <a:rPr lang="it-IT" sz="2200" b="1" dirty="0" err="1" smtClean="0"/>
              <a:t>n.RBC</a:t>
            </a:r>
            <a:endParaRPr lang="it-IT" sz="2200" b="1" dirty="0" smtClean="0"/>
          </a:p>
        </p:txBody>
      </p:sp>
      <p:sp>
        <p:nvSpPr>
          <p:cNvPr id="385" name="Rectangle 2"/>
          <p:cNvSpPr/>
          <p:nvPr/>
        </p:nvSpPr>
        <p:spPr>
          <a:xfrm>
            <a:off x="1643950" y="317240"/>
            <a:ext cx="5957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smtClean="0"/>
              <a:t>GLI INDICI ERITROCITARI DI WINTROBE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001425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064937" y="185014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17794" y="1143397"/>
            <a:ext cx="87084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dirty="0" smtClean="0"/>
              <a:t>MCV volume </a:t>
            </a:r>
            <a:r>
              <a:rPr lang="it-IT" sz="2200" b="1" dirty="0"/>
              <a:t>medio di un singolo globulo </a:t>
            </a:r>
            <a:r>
              <a:rPr lang="it-IT" sz="2200" b="1" dirty="0" smtClean="0"/>
              <a:t>rosso</a:t>
            </a:r>
            <a:endParaRPr lang="it-IT" sz="2200" dirty="0"/>
          </a:p>
          <a:p>
            <a:endParaRPr lang="it-IT" sz="2200" b="1" dirty="0" smtClean="0"/>
          </a:p>
          <a:p>
            <a:endParaRPr lang="it-IT" sz="2200" b="1" dirty="0"/>
          </a:p>
          <a:p>
            <a:endParaRPr lang="it-IT" sz="2200" b="1" dirty="0" smtClean="0"/>
          </a:p>
          <a:p>
            <a:endParaRPr lang="it-IT" sz="2200" b="1" dirty="0"/>
          </a:p>
          <a:p>
            <a:r>
              <a:rPr lang="it-IT" sz="2200" b="1" u="sng" dirty="0" smtClean="0"/>
              <a:t>Significato fisiopatologico </a:t>
            </a:r>
            <a:r>
              <a:rPr lang="it-IT" sz="2200" b="1" dirty="0" smtClean="0"/>
              <a:t>: </a:t>
            </a:r>
          </a:p>
          <a:p>
            <a:r>
              <a:rPr lang="it-IT" sz="2200" b="1" dirty="0" smtClean="0"/>
              <a:t>dimensione </a:t>
            </a:r>
            <a:r>
              <a:rPr lang="it-IT" sz="2200" b="1" dirty="0"/>
              <a:t>degli </a:t>
            </a:r>
            <a:r>
              <a:rPr lang="it-IT" sz="2200" b="1" dirty="0" smtClean="0"/>
              <a:t>eritrociti</a:t>
            </a:r>
            <a:endParaRPr lang="it-IT" sz="2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/>
              <a:t>MCV </a:t>
            </a:r>
            <a:r>
              <a:rPr lang="it-IT" sz="2200" dirty="0" smtClean="0"/>
              <a:t>&lt; 80 </a:t>
            </a:r>
            <a:r>
              <a:rPr lang="it-IT" sz="2200" dirty="0" err="1" smtClean="0"/>
              <a:t>fl</a:t>
            </a:r>
            <a:r>
              <a:rPr lang="it-IT" sz="2200" dirty="0" smtClean="0"/>
              <a:t> </a:t>
            </a:r>
            <a:r>
              <a:rPr lang="it-IT" sz="2200" dirty="0"/>
              <a:t>→ globuli rossi piccoli (</a:t>
            </a:r>
            <a:r>
              <a:rPr lang="it-IT" sz="2200" dirty="0" smtClean="0"/>
              <a:t>microciti)</a:t>
            </a:r>
            <a:endParaRPr lang="it-IT" sz="2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/>
              <a:t>MCV </a:t>
            </a:r>
            <a:r>
              <a:rPr lang="it-IT" sz="2200" dirty="0" smtClean="0"/>
              <a:t>80-100 </a:t>
            </a:r>
            <a:r>
              <a:rPr lang="it-IT" sz="2200" dirty="0" err="1" smtClean="0"/>
              <a:t>fl</a:t>
            </a:r>
            <a:r>
              <a:rPr lang="it-IT" sz="2200" dirty="0" smtClean="0"/>
              <a:t> → </a:t>
            </a:r>
            <a:r>
              <a:rPr lang="it-IT" sz="2200" dirty="0"/>
              <a:t>globuli rossi normali (</a:t>
            </a:r>
            <a:r>
              <a:rPr lang="it-IT" sz="2200" dirty="0" smtClean="0"/>
              <a:t>normociti)</a:t>
            </a:r>
            <a:endParaRPr lang="it-IT" sz="2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 smtClean="0"/>
              <a:t>MCV &gt; 100 </a:t>
            </a:r>
            <a:r>
              <a:rPr lang="it-IT" sz="2200" dirty="0" err="1" smtClean="0"/>
              <a:t>fl</a:t>
            </a:r>
            <a:r>
              <a:rPr lang="it-IT" sz="2200" dirty="0" smtClean="0"/>
              <a:t>  → globuli rossi grandi (macrociti)</a:t>
            </a:r>
          </a:p>
          <a:p>
            <a:endParaRPr lang="it-IT" sz="2200" dirty="0" smtClean="0"/>
          </a:p>
          <a:p>
            <a:r>
              <a:rPr lang="it-IT" sz="2200" b="1" dirty="0"/>
              <a:t>P</a:t>
            </a:r>
            <a:r>
              <a:rPr lang="it-IT" sz="2200" b="1" dirty="0" smtClean="0"/>
              <a:t>arametro </a:t>
            </a:r>
            <a:r>
              <a:rPr lang="it-IT" sz="2200" b="1" dirty="0"/>
              <a:t>chiave per la classificazione morfologica delle </a:t>
            </a:r>
            <a:r>
              <a:rPr lang="it-IT" sz="2200" b="1" dirty="0" smtClean="0"/>
              <a:t>anemie</a:t>
            </a:r>
            <a:endParaRPr lang="it-IT" sz="2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/>
              <a:t>Anemie microcitiche (es. sideropenica, talassemie)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/>
              <a:t>Anemie normocitiche (es. emorragie acute, anemie croniche)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200" dirty="0"/>
              <a:t>Anemie macrocitiche (es. deficit di vitamina B12 o folati)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1259" y="298451"/>
            <a:ext cx="5118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/>
              <a:t>VOLUME CORPUSCOLARE MEDIO</a:t>
            </a:r>
            <a:endParaRPr lang="it-IT" sz="2800" dirty="0"/>
          </a:p>
        </p:txBody>
      </p:sp>
      <p:sp>
        <p:nvSpPr>
          <p:cNvPr id="9" name="Rectangle 8"/>
          <p:cNvSpPr/>
          <p:nvPr/>
        </p:nvSpPr>
        <p:spPr>
          <a:xfrm>
            <a:off x="6479931" y="4022521"/>
            <a:ext cx="2465353" cy="369332"/>
          </a:xfrm>
          <a:prstGeom prst="rect">
            <a:avLst/>
          </a:prstGeom>
          <a:ln>
            <a:solidFill>
              <a:srgbClr val="BE1622"/>
            </a:solidFill>
          </a:ln>
        </p:spPr>
        <p:txBody>
          <a:bodyPr wrap="square">
            <a:spAutoFit/>
          </a:bodyPr>
          <a:lstStyle/>
          <a:p>
            <a:r>
              <a:rPr lang="it-IT" altLang="it-IT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Valori normali </a:t>
            </a:r>
            <a:r>
              <a:rPr lang="it-IT" altLang="it-IT" dirty="0" smtClean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80-100 </a:t>
            </a:r>
            <a:r>
              <a:rPr lang="it-IT" altLang="it-IT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fL </a:t>
            </a:r>
            <a:endParaRPr lang="it-IT" dirty="0"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pic>
        <p:nvPicPr>
          <p:cNvPr id="10" name="Immagine 9" descr="mc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560" y="1442720"/>
            <a:ext cx="260096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357" y="1897050"/>
            <a:ext cx="2804643" cy="688670"/>
          </a:xfrm>
          <a:prstGeom prst="rect">
            <a:avLst/>
          </a:prstGeom>
          <a:ln w="28575"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8162620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1709057" y="206828"/>
            <a:ext cx="5551714" cy="751113"/>
          </a:xfrm>
          <a:prstGeom prst="bentConnector3">
            <a:avLst>
              <a:gd name="adj1" fmla="val -5686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63767" y="1584356"/>
            <a:ext cx="505934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200" b="1" dirty="0"/>
              <a:t>MCH </a:t>
            </a:r>
            <a:r>
              <a:rPr lang="it-IT" sz="2200" b="1" dirty="0" smtClean="0"/>
              <a:t>: quantità </a:t>
            </a:r>
            <a:r>
              <a:rPr lang="it-IT" sz="2200" b="1" dirty="0"/>
              <a:t>media di emoglobina contenuta in un singolo globulo </a:t>
            </a:r>
            <a:r>
              <a:rPr lang="it-IT" sz="2200" b="1" dirty="0" smtClean="0"/>
              <a:t>rosso indipendentemente dal suo volume</a:t>
            </a:r>
          </a:p>
          <a:p>
            <a:endParaRPr lang="it-IT" sz="2200" b="1" dirty="0"/>
          </a:p>
          <a:p>
            <a:endParaRPr lang="it-IT" sz="2200" b="1" dirty="0" smtClean="0"/>
          </a:p>
          <a:p>
            <a:endParaRPr lang="it-IT" sz="2200" b="1" dirty="0" smtClean="0"/>
          </a:p>
          <a:p>
            <a:endParaRPr lang="it-IT" sz="2200" b="1" dirty="0" smtClean="0"/>
          </a:p>
          <a:p>
            <a:endParaRPr lang="it-IT" sz="2200" b="1" u="sng" dirty="0" smtClean="0"/>
          </a:p>
          <a:p>
            <a:r>
              <a:rPr lang="it-IT" sz="2200" b="1" u="sng" dirty="0" smtClean="0"/>
              <a:t>Significato fisiopatologico:</a:t>
            </a:r>
            <a:endParaRPr lang="it-IT" sz="2200" b="1" u="sng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22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200" b="1" dirty="0" smtClean="0"/>
              <a:t>MCH </a:t>
            </a:r>
            <a:r>
              <a:rPr lang="it-IT" sz="2200" b="1" dirty="0"/>
              <a:t>basso → eritrociti </a:t>
            </a:r>
            <a:r>
              <a:rPr lang="it-IT" sz="2200" b="1" dirty="0" smtClean="0"/>
              <a:t>poveri </a:t>
            </a:r>
            <a:r>
              <a:rPr lang="it-IT" sz="2200" b="1" dirty="0"/>
              <a:t>di Hb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200" b="1" dirty="0"/>
              <a:t>MCH alto → eritrociti con maggiore contenuto di Hb</a:t>
            </a:r>
          </a:p>
          <a:p>
            <a:endParaRPr lang="it-IT" sz="22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759042" y="299195"/>
            <a:ext cx="5713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/>
              <a:t>CONTENUTO EMOGLOBINICO MEDIO</a:t>
            </a:r>
            <a:endParaRPr lang="it-IT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91" y="2841494"/>
            <a:ext cx="2426678" cy="920777"/>
          </a:xfrm>
          <a:prstGeom prst="rect">
            <a:avLst/>
          </a:prstGeom>
          <a:ln w="38100">
            <a:solidFill>
              <a:srgbClr val="BE1622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14" y="1731409"/>
            <a:ext cx="3290832" cy="33650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982860" y="5588728"/>
            <a:ext cx="2409699" cy="369332"/>
          </a:xfrm>
          <a:prstGeom prst="rect">
            <a:avLst/>
          </a:prstGeom>
          <a:ln>
            <a:solidFill>
              <a:srgbClr val="BE1622"/>
            </a:solidFill>
          </a:ln>
        </p:spPr>
        <p:txBody>
          <a:bodyPr wrap="none">
            <a:spAutoFit/>
          </a:bodyPr>
          <a:lstStyle/>
          <a:p>
            <a:r>
              <a:rPr lang="it-IT" altLang="it-IT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Valori normali 27-33 pg</a:t>
            </a:r>
            <a:endParaRPr lang="it-IT" dirty="0"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33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1748414" y="269853"/>
            <a:ext cx="5452486" cy="891612"/>
          </a:xfrm>
          <a:prstGeom prst="bentConnector3">
            <a:avLst>
              <a:gd name="adj1" fmla="val -14018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009" y="2523913"/>
            <a:ext cx="2100106" cy="2279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266528" y="1261810"/>
            <a:ext cx="62757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/>
              <a:t>MCHC </a:t>
            </a:r>
            <a:r>
              <a:rPr lang="it-IT" sz="2400" b="1" dirty="0" smtClean="0"/>
              <a:t>concentrazione </a:t>
            </a:r>
            <a:r>
              <a:rPr lang="it-IT" sz="2400" b="1" dirty="0"/>
              <a:t>media di emoglobina all’interno del globulo </a:t>
            </a:r>
            <a:r>
              <a:rPr lang="it-IT" sz="2400" b="1" dirty="0" smtClean="0"/>
              <a:t>rosso</a:t>
            </a:r>
            <a:r>
              <a:rPr lang="it-IT" sz="2400" dirty="0" smtClean="0"/>
              <a:t> </a:t>
            </a:r>
            <a:endParaRPr lang="it-IT" sz="2400" dirty="0"/>
          </a:p>
          <a:p>
            <a:endParaRPr lang="it-IT" sz="2400" b="1" dirty="0" smtClean="0"/>
          </a:p>
          <a:p>
            <a:endParaRPr lang="it-IT" sz="2400" b="1" dirty="0"/>
          </a:p>
          <a:p>
            <a:r>
              <a:rPr lang="it-IT" sz="2400" b="1" u="sng" dirty="0" smtClean="0"/>
              <a:t>Significato </a:t>
            </a:r>
            <a:r>
              <a:rPr lang="it-IT" sz="2400" b="1" u="sng" dirty="0"/>
              <a:t>fisiopatologico</a:t>
            </a:r>
          </a:p>
          <a:p>
            <a:r>
              <a:rPr lang="it-IT" sz="2400" b="1" dirty="0"/>
              <a:t>A differenza del MCH, </a:t>
            </a:r>
            <a:r>
              <a:rPr lang="it-IT" sz="2400" b="1" dirty="0" smtClean="0"/>
              <a:t>l’ </a:t>
            </a:r>
            <a:r>
              <a:rPr lang="it-IT" sz="2400" b="1" dirty="0"/>
              <a:t>MCHC è indipendente dal volume eritrocitario.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b="1" dirty="0"/>
              <a:t>MCHC basso → ipocromia </a:t>
            </a:r>
            <a:endParaRPr lang="it-IT" sz="2400" b="1" dirty="0" smtClean="0"/>
          </a:p>
          <a:p>
            <a:r>
              <a:rPr lang="it-IT" sz="2400" b="1" dirty="0" smtClean="0"/>
              <a:t>(</a:t>
            </a:r>
            <a:r>
              <a:rPr lang="it-IT" sz="2400" b="1" dirty="0"/>
              <a:t>tipica della carenza di ferro)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b="1" dirty="0"/>
              <a:t>MCHC normale → normocromia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b="1" dirty="0"/>
              <a:t>MCHC alto (raro) → sferocitosi o artefatti </a:t>
            </a:r>
            <a:r>
              <a:rPr lang="it-IT" sz="2400" b="1" dirty="0" smtClean="0"/>
              <a:t>analitici (crioagglutinine)</a:t>
            </a:r>
            <a:endParaRPr lang="it-IT" sz="2400" b="1" dirty="0"/>
          </a:p>
          <a:p>
            <a:r>
              <a:rPr lang="it-IT" sz="2400" b="1" dirty="0"/>
              <a:t>P</a:t>
            </a:r>
            <a:r>
              <a:rPr lang="it-IT" sz="2400" b="1" dirty="0" smtClean="0"/>
              <a:t>arametro </a:t>
            </a:r>
            <a:r>
              <a:rPr lang="it-IT" sz="2400" b="1" dirty="0"/>
              <a:t>più affidabile per valutare la cromia </a:t>
            </a:r>
            <a:r>
              <a:rPr lang="it-IT" sz="2400" b="1" dirty="0" smtClean="0"/>
              <a:t>eritrocitaria</a:t>
            </a:r>
            <a:endParaRPr lang="it-IT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872762" y="288778"/>
            <a:ext cx="55866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CONCENTRAZIONE EMOGLOBINICA CORPUSCOLARE MEDIA</a:t>
            </a:r>
            <a:endParaRPr lang="it-IT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137" y="1934308"/>
            <a:ext cx="2421158" cy="984738"/>
          </a:xfrm>
          <a:prstGeom prst="rect">
            <a:avLst/>
          </a:prstGeom>
          <a:ln w="28575">
            <a:solidFill>
              <a:srgbClr val="A5002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6649744" y="5100879"/>
            <a:ext cx="2368637" cy="510909"/>
          </a:xfrm>
          <a:prstGeom prst="rect">
            <a:avLst/>
          </a:prstGeom>
          <a:ln>
            <a:solidFill>
              <a:srgbClr val="BE162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it-IT" altLang="it-IT" sz="1600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Valori normali 32-36 g/dL</a:t>
            </a:r>
          </a:p>
          <a:p>
            <a:pPr>
              <a:lnSpc>
                <a:spcPct val="80000"/>
              </a:lnSpc>
            </a:pPr>
            <a:endParaRPr lang="it-IT" altLang="it-IT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9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1759955" y="72307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54976" y="248327"/>
            <a:ext cx="6101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RED CELL DISTRIBUTION WIDTH</a:t>
            </a:r>
            <a:endParaRPr lang="it-IT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302238" y="998424"/>
            <a:ext cx="84065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/>
              <a:t>RDW (Red Cell Distribution Width) è un indice dell’emocromo che misura la variabilità dimensionale degli eritrociti (</a:t>
            </a:r>
            <a:r>
              <a:rPr lang="it-IT" sz="2000" b="1" dirty="0" smtClean="0"/>
              <a:t>anisocitosi)</a:t>
            </a:r>
          </a:p>
          <a:p>
            <a:pPr algn="ctr"/>
            <a:r>
              <a:rPr lang="it-IT" sz="2000" b="1" dirty="0" smtClean="0"/>
              <a:t>e </a:t>
            </a:r>
            <a:r>
              <a:rPr lang="it-IT" sz="2000" b="1" dirty="0"/>
              <a:t>può essere espresso in due </a:t>
            </a:r>
            <a:r>
              <a:rPr lang="it-IT" sz="2000" b="1" dirty="0" smtClean="0"/>
              <a:t>modi</a:t>
            </a:r>
            <a:endParaRPr lang="it-IT" sz="2000" b="1" dirty="0"/>
          </a:p>
          <a:p>
            <a:endParaRPr lang="it-IT" sz="2000" b="1" dirty="0" smtClean="0"/>
          </a:p>
          <a:p>
            <a:r>
              <a:rPr lang="it-IT" sz="2000" b="1" dirty="0" smtClean="0"/>
              <a:t>RDW-CV </a:t>
            </a:r>
            <a:r>
              <a:rPr lang="it-IT" sz="2000" b="1" dirty="0"/>
              <a:t>(%) – Coefficiente di variazione</a:t>
            </a:r>
            <a:br>
              <a:rPr lang="it-IT" sz="2000" b="1" dirty="0"/>
            </a:br>
            <a:r>
              <a:rPr lang="it-IT" sz="2000" b="1" dirty="0"/>
              <a:t>È una misura relativa della variabilità del volume eritrocitario.</a:t>
            </a:r>
            <a:br>
              <a:rPr lang="it-IT" sz="2000" b="1" dirty="0"/>
            </a:br>
            <a:r>
              <a:rPr lang="it-IT" sz="2000" b="1" dirty="0" smtClean="0"/>
              <a:t>Esprime la </a:t>
            </a:r>
            <a:r>
              <a:rPr lang="it-IT" sz="2000" b="1" dirty="0"/>
              <a:t>dispersione dei volumi eritrocitari in percentuale rispetto al volume medio (</a:t>
            </a:r>
            <a:r>
              <a:rPr lang="it-IT" sz="2000" b="1" dirty="0" smtClean="0"/>
              <a:t>MCV)</a:t>
            </a:r>
          </a:p>
          <a:p>
            <a:endParaRPr lang="it-IT" sz="2000" b="1" dirty="0" smtClean="0"/>
          </a:p>
          <a:p>
            <a:r>
              <a:rPr lang="it-IT" sz="2000" b="1" dirty="0" smtClean="0"/>
              <a:t>RDW-SD </a:t>
            </a:r>
            <a:r>
              <a:rPr lang="it-IT" sz="2000" b="1" dirty="0"/>
              <a:t>(fL) – Deviazione standard</a:t>
            </a:r>
            <a:br>
              <a:rPr lang="it-IT" sz="2000" b="1" dirty="0"/>
            </a:br>
            <a:r>
              <a:rPr lang="it-IT" sz="2000" b="1" dirty="0"/>
              <a:t>È una misura assoluta della dispersione dei volumi eritrocitari.</a:t>
            </a:r>
            <a:br>
              <a:rPr lang="it-IT" sz="2000" b="1" dirty="0"/>
            </a:br>
            <a:r>
              <a:rPr lang="it-IT" sz="2000" b="1" dirty="0"/>
              <a:t>Rappresenta la larghezza reale della distribuzione eritrocitaria sull’istogramma ed è espressa in femtolitri (fL).</a:t>
            </a:r>
            <a:br>
              <a:rPr lang="it-IT" sz="2000" b="1" dirty="0"/>
            </a:br>
            <a:endParaRPr lang="it-IT" sz="2000" b="1" dirty="0" smtClean="0"/>
          </a:p>
          <a:p>
            <a:r>
              <a:rPr lang="it-IT" sz="2000" b="1" dirty="0" smtClean="0"/>
              <a:t>Entrambi </a:t>
            </a:r>
            <a:r>
              <a:rPr lang="it-IT" sz="2000" b="1" dirty="0"/>
              <a:t>quantificano l’anisocitosi: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000" b="1" dirty="0"/>
              <a:t>RDW-CV = variabilità </a:t>
            </a:r>
            <a:r>
              <a:rPr lang="it-IT" sz="2000" b="1" dirty="0" smtClean="0"/>
              <a:t>relativa</a:t>
            </a:r>
            <a:endParaRPr lang="it-IT" sz="2000" b="1" u="sng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000" b="1" dirty="0"/>
              <a:t>RDW-SD = variabilità assoluta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901" y="5054321"/>
            <a:ext cx="3329715" cy="126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901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064937" y="185014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454976" y="248327"/>
            <a:ext cx="6101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LE PIASTRINE</a:t>
            </a:r>
            <a:endParaRPr lang="it-IT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341644" y="1337165"/>
            <a:ext cx="52452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/>
              <a:t>L</a:t>
            </a:r>
            <a:r>
              <a:rPr lang="it-IT" sz="2000" b="1" dirty="0" smtClean="0"/>
              <a:t>e </a:t>
            </a:r>
            <a:r>
              <a:rPr lang="it-IT" sz="2000" b="1" dirty="0"/>
              <a:t>piastrine </a:t>
            </a:r>
            <a:r>
              <a:rPr lang="it-IT" sz="2000" b="1" dirty="0" smtClean="0"/>
              <a:t>(trombociti</a:t>
            </a:r>
            <a:r>
              <a:rPr lang="it-IT" sz="2000" b="1" dirty="0"/>
              <a:t>) sono minuscoli frammenti cellulari </a:t>
            </a:r>
            <a:r>
              <a:rPr lang="it-IT" sz="2000" b="1" dirty="0" smtClean="0"/>
              <a:t>derivati dai  megacariociti</a:t>
            </a:r>
          </a:p>
          <a:p>
            <a:pPr algn="just"/>
            <a:endParaRPr lang="it-IT" sz="2000" b="1" dirty="0" smtClean="0"/>
          </a:p>
          <a:p>
            <a:pPr algn="just"/>
            <a:r>
              <a:rPr lang="it-IT" sz="2000" b="1" dirty="0" smtClean="0"/>
              <a:t>Essenziali </a:t>
            </a:r>
            <a:r>
              <a:rPr lang="it-IT" sz="2000" b="1" dirty="0"/>
              <a:t>per la coagulazione del </a:t>
            </a:r>
            <a:r>
              <a:rPr lang="it-IT" sz="2000" b="1" dirty="0" smtClean="0"/>
              <a:t>sangue</a:t>
            </a:r>
          </a:p>
          <a:p>
            <a:pPr algn="just"/>
            <a:endParaRPr lang="it-IT" sz="2000" b="1" dirty="0" smtClean="0"/>
          </a:p>
          <a:p>
            <a:pPr algn="just"/>
            <a:r>
              <a:rPr lang="it-IT" sz="2000" b="1" dirty="0" smtClean="0"/>
              <a:t>Vita </a:t>
            </a:r>
            <a:r>
              <a:rPr lang="it-IT" sz="2000" b="1" dirty="0"/>
              <a:t>media di circa 8-10 </a:t>
            </a:r>
            <a:r>
              <a:rPr lang="it-IT" sz="2000" b="1" dirty="0" smtClean="0"/>
              <a:t>giorni.</a:t>
            </a:r>
          </a:p>
          <a:p>
            <a:pPr algn="just"/>
            <a:endParaRPr lang="it-IT" sz="2000" b="1" dirty="0"/>
          </a:p>
          <a:p>
            <a:pPr algn="just"/>
            <a:r>
              <a:rPr lang="it-IT" sz="2000" b="1" dirty="0" smtClean="0"/>
              <a:t>MPV </a:t>
            </a:r>
            <a:r>
              <a:rPr lang="it-IT" sz="2000" b="1" dirty="0"/>
              <a:t>(Mean Platelet Volume) </a:t>
            </a:r>
            <a:r>
              <a:rPr lang="it-IT" sz="2000" b="1" dirty="0" smtClean="0"/>
              <a:t>volume </a:t>
            </a:r>
            <a:r>
              <a:rPr lang="it-IT" sz="2000" b="1" dirty="0"/>
              <a:t>medio delle piastrine </a:t>
            </a:r>
            <a:r>
              <a:rPr lang="it-IT" sz="2000" b="1" dirty="0" smtClean="0"/>
              <a:t>circolanti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b="1" dirty="0" smtClean="0"/>
              <a:t>I valori </a:t>
            </a:r>
            <a:r>
              <a:rPr lang="it-IT" sz="2000" b="1" dirty="0"/>
              <a:t>normali sono compresi tra 7 e 10 fL. </a:t>
            </a:r>
            <a:endParaRPr lang="it-IT" sz="2000" b="1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b="1" dirty="0" smtClean="0"/>
              <a:t>Un </a:t>
            </a:r>
            <a:r>
              <a:rPr lang="it-IT" sz="2000" b="1" dirty="0"/>
              <a:t>aumento dell’MPV (&gt;10 fL) </a:t>
            </a:r>
            <a:r>
              <a:rPr lang="it-IT" sz="2000" b="1" dirty="0" smtClean="0"/>
              <a:t>associato </a:t>
            </a:r>
            <a:r>
              <a:rPr lang="it-IT" sz="2000" b="1" dirty="0"/>
              <a:t>a una distruzione periferica delle </a:t>
            </a:r>
            <a:r>
              <a:rPr lang="it-IT" sz="2000" b="1" dirty="0" smtClean="0"/>
              <a:t>piastrine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it-IT" sz="2000" b="1" dirty="0"/>
              <a:t>U</a:t>
            </a:r>
            <a:r>
              <a:rPr lang="it-IT" sz="2000" b="1" dirty="0" smtClean="0"/>
              <a:t>na </a:t>
            </a:r>
            <a:r>
              <a:rPr lang="it-IT" sz="2000" b="1" dirty="0"/>
              <a:t>riduzione (&lt;7 fL) indica una diminuita produzione midollare</a:t>
            </a:r>
            <a:r>
              <a:rPr lang="it-IT" sz="2000" b="1" dirty="0" smtClean="0"/>
              <a:t>.</a:t>
            </a:r>
            <a:endParaRPr lang="it-IT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0" y="1838514"/>
            <a:ext cx="3055432" cy="28041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6060077" y="6046146"/>
            <a:ext cx="2390398" cy="646331"/>
          </a:xfrm>
          <a:prstGeom prst="rect">
            <a:avLst/>
          </a:prstGeom>
          <a:ln>
            <a:solidFill>
              <a:srgbClr val="BE162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b="1" dirty="0" smtClean="0">
                <a:latin typeface="Arial" pitchFamily="34" charset="0"/>
              </a:rPr>
              <a:t>150.000-400.000 </a:t>
            </a:r>
          </a:p>
          <a:p>
            <a:pPr algn="ctr"/>
            <a:r>
              <a:rPr lang="it-IT" b="1" dirty="0" smtClean="0">
                <a:latin typeface="Arial" pitchFamily="34" charset="0"/>
              </a:rPr>
              <a:t>per </a:t>
            </a:r>
            <a:r>
              <a:rPr lang="it-IT" b="1" dirty="0">
                <a:latin typeface="Arial" pitchFamily="34" charset="0"/>
              </a:rPr>
              <a:t>millimetro cubo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56453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10"/>
          <p:cNvCxnSpPr>
            <a:cxnSpLocks/>
          </p:cNvCxnSpPr>
          <p:nvPr/>
        </p:nvCxnSpPr>
        <p:spPr>
          <a:xfrm rot="10800000" flipV="1">
            <a:off x="2064937" y="185014"/>
            <a:ext cx="5491162" cy="750095"/>
          </a:xfrm>
          <a:prstGeom prst="bentConnector3">
            <a:avLst>
              <a:gd name="adj1" fmla="val -624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08844" y="3520661"/>
            <a:ext cx="55707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dirty="0" smtClean="0"/>
          </a:p>
          <a:p>
            <a:pPr algn="just"/>
            <a:r>
              <a:rPr lang="it-IT" sz="2000" b="1" dirty="0" smtClean="0"/>
              <a:t>Il </a:t>
            </a:r>
            <a:r>
              <a:rPr lang="it-IT" sz="2000" b="1" dirty="0"/>
              <a:t>PCT (piastrinocrito) esprime il volume totale delle piastrine circolanti in rapporto al volume </a:t>
            </a:r>
            <a:r>
              <a:rPr lang="it-IT" sz="2000" b="1" dirty="0" smtClean="0"/>
              <a:t>ematico</a:t>
            </a:r>
          </a:p>
          <a:p>
            <a:pPr algn="just"/>
            <a:endParaRPr lang="it-IT" sz="2000" b="1" dirty="0" smtClean="0"/>
          </a:p>
          <a:p>
            <a:pPr algn="just"/>
            <a:r>
              <a:rPr lang="it-IT" sz="2000" b="1" dirty="0" smtClean="0"/>
              <a:t>Valori </a:t>
            </a:r>
            <a:r>
              <a:rPr lang="it-IT" sz="2000" b="1" dirty="0"/>
              <a:t>normali variano tra 0,19% e 0,36</a:t>
            </a:r>
            <a:r>
              <a:rPr lang="it-IT" sz="2000" b="1" dirty="0" smtClean="0"/>
              <a:t>% </a:t>
            </a:r>
          </a:p>
          <a:p>
            <a:pPr algn="just"/>
            <a:endParaRPr lang="it-IT" sz="20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 smtClean="0"/>
              <a:t>Aumenta </a:t>
            </a:r>
            <a:r>
              <a:rPr lang="it-IT" sz="2000" b="1" dirty="0"/>
              <a:t>nella trombocitosi </a:t>
            </a:r>
            <a:endParaRPr lang="it-IT" sz="20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 smtClean="0"/>
              <a:t>Diminuisce </a:t>
            </a:r>
            <a:r>
              <a:rPr lang="it-IT" sz="2000" b="1" dirty="0"/>
              <a:t>nella </a:t>
            </a:r>
            <a:r>
              <a:rPr lang="it-IT" sz="2000" b="1" dirty="0" smtClean="0"/>
              <a:t>trombocitopenia</a:t>
            </a:r>
            <a:endParaRPr lang="it-IT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308844" y="1273892"/>
            <a:ext cx="55707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/>
              <a:t>PDW (Platelet Distribution Width) misura la variabilità dimensionale delle piastrine, con valori normali compresi tra 9 e 14 fL. </a:t>
            </a:r>
            <a:endParaRPr lang="it-IT" sz="2000" b="1" dirty="0" smtClean="0"/>
          </a:p>
          <a:p>
            <a:pPr algn="just"/>
            <a:endParaRPr lang="it-IT" sz="2000" b="1" dirty="0"/>
          </a:p>
          <a:p>
            <a:pPr algn="just"/>
            <a:r>
              <a:rPr lang="it-IT" sz="2000" b="1" dirty="0" smtClean="0"/>
              <a:t>Un </a:t>
            </a:r>
            <a:r>
              <a:rPr lang="it-IT" sz="2000" b="1" dirty="0"/>
              <a:t>aumento del PDW si osserva in condizioni come anemia megaloblastica, leucemia mieloide cronica e dopo trattamenti chemioterapici.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38128" y="319671"/>
            <a:ext cx="4939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/>
              <a:t>PLATELET DISTRIBUTION WIDTH</a:t>
            </a:r>
            <a:endParaRPr lang="it-IT" sz="2800" b="1" dirty="0"/>
          </a:p>
        </p:txBody>
      </p:sp>
      <p:pic>
        <p:nvPicPr>
          <p:cNvPr id="8194" name="Picture 2" descr="PCT - Esame del Sang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096" y="4263703"/>
            <a:ext cx="2401556" cy="1934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007" y="1487156"/>
            <a:ext cx="2725735" cy="203350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2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10017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5514" y="486889"/>
            <a:ext cx="60470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400" b="1" dirty="0" smtClean="0"/>
              <a:t>REVISIONE MICROSCOPICA DELLO STRISCIO: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400" b="1" dirty="0" smtClean="0"/>
              <a:t>QUANDO E PERCHÉ</a:t>
            </a:r>
            <a:endParaRPr lang="it-IT" altLang="it-IT" sz="2400" b="1" dirty="0"/>
          </a:p>
        </p:txBody>
      </p:sp>
      <p:cxnSp>
        <p:nvCxnSpPr>
          <p:cNvPr id="10" name="Elbow Connector 10"/>
          <p:cNvCxnSpPr>
            <a:cxnSpLocks/>
          </p:cNvCxnSpPr>
          <p:nvPr/>
        </p:nvCxnSpPr>
        <p:spPr>
          <a:xfrm rot="10800000" flipV="1">
            <a:off x="1741715" y="470764"/>
            <a:ext cx="5288749" cy="835522"/>
          </a:xfrm>
          <a:prstGeom prst="bentConnector3">
            <a:avLst>
              <a:gd name="adj1" fmla="val -15247"/>
            </a:avLst>
          </a:prstGeom>
          <a:ln w="28575">
            <a:solidFill>
              <a:srgbClr val="BE16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6477239"/>
            <a:ext cx="640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b="1" dirty="0"/>
              <a:t>✅ Standard di </a:t>
            </a:r>
            <a:r>
              <a:rPr lang="it-IT" altLang="it-IT" sz="1400" b="1" dirty="0" smtClean="0"/>
              <a:t>riferimento ICSH</a:t>
            </a:r>
            <a:r>
              <a:rPr lang="it-IT" altLang="it-IT" sz="1400" dirty="0" smtClean="0"/>
              <a:t> </a:t>
            </a:r>
            <a:r>
              <a:rPr lang="it-IT" altLang="it-IT" sz="1400" dirty="0"/>
              <a:t>(2015): Blood Smear Review </a:t>
            </a:r>
            <a:r>
              <a:rPr lang="it-IT" altLang="it-IT" sz="1400" dirty="0" smtClean="0"/>
              <a:t>Recommendations</a:t>
            </a:r>
            <a:endParaRPr lang="it-IT" altLang="it-IT" sz="1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1475916"/>
            <a:ext cx="7400925" cy="4970870"/>
          </a:xfrm>
          <a:prstGeom prst="rect">
            <a:avLst/>
          </a:prstGeom>
          <a:ln w="38100">
            <a:solidFill>
              <a:srgbClr val="A5002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992566" y="1728475"/>
            <a:ext cx="4864851" cy="4401205"/>
          </a:xfrm>
          <a:prstGeom prst="rect">
            <a:avLst/>
          </a:prstGeom>
          <a:solidFill>
            <a:srgbClr val="80ADCC"/>
          </a:solidFill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 smtClean="0"/>
              <a:t>Flag Strumentali (Allarmi)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 smtClean="0"/>
              <a:t>Blasti</a:t>
            </a:r>
            <a:r>
              <a:rPr lang="it-IT" altLang="it-IT" sz="2000" b="1" dirty="0"/>
              <a:t>, IG (immature granulocytes</a:t>
            </a:r>
            <a:r>
              <a:rPr lang="it-IT" altLang="it-IT" sz="2000" b="1" dirty="0" smtClean="0"/>
              <a:t>), NRBC (eritroblasti)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 smtClean="0"/>
              <a:t>Anomalie morfologiche : anisocitosi</a:t>
            </a:r>
            <a:r>
              <a:rPr lang="it-IT" altLang="it-IT" sz="2000" b="1" dirty="0"/>
              <a:t>, </a:t>
            </a:r>
            <a:r>
              <a:rPr lang="it-IT" altLang="it-IT" sz="2000" b="1" dirty="0" smtClean="0"/>
              <a:t>frammenti eritricitari)</a:t>
            </a:r>
            <a:endParaRPr lang="it-IT" altLang="it-IT" sz="2000" b="1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/>
              <a:t>Flag su formula leucocitaria o conta piastrinica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 smtClean="0"/>
              <a:t>Citogrammi anomali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000" b="1" dirty="0" smtClean="0"/>
              <a:t>Anomalie </a:t>
            </a:r>
            <a:r>
              <a:rPr lang="it-IT" altLang="it-IT" sz="2000" b="1" dirty="0"/>
              <a:t>Analitiche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/>
              <a:t>MCHC &gt; 36 g/dL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/>
              <a:t>Hb incompatibile con Hct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/>
              <a:t>Aggregati piastrinici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/>
              <a:t>Formula differenziale incongruente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163184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pss.jpg"/>
          <p:cNvPicPr>
            <a:picLocks noChangeAspect="1"/>
          </p:cNvPicPr>
          <p:nvPr/>
        </p:nvPicPr>
        <p:blipFill>
          <a:blip r:embed="rId3">
            <a:lum bright="-12000" contrast="40000"/>
          </a:blip>
          <a:stretch>
            <a:fillRect/>
          </a:stretch>
        </p:blipFill>
        <p:spPr>
          <a:xfrm>
            <a:off x="2103120" y="2416810"/>
            <a:ext cx="4866640" cy="1667510"/>
          </a:xfrm>
          <a:prstGeom prst="rect">
            <a:avLst/>
          </a:prstGeom>
        </p:spPr>
      </p:pic>
      <p:sp>
        <p:nvSpPr>
          <p:cNvPr id="921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41F41A0-1277-41BF-BCCC-95769C1A55A2}" type="slidenum">
              <a:rPr lang="it-IT" altLang="it-IT">
                <a:solidFill>
                  <a:srgbClr val="B0B19E"/>
                </a:solidFill>
                <a:latin typeface="Gill Sans MT" panose="020B0502020104020203" pitchFamily="34" charset="0"/>
              </a:rPr>
              <a:pPr/>
              <a:t>22</a:t>
            </a:fld>
            <a:endParaRPr lang="it-IT" altLang="it-IT">
              <a:solidFill>
                <a:srgbClr val="B0B19E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CasellaDiTesto 4">
            <a:extLst/>
          </p:cNvPr>
          <p:cNvSpPr txBox="1">
            <a:spLocks noChangeArrowheads="1"/>
          </p:cNvSpPr>
          <p:nvPr/>
        </p:nvSpPr>
        <p:spPr bwMode="auto">
          <a:xfrm>
            <a:off x="1685923" y="1313730"/>
            <a:ext cx="6030494" cy="1152525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  <a:defRPr/>
            </a:pPr>
            <a:r>
              <a:rPr lang="it-IT" altLang="it-IT" sz="2400" b="1" dirty="0">
                <a:solidFill>
                  <a:srgbClr val="000000"/>
                </a:solidFill>
                <a:cs typeface="Arial" charset="0"/>
              </a:rPr>
              <a:t>Paziente, 36 anni giunto </a:t>
            </a:r>
            <a:r>
              <a:rPr lang="it-IT" altLang="it-IT" sz="2400" b="1" dirty="0" smtClean="0">
                <a:solidFill>
                  <a:srgbClr val="000000"/>
                </a:solidFill>
                <a:cs typeface="Arial" charset="0"/>
              </a:rPr>
              <a:t>al ps con febbre  </a:t>
            </a:r>
            <a:r>
              <a:rPr lang="it-IT" altLang="it-IT" sz="2400" b="1" dirty="0">
                <a:solidFill>
                  <a:srgbClr val="000000"/>
                </a:solidFill>
                <a:cs typeface="Arial" charset="0"/>
              </a:rPr>
              <a:t>alta da circa 21 </a:t>
            </a:r>
            <a:r>
              <a:rPr lang="it-IT" altLang="it-IT" sz="2400" b="1" dirty="0" smtClean="0">
                <a:solidFill>
                  <a:srgbClr val="000000"/>
                </a:solidFill>
                <a:cs typeface="Arial" charset="0"/>
              </a:rPr>
              <a:t>giorni e faringite. </a:t>
            </a:r>
            <a:endParaRPr lang="it-IT" altLang="it-IT" sz="2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CasellaDiTesto 6">
            <a:extLst/>
          </p:cNvPr>
          <p:cNvSpPr txBox="1">
            <a:spLocks noChangeArrowheads="1"/>
          </p:cNvSpPr>
          <p:nvPr/>
        </p:nvSpPr>
        <p:spPr bwMode="auto">
          <a:xfrm>
            <a:off x="1533523" y="3851698"/>
            <a:ext cx="6030494" cy="2308324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3600" b="1" dirty="0">
                <a:latin typeface="Arial" panose="020B0604020202020204" pitchFamily="34" charset="0"/>
                <a:cs typeface="Arial" charset="0"/>
              </a:rPr>
              <a:t>Sospetto diagnostico: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rPr>
              <a:t>Febbre Streptococcica o </a:t>
            </a:r>
            <a:r>
              <a:rPr lang="it-IT" altLang="it-IT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rPr>
              <a:t>sindrome </a:t>
            </a:r>
            <a:r>
              <a:rPr lang="it-IT" altLang="it-IT" sz="3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rPr>
              <a:t>Mononucleosica</a:t>
            </a:r>
            <a:r>
              <a:rPr lang="it-IT" altLang="it-IT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charset="0"/>
              </a:rPr>
              <a:t>?</a:t>
            </a:r>
            <a:endParaRPr lang="it-IT" altLang="it-IT" sz="3600" b="1" dirty="0">
              <a:solidFill>
                <a:srgbClr val="FF0000"/>
              </a:solidFill>
              <a:latin typeface="Arial" panose="020B06040202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43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EDDC634-4A37-4ED2-BE7C-1FC165FA6C7E}" type="slidenum">
              <a:rPr lang="it-IT" altLang="it-IT">
                <a:solidFill>
                  <a:srgbClr val="B0B19E"/>
                </a:solidFill>
                <a:latin typeface="Gill Sans MT" panose="020B0502020104020203" pitchFamily="34" charset="0"/>
              </a:rPr>
              <a:pPr/>
              <a:t>23</a:t>
            </a:fld>
            <a:endParaRPr lang="it-IT" altLang="it-IT">
              <a:solidFill>
                <a:srgbClr val="B0B19E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334505" y="705778"/>
            <a:ext cx="6550025" cy="523875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it-IT" altLang="it-IT" sz="2800" b="1" dirty="0" smtClean="0">
                <a:solidFill>
                  <a:schemeClr val="tx2">
                    <a:lumMod val="50000"/>
                  </a:schemeClr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ESAMI DI CHIMICA CLINICA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137869"/>
              </p:ext>
            </p:extLst>
          </p:nvPr>
        </p:nvGraphicFramePr>
        <p:xfrm>
          <a:off x="1334505" y="1907931"/>
          <a:ext cx="6550025" cy="3358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017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Esame</a:t>
                      </a:r>
                      <a:endParaRPr lang="it-IT" sz="2000" dirty="0"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Esito</a:t>
                      </a:r>
                      <a:endParaRPr lang="it-IT" sz="2000" dirty="0"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Valori</a:t>
                      </a:r>
                      <a:r>
                        <a:rPr lang="it-IT" sz="2000" baseline="0" dirty="0" smtClean="0"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 normali</a:t>
                      </a:r>
                      <a:endParaRPr lang="it-IT" sz="2000" dirty="0"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Bilirubina Tot.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0,50</a:t>
                      </a:r>
                      <a:endParaRPr lang="it-IT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0,2-1,0 mg/dL</a:t>
                      </a:r>
                      <a:endParaRPr lang="it-IT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err="1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Bil</a:t>
                      </a:r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. Diretta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it-IT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0-0,2 mg/dL</a:t>
                      </a:r>
                      <a:endParaRPr lang="it-IT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GOT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*</a:t>
                      </a:r>
                      <a:endParaRPr lang="it-IT" sz="1800" b="1" baseline="30000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15-37 U/L</a:t>
                      </a:r>
                      <a:endParaRPr lang="it-IT" sz="1800" baseline="30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GPT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it-IT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12-61 U/L</a:t>
                      </a: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LDH</a:t>
                      </a:r>
                      <a:endParaRPr lang="it-IT" sz="2000" b="1" dirty="0" smtClean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 *</a:t>
                      </a: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100-240 U/L</a:t>
                      </a:r>
                      <a:endParaRPr lang="it-IT" sz="1800" baseline="30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PCR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 *</a:t>
                      </a:r>
                      <a:endParaRPr lang="it-IT" sz="18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0-0,3 mg/dL</a:t>
                      </a:r>
                      <a:endParaRPr lang="it-IT" sz="1800" baseline="30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8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solidFill>
                            <a:schemeClr val="bg1"/>
                          </a:solidFill>
                          <a:latin typeface="Calibri bold" panose="020F0702030404030204" pitchFamily="34" charset="0"/>
                          <a:ea typeface="Calibri bold" panose="020F0702030404030204" pitchFamily="34" charset="0"/>
                          <a:cs typeface="Calibri bold" panose="020F0702030404030204" pitchFamily="34" charset="0"/>
                        </a:rPr>
                        <a:t>GGT</a:t>
                      </a:r>
                      <a:endParaRPr lang="it-IT" sz="2000" b="1" dirty="0">
                        <a:solidFill>
                          <a:schemeClr val="bg1"/>
                        </a:solidFill>
                        <a:latin typeface="Calibri bold" panose="020F0702030404030204" pitchFamily="34" charset="0"/>
                        <a:ea typeface="Calibri bold" panose="020F0702030404030204" pitchFamily="34" charset="0"/>
                        <a:cs typeface="Calibri bold" panose="020F070203040403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 *</a:t>
                      </a:r>
                      <a:endParaRPr lang="it-IT" sz="18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5-75 U/L</a:t>
                      </a:r>
                    </a:p>
                  </a:txBody>
                  <a:tcPr marL="91442" marR="91442" marT="45714" marB="45714" anchor="ctr">
                    <a:solidFill>
                      <a:srgbClr val="FE7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04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38" y="990601"/>
            <a:ext cx="2370138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/>
          </p:cNvPr>
          <p:cNvSpPr txBox="1"/>
          <p:nvPr/>
        </p:nvSpPr>
        <p:spPr>
          <a:xfrm>
            <a:off x="797638" y="280558"/>
            <a:ext cx="7416800" cy="523220"/>
          </a:xfrm>
          <a:prstGeom prst="rect">
            <a:avLst/>
          </a:prstGeom>
          <a:ln w="19050">
            <a:solidFill>
              <a:srgbClr val="BE162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ESAME EMOCROMOCITOMETRICO</a:t>
            </a:r>
            <a:endParaRPr lang="it-IT" sz="2800" b="1" dirty="0">
              <a:solidFill>
                <a:schemeClr val="tx1"/>
              </a:solidFill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sp>
        <p:nvSpPr>
          <p:cNvPr id="11268" name="TextBox 17"/>
          <p:cNvSpPr txBox="1">
            <a:spLocks noChangeArrowheads="1"/>
          </p:cNvSpPr>
          <p:nvPr/>
        </p:nvSpPr>
        <p:spPr bwMode="auto">
          <a:xfrm>
            <a:off x="4929188" y="1698625"/>
            <a:ext cx="22542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127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39" y="4310743"/>
            <a:ext cx="2370138" cy="217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Rettangolo 14"/>
          <p:cNvSpPr>
            <a:spLocks noChangeArrowheads="1"/>
          </p:cNvSpPr>
          <p:nvPr/>
        </p:nvSpPr>
        <p:spPr bwMode="auto">
          <a:xfrm>
            <a:off x="3463790" y="3649741"/>
            <a:ext cx="4823086" cy="2862322"/>
          </a:xfrm>
          <a:prstGeom prst="rect">
            <a:avLst/>
          </a:prstGeom>
          <a:noFill/>
          <a:ln w="3810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it-IT" altLang="it-IT" sz="2000" dirty="0">
                <a:latin typeface="+mn-lt"/>
              </a:rPr>
              <a:t>Le Crioagglutinine sono anticorpi </a:t>
            </a:r>
            <a:r>
              <a:rPr lang="it-IT" altLang="it-IT" sz="2000" dirty="0" smtClean="0">
                <a:latin typeface="+mn-lt"/>
              </a:rPr>
              <a:t>di tipo </a:t>
            </a:r>
            <a:r>
              <a:rPr lang="it-IT" altLang="it-IT" sz="2000" dirty="0" err="1" smtClean="0">
                <a:latin typeface="+mn-lt"/>
              </a:rPr>
              <a:t>IgM</a:t>
            </a:r>
            <a:r>
              <a:rPr lang="it-IT" altLang="it-IT" sz="2000" dirty="0" smtClean="0">
                <a:latin typeface="+mn-lt"/>
              </a:rPr>
              <a:t> presenti </a:t>
            </a:r>
            <a:r>
              <a:rPr lang="it-IT" altLang="it-IT" sz="2000" dirty="0">
                <a:latin typeface="+mn-lt"/>
              </a:rPr>
              <a:t>nel siero di alcuni individui e diretti contro i globuli rossi, di cui determinano </a:t>
            </a:r>
            <a:r>
              <a:rPr lang="it-IT" altLang="it-IT" sz="2000" dirty="0" smtClean="0">
                <a:latin typeface="+mn-lt"/>
              </a:rPr>
              <a:t>l'agglutinazione </a:t>
            </a:r>
            <a:r>
              <a:rPr lang="it-IT" altLang="it-IT" sz="2000" dirty="0">
                <a:latin typeface="+mn-lt"/>
              </a:rPr>
              <a:t>a bassa temperatura. Le crioagglutinine compaiono, in modo transitorio o persistente, nel corso di diverse infezioni virali (mononucleosi infettiva, varicella, parotite epidemica ecc.), nelle infezioni da micoplasma</a:t>
            </a:r>
          </a:p>
        </p:txBody>
      </p:sp>
      <p:pic>
        <p:nvPicPr>
          <p:cNvPr id="2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369" y="1042955"/>
            <a:ext cx="228917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563" y="990601"/>
            <a:ext cx="2119313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TextBox 15"/>
          <p:cNvSpPr txBox="1">
            <a:spLocks noChangeArrowheads="1"/>
          </p:cNvSpPr>
          <p:nvPr/>
        </p:nvSpPr>
        <p:spPr bwMode="auto">
          <a:xfrm>
            <a:off x="1982707" y="1913184"/>
            <a:ext cx="5738326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it-IT" altLang="it-IT" sz="2400" b="1" dirty="0">
                <a:solidFill>
                  <a:srgbClr val="FF0000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Possibile presenza di CRIOAGGLUTININE che impediscono la corretta separazione delle popolazioni e la determinazione della formula leucocitaria</a:t>
            </a:r>
            <a:endParaRPr lang="it-IT" altLang="it-IT" sz="3600" b="1" dirty="0">
              <a:solidFill>
                <a:srgbClr val="FF0000"/>
              </a:solidFill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36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399" y="4079874"/>
            <a:ext cx="2162175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6" y="4079874"/>
            <a:ext cx="1958975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580" y="4108450"/>
            <a:ext cx="2289175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452" y="4102609"/>
            <a:ext cx="1503362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/>
          </p:cNvPr>
          <p:cNvSpPr/>
          <p:nvPr/>
        </p:nvSpPr>
        <p:spPr>
          <a:xfrm>
            <a:off x="611188" y="243682"/>
            <a:ext cx="7767637" cy="646112"/>
          </a:xfrm>
          <a:prstGeom prst="rect">
            <a:avLst/>
          </a:prstGeom>
          <a:solidFill>
            <a:schemeClr val="bg1"/>
          </a:solidFill>
          <a:ln w="28575">
            <a:solidFill>
              <a:srgbClr val="A5002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b="1" dirty="0"/>
              <a:t>ANALIZZATO SUCCESSIVAMENTE PREVIA INCUBAZIONE A 37°C PER 20 MINUTI ABBIAMO OTTENUTO I SEGUENTI RISULTATI:</a:t>
            </a:r>
          </a:p>
        </p:txBody>
      </p:sp>
      <p:pic>
        <p:nvPicPr>
          <p:cNvPr id="12295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6" y="1492153"/>
            <a:ext cx="1960562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581" y="1492153"/>
            <a:ext cx="228917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349" y="1493837"/>
            <a:ext cx="218122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15">
            <a:extLst/>
          </p:cNvPr>
          <p:cNvSpPr/>
          <p:nvPr/>
        </p:nvSpPr>
        <p:spPr>
          <a:xfrm>
            <a:off x="611188" y="1831950"/>
            <a:ext cx="1338263" cy="4603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it-IT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Temperatura ambiente</a:t>
            </a:r>
          </a:p>
        </p:txBody>
      </p:sp>
      <p:sp>
        <p:nvSpPr>
          <p:cNvPr id="28" name="Rectangle 15">
            <a:extLst/>
          </p:cNvPr>
          <p:cNvSpPr/>
          <p:nvPr/>
        </p:nvSpPr>
        <p:spPr>
          <a:xfrm>
            <a:off x="611188" y="4108450"/>
            <a:ext cx="1338263" cy="4603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it-IT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it-IT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37°</a:t>
            </a:r>
            <a:r>
              <a:rPr lang="it-IT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per 20 </a:t>
            </a:r>
            <a:r>
              <a:rPr lang="it-IT" sz="1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</a:t>
            </a:r>
            <a:endParaRPr lang="it-IT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258693" y="5254683"/>
            <a:ext cx="2289175" cy="3603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4288633" y="4618606"/>
            <a:ext cx="2289175" cy="2047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783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numero diapositiva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28CD59-2DE1-49B2-BAB2-CA587C60C0E1}" type="slidenum">
              <a:rPr lang="it-IT" altLang="it-IT">
                <a:solidFill>
                  <a:srgbClr val="B0B19E"/>
                </a:solidFill>
                <a:latin typeface="Gill Sans MT" panose="020B0502020104020203" pitchFamily="34" charset="0"/>
              </a:rPr>
              <a:pPr/>
              <a:t>26</a:t>
            </a:fld>
            <a:endParaRPr lang="it-IT" altLang="it-IT">
              <a:solidFill>
                <a:srgbClr val="B0B19E"/>
              </a:solidFill>
              <a:latin typeface="Gill Sans MT" panose="020B0502020104020203" pitchFamily="34" charset="0"/>
            </a:endParaRPr>
          </a:p>
        </p:txBody>
      </p:sp>
      <p:grpSp>
        <p:nvGrpSpPr>
          <p:cNvPr id="14339" name="Gruppo 7"/>
          <p:cNvGrpSpPr>
            <a:grpSpLocks/>
          </p:cNvGrpSpPr>
          <p:nvPr/>
        </p:nvGrpSpPr>
        <p:grpSpPr bwMode="auto">
          <a:xfrm>
            <a:off x="1073020" y="615820"/>
            <a:ext cx="7442330" cy="1484235"/>
            <a:chOff x="1157144" y="126157"/>
            <a:chExt cx="7811343" cy="2348819"/>
          </a:xfrm>
        </p:grpSpPr>
        <p:pic>
          <p:nvPicPr>
            <p:cNvPr id="14352" name="Immagin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108"/>
            <a:stretch>
              <a:fillRect/>
            </a:stretch>
          </p:blipFill>
          <p:spPr bwMode="auto">
            <a:xfrm>
              <a:off x="1157144" y="126157"/>
              <a:ext cx="7811343" cy="234881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53" name="Immagin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893" y="180257"/>
              <a:ext cx="4762500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40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33" y="2796072"/>
            <a:ext cx="30765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e 9"/>
          <p:cNvSpPr/>
          <p:nvPr/>
        </p:nvSpPr>
        <p:spPr>
          <a:xfrm rot="897537">
            <a:off x="2300913" y="3017914"/>
            <a:ext cx="385763" cy="15843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67" y="2721379"/>
            <a:ext cx="2952750" cy="3407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e 11"/>
          <p:cNvSpPr/>
          <p:nvPr/>
        </p:nvSpPr>
        <p:spPr>
          <a:xfrm rot="897537">
            <a:off x="6857040" y="2978185"/>
            <a:ext cx="385763" cy="15843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3" name="Ovale 12"/>
          <p:cNvSpPr/>
          <p:nvPr/>
        </p:nvSpPr>
        <p:spPr>
          <a:xfrm rot="897537">
            <a:off x="6822719" y="4649740"/>
            <a:ext cx="271463" cy="7683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4" name="Ovale 13"/>
          <p:cNvSpPr/>
          <p:nvPr/>
        </p:nvSpPr>
        <p:spPr>
          <a:xfrm rot="897537">
            <a:off x="2186781" y="4816985"/>
            <a:ext cx="271462" cy="7683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Rounded Rectangle 17">
            <a:extLst/>
          </p:cNvPr>
          <p:cNvSpPr/>
          <p:nvPr/>
        </p:nvSpPr>
        <p:spPr>
          <a:xfrm>
            <a:off x="4086225" y="2636838"/>
            <a:ext cx="1652102" cy="1584325"/>
          </a:xfrm>
          <a:prstGeom prst="roundRect">
            <a:avLst>
              <a:gd name="adj" fmla="val 0"/>
            </a:avLst>
          </a:prstGeom>
          <a:blipFill>
            <a:blip r:embed="rId7" cstate="email">
              <a:extLst/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17" name="Connettore 2 16"/>
          <p:cNvCxnSpPr/>
          <p:nvPr/>
        </p:nvCxnSpPr>
        <p:spPr>
          <a:xfrm flipH="1" flipV="1">
            <a:off x="5371030" y="3310628"/>
            <a:ext cx="1492250" cy="6461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V="1">
            <a:off x="2644299" y="3310628"/>
            <a:ext cx="1805959" cy="6461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5357813"/>
            <a:ext cx="1438275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ttore 2 21"/>
          <p:cNvCxnSpPr/>
          <p:nvPr/>
        </p:nvCxnSpPr>
        <p:spPr>
          <a:xfrm flipH="1">
            <a:off x="5457635" y="5093390"/>
            <a:ext cx="1433513" cy="8350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2493794" y="5093390"/>
            <a:ext cx="1782241" cy="8544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62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137592"/>
              </p:ext>
            </p:extLst>
          </p:nvPr>
        </p:nvGraphicFramePr>
        <p:xfrm>
          <a:off x="671625" y="997277"/>
          <a:ext cx="3844925" cy="479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r:id="rId3" imgW="5104762" imgH="6361905" progId="">
                  <p:embed/>
                </p:oleObj>
              </mc:Choice>
              <mc:Fallback>
                <p:oleObj r:id="rId3" imgW="5104762" imgH="6361905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25" y="997277"/>
                        <a:ext cx="3844925" cy="4792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7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r="8275" b="24988"/>
          <a:stretch>
            <a:fillRect/>
          </a:stretch>
        </p:blipFill>
        <p:spPr bwMode="auto">
          <a:xfrm>
            <a:off x="5454876" y="1263010"/>
            <a:ext cx="2592388" cy="2259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/>
          </p:cNvPr>
          <p:cNvSpPr txBox="1"/>
          <p:nvPr/>
        </p:nvSpPr>
        <p:spPr>
          <a:xfrm>
            <a:off x="5094514" y="358668"/>
            <a:ext cx="3313112" cy="461962"/>
          </a:xfrm>
          <a:prstGeom prst="rect">
            <a:avLst/>
          </a:prstGeom>
          <a:noFill/>
          <a:ln w="28575">
            <a:solidFill>
              <a:srgbClr val="A5002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2400" b="1" dirty="0">
                <a:solidFill>
                  <a:schemeClr val="accent6">
                    <a:lumMod val="50000"/>
                  </a:schemeClr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Linfocita </a:t>
            </a:r>
            <a:r>
              <a:rPr lang="it-IT" sz="2400" b="1" dirty="0" err="1">
                <a:solidFill>
                  <a:schemeClr val="accent6">
                    <a:lumMod val="50000"/>
                  </a:schemeClr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Apoptotico</a:t>
            </a:r>
            <a:endParaRPr lang="it-IT" sz="2400" b="1" dirty="0">
              <a:solidFill>
                <a:schemeClr val="accent6">
                  <a:lumMod val="50000"/>
                </a:schemeClr>
              </a:solidFill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sp>
        <p:nvSpPr>
          <p:cNvPr id="8" name="TextBox 7">
            <a:extLst/>
          </p:cNvPr>
          <p:cNvSpPr txBox="1"/>
          <p:nvPr/>
        </p:nvSpPr>
        <p:spPr>
          <a:xfrm>
            <a:off x="866093" y="358668"/>
            <a:ext cx="3455988" cy="461962"/>
          </a:xfrm>
          <a:prstGeom prst="rect">
            <a:avLst/>
          </a:prstGeom>
          <a:noFill/>
          <a:ln w="28575">
            <a:solidFill>
              <a:srgbClr val="A5002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it-IT" sz="2400" b="1" dirty="0">
                <a:solidFill>
                  <a:schemeClr val="accent6">
                    <a:lumMod val="50000"/>
                  </a:schemeClr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Cellule di Downey</a:t>
            </a:r>
          </a:p>
        </p:txBody>
      </p:sp>
      <p:pic>
        <p:nvPicPr>
          <p:cNvPr id="14343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959" y="4146518"/>
            <a:ext cx="2030413" cy="2051050"/>
          </a:xfrm>
          <a:prstGeom prst="rect">
            <a:avLst/>
          </a:prstGeom>
          <a:noFill/>
          <a:ln w="38100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3">
            <a:extLst/>
          </p:cNvPr>
          <p:cNvSpPr txBox="1"/>
          <p:nvPr/>
        </p:nvSpPr>
        <p:spPr>
          <a:xfrm>
            <a:off x="5007429" y="4046499"/>
            <a:ext cx="3744685" cy="2246769"/>
          </a:xfrm>
          <a:prstGeom prst="rect">
            <a:avLst/>
          </a:prstGeom>
          <a:noFill/>
          <a:ln w="38100"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marL="171450" indent="-171450" algn="just">
              <a:defRPr/>
            </a:pPr>
            <a:r>
              <a:rPr lang="it-IT" b="1" i="1" dirty="0"/>
              <a:t> </a:t>
            </a:r>
            <a:r>
              <a:rPr lang="it-IT" b="1" i="1" dirty="0" smtClean="0"/>
              <a:t>  </a:t>
            </a:r>
            <a:r>
              <a:rPr lang="it-IT" sz="2000" dirty="0" smtClean="0"/>
              <a:t>Linfociti </a:t>
            </a:r>
            <a:r>
              <a:rPr lang="it-IT" sz="2000" dirty="0"/>
              <a:t>atipici, prevalentemente linfociti T attivati e caratterizzati da dimensioni più o meno </a:t>
            </a:r>
            <a:r>
              <a:rPr lang="it-IT" sz="2000" dirty="0" smtClean="0"/>
              <a:t>aumentate, nucleo di forma</a:t>
            </a:r>
            <a:r>
              <a:rPr lang="it-IT" sz="2000" dirty="0"/>
              <a:t> </a:t>
            </a:r>
            <a:r>
              <a:rPr lang="it-IT" sz="2000" dirty="0" smtClean="0"/>
              <a:t>variabile (in genere eccentrico contenente</a:t>
            </a:r>
            <a:r>
              <a:rPr lang="it-IT" sz="2000" dirty="0"/>
              <a:t> </a:t>
            </a:r>
            <a:r>
              <a:rPr lang="it-IT" sz="2000" dirty="0" smtClean="0"/>
              <a:t>cromatina a zolle e citoplasma</a:t>
            </a:r>
            <a:r>
              <a:rPr lang="it-IT" sz="2000" dirty="0"/>
              <a:t> </a:t>
            </a:r>
            <a:r>
              <a:rPr lang="it-IT" sz="2000" dirty="0" smtClean="0"/>
              <a:t>basofilo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21256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/>
          </p:cNvPr>
          <p:cNvSpPr/>
          <p:nvPr/>
        </p:nvSpPr>
        <p:spPr>
          <a:xfrm>
            <a:off x="604450" y="442005"/>
            <a:ext cx="7866450" cy="1938992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it-IT" sz="2400" dirty="0">
              <a:solidFill>
                <a:schemeClr val="accent6">
                  <a:lumMod val="50000"/>
                </a:schemeClr>
              </a:solidFill>
              <a:latin typeface="Kannada MN" pitchFamily="2" charset="0"/>
              <a:cs typeface="Kannada MN" pitchFamily="2" charset="0"/>
            </a:endParaRPr>
          </a:p>
          <a:p>
            <a:pPr marL="342900" indent="-342900" eaLnBrk="1" hangingPunct="1">
              <a:buFont typeface="Wingdings" pitchFamily="2" charset="2"/>
              <a:buChar char="ü"/>
              <a:defRPr/>
            </a:pPr>
            <a:r>
              <a:rPr lang="it-IT" sz="2400" b="1" dirty="0">
                <a:solidFill>
                  <a:schemeClr val="tx1"/>
                </a:solidFill>
                <a:cs typeface="Arial" pitchFamily="34" charset="0"/>
              </a:rPr>
              <a:t>Triade sintomatologica (febbre, faringite, linfoadenopatia)</a:t>
            </a:r>
          </a:p>
          <a:p>
            <a:pPr marL="342900" indent="-342900" eaLnBrk="1" hangingPunct="1">
              <a:buFont typeface="Wingdings" pitchFamily="2" charset="2"/>
              <a:buChar char="ü"/>
              <a:defRPr/>
            </a:pPr>
            <a:r>
              <a:rPr lang="it-IT" sz="2400" b="1" dirty="0">
                <a:solidFill>
                  <a:schemeClr val="tx1"/>
                </a:solidFill>
                <a:cs typeface="Arial" pitchFamily="34" charset="0"/>
              </a:rPr>
              <a:t>Linfocitosi &gt;50%</a:t>
            </a:r>
          </a:p>
          <a:p>
            <a:pPr marL="342900" indent="-342900" eaLnBrk="1" hangingPunct="1">
              <a:buFont typeface="Wingdings" pitchFamily="2" charset="2"/>
              <a:buChar char="ü"/>
              <a:defRPr/>
            </a:pPr>
            <a:r>
              <a:rPr lang="it-IT" sz="2400" b="1" dirty="0">
                <a:solidFill>
                  <a:schemeClr val="tx1"/>
                </a:solidFill>
                <a:cs typeface="Arial" pitchFamily="34" charset="0"/>
              </a:rPr>
              <a:t>Linfociti atipici ≥10%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it-IT" sz="2400" b="1" dirty="0">
              <a:latin typeface="Kannada MN" pitchFamily="2" charset="0"/>
              <a:cs typeface="Kannada MN" pitchFamily="2" charset="0"/>
            </a:endParaRPr>
          </a:p>
        </p:txBody>
      </p:sp>
      <p:sp>
        <p:nvSpPr>
          <p:cNvPr id="18" name="Rectangle 17">
            <a:extLst/>
          </p:cNvPr>
          <p:cNvSpPr/>
          <p:nvPr/>
        </p:nvSpPr>
        <p:spPr>
          <a:xfrm>
            <a:off x="604450" y="3624587"/>
            <a:ext cx="2878138" cy="1877437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endParaRPr lang="it-IT" b="1" dirty="0">
              <a:solidFill>
                <a:schemeClr val="accent6">
                  <a:lumMod val="50000"/>
                </a:schemeClr>
              </a:solidFill>
              <a:latin typeface="Kannada MN" pitchFamily="2" charset="0"/>
              <a:cs typeface="Kannada MN" pitchFamily="2" charset="0"/>
            </a:endParaRPr>
          </a:p>
          <a:p>
            <a:pPr algn="just" eaLnBrk="1" hangingPunct="1">
              <a:defRPr/>
            </a:pPr>
            <a:r>
              <a:rPr lang="it-IT" sz="2000" b="1" dirty="0">
                <a:solidFill>
                  <a:schemeClr val="tx1"/>
                </a:solidFill>
                <a:cs typeface="Arial" pitchFamily="34" charset="0"/>
              </a:rPr>
              <a:t>E’ importante tenere conto di due aspetti nella diagnosi delle Sindromi Mononucleosiche</a:t>
            </a:r>
          </a:p>
          <a:p>
            <a:pPr algn="ctr" eaLnBrk="1" hangingPunct="1">
              <a:defRPr/>
            </a:pPr>
            <a:endParaRPr lang="it-IT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>
            <a:extLst/>
          </p:cNvPr>
          <p:cNvSpPr/>
          <p:nvPr/>
        </p:nvSpPr>
        <p:spPr>
          <a:xfrm>
            <a:off x="4330700" y="3043917"/>
            <a:ext cx="4140200" cy="2246769"/>
          </a:xfrm>
          <a:prstGeom prst="rect">
            <a:avLst/>
          </a:prstGeom>
          <a:ln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it-IT" sz="2000" b="1" dirty="0">
                <a:solidFill>
                  <a:schemeClr val="tx1"/>
                </a:solidFill>
                <a:cs typeface="Arial" pitchFamily="34" charset="0"/>
              </a:rPr>
              <a:t>È stato da molti riportato che una cospicua percentuale di pazienti con evidenza sierologica di infezione possono presentarsi senza segni clinici e senza i segni ematologici quantitativi (linfocitosi e linfociti Atipici &gt;10%);</a:t>
            </a:r>
          </a:p>
        </p:txBody>
      </p:sp>
      <p:cxnSp>
        <p:nvCxnSpPr>
          <p:cNvPr id="21" name="Straight Arrow Connector 20">
            <a:extLst/>
          </p:cNvPr>
          <p:cNvCxnSpPr>
            <a:cxnSpLocks/>
          </p:cNvCxnSpPr>
          <p:nvPr/>
        </p:nvCxnSpPr>
        <p:spPr>
          <a:xfrm flipV="1">
            <a:off x="3507987" y="3910499"/>
            <a:ext cx="722312" cy="868363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/>
          </p:cNvPr>
          <p:cNvSpPr/>
          <p:nvPr/>
        </p:nvSpPr>
        <p:spPr>
          <a:xfrm>
            <a:off x="4330700" y="5304340"/>
            <a:ext cx="4140200" cy="1323439"/>
          </a:xfrm>
          <a:prstGeom prst="rect">
            <a:avLst/>
          </a:prstGeom>
          <a:ln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it-IT" sz="2000" b="1" dirty="0">
                <a:solidFill>
                  <a:schemeClr val="tx1"/>
                </a:solidFill>
                <a:cs typeface="Arial" pitchFamily="34" charset="0"/>
              </a:rPr>
              <a:t>Spesso, possiamo essere chiamati ad una diagnosi differenziale con Malattie Linfoproliferative Acute e Croniche</a:t>
            </a:r>
            <a:r>
              <a:rPr lang="it-IT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cxnSp>
        <p:nvCxnSpPr>
          <p:cNvPr id="29" name="Straight Arrow Connector 28">
            <a:extLst/>
          </p:cNvPr>
          <p:cNvCxnSpPr>
            <a:cxnSpLocks/>
          </p:cNvCxnSpPr>
          <p:nvPr/>
        </p:nvCxnSpPr>
        <p:spPr>
          <a:xfrm>
            <a:off x="3539510" y="4789196"/>
            <a:ext cx="722312" cy="103028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41" y="1284514"/>
            <a:ext cx="1676401" cy="1045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/>
          </p:cNvPr>
          <p:cNvSpPr txBox="1"/>
          <p:nvPr/>
        </p:nvSpPr>
        <p:spPr>
          <a:xfrm>
            <a:off x="886408" y="597066"/>
            <a:ext cx="7308331" cy="1015663"/>
          </a:xfrm>
          <a:prstGeom prst="rect">
            <a:avLst/>
          </a:prstGeom>
          <a:ln w="38100"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it-IT" sz="20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Nella Mononucleosi possono essere presenti oltre ai linfociti atipici riportati, anche dei LINFOCITI </a:t>
            </a:r>
            <a:r>
              <a:rPr lang="it-IT" sz="2000" b="1" dirty="0" err="1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apoptotici</a:t>
            </a:r>
            <a:r>
              <a:rPr lang="it-IT" sz="20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. Questi particolari Linfociti T CD38+, che  esprimono  l’isoforma CD45RO oltre a HLA-DR e CD38 </a:t>
            </a:r>
          </a:p>
        </p:txBody>
      </p:sp>
      <p:sp>
        <p:nvSpPr>
          <p:cNvPr id="19459" name="TextBox 10"/>
          <p:cNvSpPr txBox="1">
            <a:spLocks noChangeArrowheads="1"/>
          </p:cNvSpPr>
          <p:nvPr/>
        </p:nvSpPr>
        <p:spPr bwMode="auto">
          <a:xfrm>
            <a:off x="4814675" y="1947856"/>
            <a:ext cx="24463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0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COSA LI CARATTERIZZA?</a:t>
            </a:r>
          </a:p>
        </p:txBody>
      </p:sp>
      <p:pic>
        <p:nvPicPr>
          <p:cNvPr id="14" name="Picture 28">
            <a:extLst/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921832" y="4065004"/>
            <a:ext cx="2232025" cy="2055878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</p:pic>
      <p:pic>
        <p:nvPicPr>
          <p:cNvPr id="1946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026" y="3980295"/>
            <a:ext cx="2366962" cy="2140587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/>
          </p:cNvPr>
          <p:cNvSpPr/>
          <p:nvPr/>
        </p:nvSpPr>
        <p:spPr>
          <a:xfrm>
            <a:off x="1781757" y="3187700"/>
            <a:ext cx="5372100" cy="707886"/>
          </a:xfrm>
          <a:prstGeom prst="rect">
            <a:avLst/>
          </a:prstGeom>
          <a:solidFill>
            <a:schemeClr val="bg1"/>
          </a:solidFill>
          <a:ln w="38100"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20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IL PROCESSO DI APOPTOSI AVVIENE RAPIDAMENTE SUBITO DOPO IL PRELIEVO</a:t>
            </a:r>
            <a:endParaRPr lang="it-IT" sz="2000" dirty="0"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</p:txBody>
      </p:sp>
      <p:sp>
        <p:nvSpPr>
          <p:cNvPr id="24" name="Down Arrow 23">
            <a:extLst/>
          </p:cNvPr>
          <p:cNvSpPr/>
          <p:nvPr/>
        </p:nvSpPr>
        <p:spPr>
          <a:xfrm>
            <a:off x="4266988" y="1697438"/>
            <a:ext cx="401637" cy="1405553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915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/>
          </p:cNvPr>
          <p:cNvSpPr/>
          <p:nvPr/>
        </p:nvSpPr>
        <p:spPr>
          <a:xfrm>
            <a:off x="268288" y="625151"/>
            <a:ext cx="1868487" cy="2091062"/>
          </a:xfrm>
          <a:prstGeom prst="roundRect">
            <a:avLst>
              <a:gd name="adj" fmla="val 10000"/>
            </a:avLst>
          </a:prstGeom>
          <a:blipFill>
            <a:blip r:embed="rId2" cstate="email">
              <a:extLst/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ounded Rectangle 4">
            <a:extLst/>
          </p:cNvPr>
          <p:cNvSpPr txBox="1"/>
          <p:nvPr/>
        </p:nvSpPr>
        <p:spPr bwMode="auto">
          <a:xfrm>
            <a:off x="199231" y="2718188"/>
            <a:ext cx="2060575" cy="498025"/>
          </a:xfrm>
          <a:prstGeom prst="rect">
            <a:avLst/>
          </a:prstGeom>
          <a:ln w="38100"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68580" rIns="68580" bIns="68580" spcCol="1270" anchor="ctr"/>
          <a:lstStyle/>
          <a:p>
            <a:pPr algn="ctr" defTabSz="800100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Kannada MN" pitchFamily="2" charset="0"/>
                <a:cs typeface="Kannada MN" pitchFamily="2" charset="0"/>
              </a:rPr>
              <a:t>Downey di tipo I</a:t>
            </a:r>
          </a:p>
        </p:txBody>
      </p:sp>
      <p:sp>
        <p:nvSpPr>
          <p:cNvPr id="11" name="Rounded Rectangle 10">
            <a:extLst/>
          </p:cNvPr>
          <p:cNvSpPr/>
          <p:nvPr/>
        </p:nvSpPr>
        <p:spPr>
          <a:xfrm>
            <a:off x="2413000" y="625151"/>
            <a:ext cx="1974850" cy="2114874"/>
          </a:xfrm>
          <a:prstGeom prst="roundRect">
            <a:avLst>
              <a:gd name="adj" fmla="val 10000"/>
            </a:avLst>
          </a:prstGeom>
          <a:blipFill>
            <a:blip r:embed="rId3" cstate="email">
              <a:extLst/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ounded Rectangle 4">
            <a:extLst/>
          </p:cNvPr>
          <p:cNvSpPr txBox="1"/>
          <p:nvPr/>
        </p:nvSpPr>
        <p:spPr bwMode="auto">
          <a:xfrm>
            <a:off x="2370137" y="2712977"/>
            <a:ext cx="2114550" cy="503237"/>
          </a:xfrm>
          <a:prstGeom prst="rect">
            <a:avLst/>
          </a:prstGeom>
          <a:ln w="28575"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68580" rIns="68580" bIns="68580" spcCol="1270" anchor="ctr"/>
          <a:lstStyle/>
          <a:p>
            <a:pPr algn="ctr" defTabSz="800100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Kannada MN" pitchFamily="2" charset="0"/>
                <a:cs typeface="Kannada MN" pitchFamily="2" charset="0"/>
              </a:rPr>
              <a:t>Downey di tipo II</a:t>
            </a:r>
          </a:p>
        </p:txBody>
      </p:sp>
      <p:sp>
        <p:nvSpPr>
          <p:cNvPr id="18" name="Rounded Rectangle 17">
            <a:extLst/>
          </p:cNvPr>
          <p:cNvSpPr/>
          <p:nvPr/>
        </p:nvSpPr>
        <p:spPr>
          <a:xfrm>
            <a:off x="6940550" y="625151"/>
            <a:ext cx="2019300" cy="2114874"/>
          </a:xfrm>
          <a:prstGeom prst="roundRect">
            <a:avLst>
              <a:gd name="adj" fmla="val 10000"/>
            </a:avLst>
          </a:prstGeom>
          <a:blipFill>
            <a:blip r:embed="rId4" cstate="email">
              <a:extLst/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Rounded Rectangle 4">
            <a:extLst/>
          </p:cNvPr>
          <p:cNvSpPr txBox="1"/>
          <p:nvPr/>
        </p:nvSpPr>
        <p:spPr bwMode="auto">
          <a:xfrm>
            <a:off x="6884988" y="2703453"/>
            <a:ext cx="2203450" cy="512762"/>
          </a:xfrm>
          <a:prstGeom prst="rect">
            <a:avLst/>
          </a:prstGeom>
          <a:ln w="28575"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68580" rIns="68580" bIns="68580" spcCol="1270" anchor="ctr"/>
          <a:lstStyle/>
          <a:p>
            <a:pPr algn="ctr" defTabSz="800100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Kannada MN" pitchFamily="2" charset="0"/>
                <a:cs typeface="Kannada MN" pitchFamily="2" charset="0"/>
              </a:rPr>
              <a:t>Downey di tipo III</a:t>
            </a:r>
          </a:p>
        </p:txBody>
      </p:sp>
      <p:sp>
        <p:nvSpPr>
          <p:cNvPr id="22" name="Rounded Rectangle 21">
            <a:extLst/>
          </p:cNvPr>
          <p:cNvSpPr/>
          <p:nvPr/>
        </p:nvSpPr>
        <p:spPr>
          <a:xfrm>
            <a:off x="4681538" y="625151"/>
            <a:ext cx="2081212" cy="2114874"/>
          </a:xfrm>
          <a:prstGeom prst="roundRect">
            <a:avLst>
              <a:gd name="adj" fmla="val 10000"/>
            </a:avLst>
          </a:prstGeom>
          <a:blipFill>
            <a:blip r:embed="rId5" cstate="email">
              <a:extLst/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Rounded Rectangle 4">
            <a:extLst/>
          </p:cNvPr>
          <p:cNvSpPr txBox="1"/>
          <p:nvPr/>
        </p:nvSpPr>
        <p:spPr bwMode="auto">
          <a:xfrm>
            <a:off x="4637881" y="2712977"/>
            <a:ext cx="2127249" cy="503236"/>
          </a:xfrm>
          <a:prstGeom prst="rect">
            <a:avLst/>
          </a:prstGeom>
          <a:ln w="28575"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68580" rIns="68580" bIns="68580" spcCol="1270" anchor="ctr"/>
          <a:lstStyle/>
          <a:p>
            <a:pPr algn="ctr" defTabSz="800100"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it-IT" b="1" dirty="0">
                <a:solidFill>
                  <a:schemeClr val="tx1"/>
                </a:solidFill>
                <a:latin typeface="Kannada MN" pitchFamily="2" charset="0"/>
                <a:cs typeface="Kannada MN" pitchFamily="2" charset="0"/>
              </a:rPr>
              <a:t>Linfociti di tipo Cloverleaf:</a:t>
            </a:r>
            <a:r>
              <a:rPr lang="it-IT" dirty="0">
                <a:solidFill>
                  <a:schemeClr val="tx1"/>
                </a:solidFill>
                <a:latin typeface="Kannada MN" pitchFamily="2" charset="0"/>
                <a:cs typeface="Kannada M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Kannada MN" pitchFamily="2" charset="0"/>
              <a:cs typeface="Kannada MN" pitchFamily="2" charset="0"/>
            </a:endParaRPr>
          </a:p>
        </p:txBody>
      </p:sp>
      <p:sp>
        <p:nvSpPr>
          <p:cNvPr id="19" name="CasellaDiTesto 18"/>
          <p:cNvSpPr txBox="1">
            <a:spLocks noChangeArrowheads="1"/>
          </p:cNvSpPr>
          <p:nvPr/>
        </p:nvSpPr>
        <p:spPr bwMode="auto">
          <a:xfrm>
            <a:off x="672939" y="3726597"/>
            <a:ext cx="7772400" cy="2370137"/>
          </a:xfrm>
          <a:prstGeom prst="rect">
            <a:avLst/>
          </a:prstGeom>
          <a:solidFill>
            <a:schemeClr val="bg1"/>
          </a:solidFill>
          <a:ln w="38100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800" b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Referto</a:t>
            </a:r>
          </a:p>
          <a:p>
            <a:pPr algn="ctr" eaLnBrk="1" hangingPunct="1"/>
            <a:r>
              <a:rPr lang="it-IT" altLang="it-IT" sz="2400" i="1" dirty="0"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Linfocitosi assoluta con presenza di grandi linfociti tipo "Downey", presenza di linfociti apoptotici, e di emazie con tendenza all’agglutinazione </a:t>
            </a:r>
          </a:p>
          <a:p>
            <a:pPr algn="ctr" eaLnBrk="1" hangingPunct="1"/>
            <a:r>
              <a:rPr lang="it-IT" altLang="it-IT" sz="2400" i="1" dirty="0">
                <a:solidFill>
                  <a:srgbClr val="FF0000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Quadro morfologico suggestivo di </a:t>
            </a:r>
            <a:endParaRPr lang="it-IT" altLang="it-IT" sz="2400" i="1" dirty="0" smtClean="0">
              <a:solidFill>
                <a:srgbClr val="FF0000"/>
              </a:solidFill>
              <a:latin typeface="Calibri bold" panose="020F0702030404030204" pitchFamily="34" charset="0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algn="ctr" eaLnBrk="1" hangingPunct="1"/>
            <a:r>
              <a:rPr lang="it-IT" altLang="it-IT" sz="2400" i="1" dirty="0" smtClean="0">
                <a:solidFill>
                  <a:srgbClr val="FF0000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Sindrome </a:t>
            </a:r>
            <a:r>
              <a:rPr lang="it-IT" altLang="it-IT" sz="2400" i="1" dirty="0">
                <a:solidFill>
                  <a:srgbClr val="FF0000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rPr>
              <a:t>Mononucleosica</a:t>
            </a:r>
          </a:p>
        </p:txBody>
      </p:sp>
    </p:spTree>
    <p:extLst>
      <p:ext uri="{BB962C8B-B14F-4D97-AF65-F5344CB8AC3E}">
        <p14:creationId xmlns:p14="http://schemas.microsoft.com/office/powerpoint/2010/main" val="91851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3569</Words>
  <Application>Microsoft Office PowerPoint</Application>
  <PresentationFormat>On-screen Show (4:3)</PresentationFormat>
  <Paragraphs>412</Paragraphs>
  <Slides>30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Arial</vt:lpstr>
      <vt:lpstr>Arial Black</vt:lpstr>
      <vt:lpstr>Calibri</vt:lpstr>
      <vt:lpstr>Calibri bold</vt:lpstr>
      <vt:lpstr>Calibri Light</vt:lpstr>
      <vt:lpstr>Gill Sans MT</vt:lpstr>
      <vt:lpstr>Kannada MN</vt:lpstr>
      <vt:lpstr>Roboto Light</vt:lpstr>
      <vt:lpstr>Symbol</vt:lpstr>
      <vt:lpstr>Times New Roman</vt:lpstr>
      <vt:lpstr>Wingdings</vt:lpstr>
      <vt:lpstr>Tema di Office</vt:lpstr>
      <vt:lpstr>PowerPoint Presentation</vt:lpstr>
      <vt:lpstr>PowerPoint Presentation</vt:lpstr>
      <vt:lpstr>PowerPoint Presentation</vt:lpstr>
      <vt:lpstr>      EMATOLOGIA AUTOMATIZZATA        QUALE RUOLO ?  </vt:lpstr>
      <vt:lpstr>      EMATOLOGIA AUTOMATIZZATA        QUALE RUOLO ?  </vt:lpstr>
      <vt:lpstr>PowerPoint Presentation</vt:lpstr>
      <vt:lpstr>PowerPoint Presentation</vt:lpstr>
      <vt:lpstr>PowerPoint Presentation</vt:lpstr>
      <vt:lpstr>EMOGLOBINA   VALORI DI RIFERIMENTO (WHO)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Utente</cp:lastModifiedBy>
  <cp:revision>320</cp:revision>
  <dcterms:created xsi:type="dcterms:W3CDTF">2023-07-17T10:15:58Z</dcterms:created>
  <dcterms:modified xsi:type="dcterms:W3CDTF">2026-02-12T10:16:29Z</dcterms:modified>
</cp:coreProperties>
</file>