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79" r:id="rId2"/>
    <p:sldId id="280" r:id="rId3"/>
    <p:sldId id="282" r:id="rId4"/>
    <p:sldId id="283" r:id="rId5"/>
    <p:sldId id="258" r:id="rId6"/>
    <p:sldId id="259" r:id="rId7"/>
    <p:sldId id="261" r:id="rId8"/>
    <p:sldId id="262" r:id="rId9"/>
    <p:sldId id="269" r:id="rId10"/>
    <p:sldId id="263" r:id="rId11"/>
    <p:sldId id="264" r:id="rId12"/>
    <p:sldId id="265" r:id="rId13"/>
    <p:sldId id="268" r:id="rId14"/>
    <p:sldId id="271" r:id="rId15"/>
    <p:sldId id="273" r:id="rId16"/>
    <p:sldId id="285" r:id="rId17"/>
    <p:sldId id="286" r:id="rId18"/>
    <p:sldId id="284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003366"/>
    <a:srgbClr val="001D3A"/>
    <a:srgbClr val="002C58"/>
    <a:srgbClr val="000066"/>
    <a:srgbClr val="0F1A2F"/>
    <a:srgbClr val="182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6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62A6F-AC2A-A146-8B23-A7BE92D114D4}" type="datetimeFigureOut">
              <a:rPr lang="it-IT" smtClean="0"/>
              <a:t>15/02/26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692D1-B7C2-F04E-B039-D11E5583B3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7740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https://www.horiba.com/int/healthcare/products/detail/action/show/Product/yumizen-h2500-h1500-1856/
- https://www.accessdata.fda.gov/cdrh_docs/pdf23/K232946.pdf
- https://www.captodayonline.com/fda-clears-horiba-yumizen-h2500-hematology-analyzer/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https://www.accessdata.fda.gov/cdrh_docs/pdf23/K232946.pdf
- https://pmc.ncbi.nlm.nih.gov/articles/PMC11065844/
- https://static.horiba.com/fileadmin/Horiba/_processed_/0/e/csm_DHSS_figure1_technology_image_HORIBA_Medical_f9d1863c03.jpg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https://www.gloshospitals.nhs.uk/our-services/services-we-offer/pathology/tests-and-investigations/blood-tests/full-blood-count/
- https://mcc.ca/objectives/normal-lab-values/
- https://www.thebloodproject.com/wp-content/uploads/2022/07/Red-cell-distribution-width-RDW-Reviewed-July-2-2022.pdf
- https://www.ncbi.nlm.nih.gov/books/NBK541105/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https://www.horiba.com/int/healthcare/academy/yumizen-bio/large-platelet-fraction/
- https://static.horiba.com/fileadmin/Horiba/_processed_/5/0/csm_Figure_2_RBC-PLT_interference_8540da9c75.jpg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https://www.horiba.com/int/healthcare/academy/yumizen-bio/large-platelet-fraction/
- https://www.horiba.com/usa/medical/covid-19/how-biological-markers-could-contribute-to-the-monitoring-of-covid-19-focus-note-1-hematology-biological-markers/
- https://static.horiba.com/fileadmin/Horiba/_processed_/e/4/csm_Figure_6_Optical_Platelet__PLT-O__scattergrams-low_LPT__left__vs_high_LPF__right__from_HORIBA_Medical_Yumizen_H2500_hematology_analyzer_3b391bbb0a.jpg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https://www.gloshospitals.nhs.uk/our-services/services-we-offer/pathology/tests-and-investigations/blood-tests/full-blood-count/
- https://pubmed.ncbi.nlm.nih.gov/21466364/
- https://pmc.ncbi.nlm.nih.gov/articles/PMC9930871/
- https://jcp.bmj.com/content/jclinpath/early/2022/05/15/jclinpath-2021-207860/DC1/embed/inline-supplementary-material-1.pdf?download=true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https://www.horiba.com/pol/healthcare/academy/yumizen-bio/atypical-lymphocytes/
- https://static.horiba.com/fileadmin/Horiba/_processed_/3/3/csm_Figure1_Lymphocytes__LYM__and_ALYs_on_LMNE_matrix_eb9b763282.jpg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https://www.gloshospitals.nhs.uk/our-services/services-we-offer/pathology/tests-and-investigations/blood-tests/full-blood-count/
- https://pmc.ncbi.nlm.nih.gov/articles/PMC5119661/
- https://pmc.ncbi.nlm.nih.gov/articles/PMC4962332/
- https://pmc.ncbi.nlm.nih.gov/articles/PMC7746543/
- https://www.thebloodproject.com/cases-archive/reticulocytes/retics-2/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https://www.horiba.com/int/healthcare/chase-the-case/chase-the-case-21-chronic-lymphocytic-leukemia/
- https://static.horiba.com/fileadmin/Horiba/_processed_/c/7/csm_Chase_the_Case__21_-_Result_screen_db7cefa10b.jpg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https://www.novabiomedical.com/education-training/knowledge-center/csf-cell-count-interpretation/
- https://emedicine.medscape.com/article/2172238-overview
- https://muhealth.testcatalog.org/show/CCPTAFLREF
- https://www.uncmedicalcenter.org/mclendon-clinical-laboratories/available-tests/cell-counts-non-csf-other-body-fluid-cell-count/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6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fif"/><Relationship Id="rId3" Type="http://schemas.openxmlformats.org/officeDocument/2006/relationships/image" Target="../media/image14.png"/><Relationship Id="rId7" Type="http://schemas.openxmlformats.org/officeDocument/2006/relationships/image" Target="../media/image18.jf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f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f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81E791-03B2-86F5-81C5-831002FD81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1747"/>
          <a:stretch>
            <a:fillRect/>
          </a:stretch>
        </p:blipFill>
        <p:spPr>
          <a:xfrm>
            <a:off x="-2" y="-4"/>
            <a:ext cx="12192001" cy="6858001"/>
          </a:xfrm>
          <a:prstGeom prst="rect">
            <a:avLst/>
          </a:prstGeom>
          <a:solidFill>
            <a:srgbClr val="001D3A"/>
          </a:solidFill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10FBE51-3DBF-1C16-B0A7-7E2E51A99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" y="2724078"/>
            <a:ext cx="12192003" cy="970466"/>
          </a:xfrm>
        </p:spPr>
        <p:txBody>
          <a:bodyPr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it-IT" sz="8000" dirty="0">
                <a:solidFill>
                  <a:srgbClr val="FFFFFF"/>
                </a:solidFill>
                <a:latin typeface="+mn-lt"/>
              </a:rPr>
              <a:t>Parametri analizzabili</a:t>
            </a:r>
          </a:p>
        </p:txBody>
      </p:sp>
      <p:sp>
        <p:nvSpPr>
          <p:cNvPr id="5" name="Rettangolo 4"/>
          <p:cNvSpPr/>
          <p:nvPr/>
        </p:nvSpPr>
        <p:spPr>
          <a:xfrm>
            <a:off x="-1" y="324016"/>
            <a:ext cx="12191999" cy="1096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CORSO DI FORMAZIONE IN EMOCITOMETRIA PER TSLB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MEDICINA DI LABORATORIO E MEDICINA TRASFUSIONALE</a:t>
            </a:r>
            <a:endParaRPr lang="it-IT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183418" y="5865088"/>
            <a:ext cx="3574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000" dirty="0">
                <a:solidFill>
                  <a:schemeClr val="bg1"/>
                </a:solidFill>
              </a:rPr>
              <a:t>Relatore: Claudio </a:t>
            </a:r>
            <a:r>
              <a:rPr lang="it-IT" sz="2000" dirty="0" err="1">
                <a:solidFill>
                  <a:schemeClr val="bg1"/>
                </a:solidFill>
              </a:rPr>
              <a:t>Saglioccolo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12432" y="5865089"/>
            <a:ext cx="2909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19 febbraio 2026</a:t>
            </a:r>
          </a:p>
        </p:txBody>
      </p:sp>
    </p:spTree>
    <p:extLst>
      <p:ext uri="{BB962C8B-B14F-4D97-AF65-F5344CB8AC3E}">
        <p14:creationId xmlns:p14="http://schemas.microsoft.com/office/powerpoint/2010/main" val="284816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object 3"/>
          <p:cNvSpPr txBox="1"/>
          <p:nvPr/>
        </p:nvSpPr>
        <p:spPr>
          <a:xfrm>
            <a:off x="4975605" y="572466"/>
            <a:ext cx="2242820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200" b="1" dirty="0">
                <a:solidFill>
                  <a:srgbClr val="FF0000"/>
                </a:solidFill>
                <a:latin typeface="Comic Sans MS"/>
                <a:cs typeface="Comic Sans MS"/>
              </a:rPr>
              <a:t>Tecnica</a:t>
            </a:r>
            <a:r>
              <a:rPr sz="2200" b="1" spc="-9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omic Sans MS"/>
                <a:cs typeface="Comic Sans MS"/>
              </a:rPr>
              <a:t>Manuale</a:t>
            </a:r>
            <a:endParaRPr sz="2200">
              <a:latin typeface="Comic Sans MS"/>
              <a:cs typeface="Comic Sans MS"/>
            </a:endParaRPr>
          </a:p>
        </p:txBody>
      </p:sp>
      <p:pic>
        <p:nvPicPr>
          <p:cNvPr id="6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9823" y="4797552"/>
            <a:ext cx="2231136" cy="1274064"/>
          </a:xfrm>
          <a:prstGeom prst="rect">
            <a:avLst/>
          </a:prstGeom>
        </p:spPr>
      </p:pic>
      <p:grpSp>
        <p:nvGrpSpPr>
          <p:cNvPr id="7" name="object 5"/>
          <p:cNvGrpSpPr/>
          <p:nvPr/>
        </p:nvGrpSpPr>
        <p:grpSpPr>
          <a:xfrm>
            <a:off x="2279905" y="908303"/>
            <a:ext cx="8138159" cy="2734310"/>
            <a:chOff x="755904" y="908303"/>
            <a:chExt cx="8138159" cy="2734310"/>
          </a:xfrm>
        </p:grpSpPr>
        <p:pic>
          <p:nvPicPr>
            <p:cNvPr id="8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904" y="1267967"/>
              <a:ext cx="2807208" cy="2374391"/>
            </a:xfrm>
            <a:prstGeom prst="rect">
              <a:avLst/>
            </a:prstGeom>
          </p:spPr>
        </p:pic>
        <p:pic>
          <p:nvPicPr>
            <p:cNvPr id="9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83807" y="908303"/>
              <a:ext cx="2810256" cy="1728216"/>
            </a:xfrm>
            <a:prstGeom prst="rect">
              <a:avLst/>
            </a:prstGeom>
          </p:spPr>
        </p:pic>
      </p:grpSp>
      <p:sp>
        <p:nvSpPr>
          <p:cNvPr id="10" name="object 8"/>
          <p:cNvSpPr txBox="1"/>
          <p:nvPr/>
        </p:nvSpPr>
        <p:spPr>
          <a:xfrm>
            <a:off x="3141344" y="1653668"/>
            <a:ext cx="1080770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00" b="1" dirty="0">
                <a:solidFill>
                  <a:srgbClr val="FFFFFF"/>
                </a:solidFill>
                <a:latin typeface="Comic Sans MS"/>
                <a:cs typeface="Comic Sans MS"/>
              </a:rPr>
              <a:t>Kit</a:t>
            </a:r>
            <a:r>
              <a:rPr sz="1400" b="1" spc="-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omic Sans MS"/>
                <a:cs typeface="Comic Sans MS"/>
              </a:rPr>
              <a:t>di</a:t>
            </a:r>
            <a:r>
              <a:rPr sz="1400" b="1" spc="-2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lavoro</a:t>
            </a:r>
            <a:endParaRPr sz="1400" dirty="0">
              <a:latin typeface="Comic Sans MS"/>
              <a:cs typeface="Comic Sans MS"/>
            </a:endParaRPr>
          </a:p>
        </p:txBody>
      </p:sp>
      <p:grpSp>
        <p:nvGrpSpPr>
          <p:cNvPr id="11" name="object 9"/>
          <p:cNvGrpSpPr/>
          <p:nvPr/>
        </p:nvGrpSpPr>
        <p:grpSpPr>
          <a:xfrm>
            <a:off x="1993392" y="762001"/>
            <a:ext cx="8278495" cy="4483735"/>
            <a:chOff x="469391" y="762000"/>
            <a:chExt cx="8278495" cy="4483735"/>
          </a:xfrm>
        </p:grpSpPr>
        <p:sp>
          <p:nvSpPr>
            <p:cNvPr id="12" name="object 10"/>
            <p:cNvSpPr/>
            <p:nvPr/>
          </p:nvSpPr>
          <p:spPr>
            <a:xfrm>
              <a:off x="2412491" y="2959607"/>
              <a:ext cx="289560" cy="76200"/>
            </a:xfrm>
            <a:custGeom>
              <a:avLst/>
              <a:gdLst/>
              <a:ahLst/>
              <a:cxnLst/>
              <a:rect l="l" t="t" r="r" b="b"/>
              <a:pathLst>
                <a:path w="28956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289560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289560" h="76200">
                  <a:moveTo>
                    <a:pt x="289559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289559" y="44450"/>
                  </a:lnTo>
                  <a:lnTo>
                    <a:pt x="289559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71472" y="3430523"/>
              <a:ext cx="76200" cy="216407"/>
            </a:xfrm>
            <a:prstGeom prst="rect">
              <a:avLst/>
            </a:prstGeom>
          </p:spPr>
        </p:pic>
        <p:sp>
          <p:nvSpPr>
            <p:cNvPr id="14" name="object 12"/>
            <p:cNvSpPr/>
            <p:nvPr/>
          </p:nvSpPr>
          <p:spPr>
            <a:xfrm>
              <a:off x="2485643" y="2351532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79">
                  <a:moveTo>
                    <a:pt x="792480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47543" y="2351532"/>
              <a:ext cx="76200" cy="143255"/>
            </a:xfrm>
            <a:prstGeom prst="rect">
              <a:avLst/>
            </a:prstGeom>
          </p:spPr>
        </p:pic>
        <p:sp>
          <p:nvSpPr>
            <p:cNvPr id="16" name="object 14"/>
            <p:cNvSpPr/>
            <p:nvPr/>
          </p:nvSpPr>
          <p:spPr>
            <a:xfrm>
              <a:off x="3278124" y="2351532"/>
              <a:ext cx="287020" cy="0"/>
            </a:xfrm>
            <a:custGeom>
              <a:avLst/>
              <a:gdLst/>
              <a:ahLst/>
              <a:cxnLst/>
              <a:rect l="l" t="t" r="r" b="b"/>
              <a:pathLst>
                <a:path w="287020">
                  <a:moveTo>
                    <a:pt x="0" y="0"/>
                  </a:moveTo>
                  <a:lnTo>
                    <a:pt x="28651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34868" y="2673095"/>
              <a:ext cx="213359" cy="76200"/>
            </a:xfrm>
            <a:prstGeom prst="rect">
              <a:avLst/>
            </a:prstGeom>
          </p:spPr>
        </p:pic>
        <p:sp>
          <p:nvSpPr>
            <p:cNvPr id="18" name="object 16"/>
            <p:cNvSpPr/>
            <p:nvPr/>
          </p:nvSpPr>
          <p:spPr>
            <a:xfrm>
              <a:off x="2342387" y="766572"/>
              <a:ext cx="1005840" cy="0"/>
            </a:xfrm>
            <a:custGeom>
              <a:avLst/>
              <a:gdLst/>
              <a:ahLst/>
              <a:cxnLst/>
              <a:rect l="l" t="t" r="r" b="b"/>
              <a:pathLst>
                <a:path w="1005839">
                  <a:moveTo>
                    <a:pt x="1005839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7"/>
            <p:cNvSpPr/>
            <p:nvPr/>
          </p:nvSpPr>
          <p:spPr>
            <a:xfrm>
              <a:off x="2304287" y="766572"/>
              <a:ext cx="76200" cy="502920"/>
            </a:xfrm>
            <a:custGeom>
              <a:avLst/>
              <a:gdLst/>
              <a:ahLst/>
              <a:cxnLst/>
              <a:rect l="l" t="t" r="r" b="b"/>
              <a:pathLst>
                <a:path w="76200" h="502919">
                  <a:moveTo>
                    <a:pt x="31750" y="426719"/>
                  </a:moveTo>
                  <a:lnTo>
                    <a:pt x="0" y="426719"/>
                  </a:lnTo>
                  <a:lnTo>
                    <a:pt x="38100" y="502919"/>
                  </a:lnTo>
                  <a:lnTo>
                    <a:pt x="69850" y="439419"/>
                  </a:lnTo>
                  <a:lnTo>
                    <a:pt x="31750" y="439419"/>
                  </a:lnTo>
                  <a:lnTo>
                    <a:pt x="31750" y="426719"/>
                  </a:lnTo>
                  <a:close/>
                </a:path>
                <a:path w="76200" h="502919">
                  <a:moveTo>
                    <a:pt x="44450" y="0"/>
                  </a:moveTo>
                  <a:lnTo>
                    <a:pt x="31750" y="0"/>
                  </a:lnTo>
                  <a:lnTo>
                    <a:pt x="31750" y="439419"/>
                  </a:lnTo>
                  <a:lnTo>
                    <a:pt x="44450" y="439419"/>
                  </a:lnTo>
                  <a:lnTo>
                    <a:pt x="44450" y="0"/>
                  </a:lnTo>
                  <a:close/>
                </a:path>
                <a:path w="76200" h="502919">
                  <a:moveTo>
                    <a:pt x="76200" y="426719"/>
                  </a:moveTo>
                  <a:lnTo>
                    <a:pt x="44450" y="426719"/>
                  </a:lnTo>
                  <a:lnTo>
                    <a:pt x="44450" y="439419"/>
                  </a:lnTo>
                  <a:lnTo>
                    <a:pt x="69850" y="439419"/>
                  </a:lnTo>
                  <a:lnTo>
                    <a:pt x="76200" y="4267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8"/>
            <p:cNvSpPr/>
            <p:nvPr/>
          </p:nvSpPr>
          <p:spPr>
            <a:xfrm>
              <a:off x="3348227" y="2711195"/>
              <a:ext cx="506095" cy="0"/>
            </a:xfrm>
            <a:custGeom>
              <a:avLst/>
              <a:gdLst/>
              <a:ahLst/>
              <a:cxnLst/>
              <a:rect l="l" t="t" r="r" b="b"/>
              <a:pathLst>
                <a:path w="506095">
                  <a:moveTo>
                    <a:pt x="0" y="0"/>
                  </a:moveTo>
                  <a:lnTo>
                    <a:pt x="50596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9"/>
            <p:cNvSpPr/>
            <p:nvPr/>
          </p:nvSpPr>
          <p:spPr>
            <a:xfrm>
              <a:off x="2412491" y="1991867"/>
              <a:ext cx="866140" cy="502920"/>
            </a:xfrm>
            <a:custGeom>
              <a:avLst/>
              <a:gdLst/>
              <a:ahLst/>
              <a:cxnLst/>
              <a:rect l="l" t="t" r="r" b="b"/>
              <a:pathLst>
                <a:path w="866139" h="502919">
                  <a:moveTo>
                    <a:pt x="0" y="502920"/>
                  </a:moveTo>
                  <a:lnTo>
                    <a:pt x="0" y="0"/>
                  </a:lnTo>
                </a:path>
                <a:path w="866139" h="502919">
                  <a:moveTo>
                    <a:pt x="0" y="0"/>
                  </a:moveTo>
                  <a:lnTo>
                    <a:pt x="865632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39183" y="1414272"/>
              <a:ext cx="865632" cy="807720"/>
            </a:xfrm>
            <a:prstGeom prst="rect">
              <a:avLst/>
            </a:prstGeom>
          </p:spPr>
        </p:pic>
        <p:sp>
          <p:nvSpPr>
            <p:cNvPr id="23" name="object 21"/>
            <p:cNvSpPr/>
            <p:nvPr/>
          </p:nvSpPr>
          <p:spPr>
            <a:xfrm>
              <a:off x="3278124" y="1199387"/>
              <a:ext cx="1152525" cy="792480"/>
            </a:xfrm>
            <a:custGeom>
              <a:avLst/>
              <a:gdLst/>
              <a:ahLst/>
              <a:cxnLst/>
              <a:rect l="l" t="t" r="r" b="b"/>
              <a:pathLst>
                <a:path w="1152525" h="792480">
                  <a:moveTo>
                    <a:pt x="0" y="792479"/>
                  </a:moveTo>
                  <a:lnTo>
                    <a:pt x="862584" y="792479"/>
                  </a:lnTo>
                </a:path>
                <a:path w="1152525" h="792480">
                  <a:moveTo>
                    <a:pt x="1152143" y="143256"/>
                  </a:moveTo>
                  <a:lnTo>
                    <a:pt x="115214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2"/>
            <p:cNvSpPr/>
            <p:nvPr/>
          </p:nvSpPr>
          <p:spPr>
            <a:xfrm>
              <a:off x="7167372" y="1702308"/>
              <a:ext cx="576580" cy="576580"/>
            </a:xfrm>
            <a:custGeom>
              <a:avLst/>
              <a:gdLst/>
              <a:ahLst/>
              <a:cxnLst/>
              <a:rect l="l" t="t" r="r" b="b"/>
              <a:pathLst>
                <a:path w="576579" h="576580">
                  <a:moveTo>
                    <a:pt x="0" y="288036"/>
                  </a:moveTo>
                  <a:lnTo>
                    <a:pt x="3768" y="241302"/>
                  </a:lnTo>
                  <a:lnTo>
                    <a:pt x="14679" y="196973"/>
                  </a:lnTo>
                  <a:lnTo>
                    <a:pt x="32140" y="155643"/>
                  </a:lnTo>
                  <a:lnTo>
                    <a:pt x="55558" y="117902"/>
                  </a:lnTo>
                  <a:lnTo>
                    <a:pt x="84343" y="84343"/>
                  </a:lnTo>
                  <a:lnTo>
                    <a:pt x="117902" y="55558"/>
                  </a:lnTo>
                  <a:lnTo>
                    <a:pt x="155643" y="32140"/>
                  </a:lnTo>
                  <a:lnTo>
                    <a:pt x="196973" y="14679"/>
                  </a:lnTo>
                  <a:lnTo>
                    <a:pt x="241302" y="3768"/>
                  </a:lnTo>
                  <a:lnTo>
                    <a:pt x="288035" y="0"/>
                  </a:lnTo>
                  <a:lnTo>
                    <a:pt x="334769" y="3768"/>
                  </a:lnTo>
                  <a:lnTo>
                    <a:pt x="379098" y="14679"/>
                  </a:lnTo>
                  <a:lnTo>
                    <a:pt x="420428" y="32140"/>
                  </a:lnTo>
                  <a:lnTo>
                    <a:pt x="458169" y="55558"/>
                  </a:lnTo>
                  <a:lnTo>
                    <a:pt x="491728" y="84343"/>
                  </a:lnTo>
                  <a:lnTo>
                    <a:pt x="520513" y="117902"/>
                  </a:lnTo>
                  <a:lnTo>
                    <a:pt x="543931" y="155643"/>
                  </a:lnTo>
                  <a:lnTo>
                    <a:pt x="561392" y="196973"/>
                  </a:lnTo>
                  <a:lnTo>
                    <a:pt x="572303" y="241302"/>
                  </a:lnTo>
                  <a:lnTo>
                    <a:pt x="576072" y="288036"/>
                  </a:lnTo>
                  <a:lnTo>
                    <a:pt x="572303" y="334769"/>
                  </a:lnTo>
                  <a:lnTo>
                    <a:pt x="561392" y="379098"/>
                  </a:lnTo>
                  <a:lnTo>
                    <a:pt x="543931" y="420428"/>
                  </a:lnTo>
                  <a:lnTo>
                    <a:pt x="520513" y="458169"/>
                  </a:lnTo>
                  <a:lnTo>
                    <a:pt x="491728" y="491728"/>
                  </a:lnTo>
                  <a:lnTo>
                    <a:pt x="458169" y="520513"/>
                  </a:lnTo>
                  <a:lnTo>
                    <a:pt x="420428" y="543931"/>
                  </a:lnTo>
                  <a:lnTo>
                    <a:pt x="379098" y="561392"/>
                  </a:lnTo>
                  <a:lnTo>
                    <a:pt x="334769" y="572303"/>
                  </a:lnTo>
                  <a:lnTo>
                    <a:pt x="288035" y="576071"/>
                  </a:lnTo>
                  <a:lnTo>
                    <a:pt x="241302" y="572303"/>
                  </a:lnTo>
                  <a:lnTo>
                    <a:pt x="196973" y="561392"/>
                  </a:lnTo>
                  <a:lnTo>
                    <a:pt x="155643" y="543931"/>
                  </a:lnTo>
                  <a:lnTo>
                    <a:pt x="117902" y="520513"/>
                  </a:lnTo>
                  <a:lnTo>
                    <a:pt x="84343" y="491728"/>
                  </a:lnTo>
                  <a:lnTo>
                    <a:pt x="55558" y="458169"/>
                  </a:lnTo>
                  <a:lnTo>
                    <a:pt x="32140" y="420428"/>
                  </a:lnTo>
                  <a:lnTo>
                    <a:pt x="14679" y="379098"/>
                  </a:lnTo>
                  <a:lnTo>
                    <a:pt x="3768" y="334769"/>
                  </a:lnTo>
                  <a:lnTo>
                    <a:pt x="0" y="288036"/>
                  </a:lnTo>
                  <a:close/>
                </a:path>
              </a:pathLst>
            </a:custGeom>
            <a:ln w="9143">
              <a:solidFill>
                <a:srgbClr val="33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86727" y="2852927"/>
              <a:ext cx="2161031" cy="2161032"/>
            </a:xfrm>
            <a:prstGeom prst="rect">
              <a:avLst/>
            </a:prstGeom>
          </p:spPr>
        </p:pic>
        <p:sp>
          <p:nvSpPr>
            <p:cNvPr id="26" name="object 24"/>
            <p:cNvSpPr/>
            <p:nvPr/>
          </p:nvSpPr>
          <p:spPr>
            <a:xfrm>
              <a:off x="4430268" y="1161287"/>
              <a:ext cx="3061970" cy="1693545"/>
            </a:xfrm>
            <a:custGeom>
              <a:avLst/>
              <a:gdLst/>
              <a:ahLst/>
              <a:cxnLst/>
              <a:rect l="l" t="t" r="r" b="b"/>
              <a:pathLst>
                <a:path w="3061970" h="1693545">
                  <a:moveTo>
                    <a:pt x="1655064" y="38100"/>
                  </a:moveTo>
                  <a:lnTo>
                    <a:pt x="1642364" y="31750"/>
                  </a:lnTo>
                  <a:lnTo>
                    <a:pt x="1578864" y="0"/>
                  </a:lnTo>
                  <a:lnTo>
                    <a:pt x="1578864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1578864" y="44450"/>
                  </a:lnTo>
                  <a:lnTo>
                    <a:pt x="1578864" y="76200"/>
                  </a:lnTo>
                  <a:lnTo>
                    <a:pt x="1642364" y="44450"/>
                  </a:lnTo>
                  <a:lnTo>
                    <a:pt x="1655064" y="38100"/>
                  </a:lnTo>
                  <a:close/>
                </a:path>
                <a:path w="3061970" h="1693545">
                  <a:moveTo>
                    <a:pt x="3061716" y="1616964"/>
                  </a:moveTo>
                  <a:lnTo>
                    <a:pt x="3029966" y="1616964"/>
                  </a:lnTo>
                  <a:lnTo>
                    <a:pt x="3029966" y="1117092"/>
                  </a:lnTo>
                  <a:lnTo>
                    <a:pt x="3017266" y="1117092"/>
                  </a:lnTo>
                  <a:lnTo>
                    <a:pt x="3017266" y="1616964"/>
                  </a:lnTo>
                  <a:lnTo>
                    <a:pt x="2985516" y="1616964"/>
                  </a:lnTo>
                  <a:lnTo>
                    <a:pt x="3023616" y="1693164"/>
                  </a:lnTo>
                  <a:lnTo>
                    <a:pt x="3055366" y="1629664"/>
                  </a:lnTo>
                  <a:lnTo>
                    <a:pt x="3061716" y="16169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5"/>
            <p:cNvSpPr/>
            <p:nvPr/>
          </p:nvSpPr>
          <p:spPr>
            <a:xfrm>
              <a:off x="2702052" y="2997707"/>
              <a:ext cx="792480" cy="0"/>
            </a:xfrm>
            <a:custGeom>
              <a:avLst/>
              <a:gdLst/>
              <a:ahLst/>
              <a:cxnLst/>
              <a:rect l="l" t="t" r="r" b="b"/>
              <a:pathLst>
                <a:path w="792479">
                  <a:moveTo>
                    <a:pt x="0" y="0"/>
                  </a:moveTo>
                  <a:lnTo>
                    <a:pt x="79248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6"/>
            <p:cNvSpPr/>
            <p:nvPr/>
          </p:nvSpPr>
          <p:spPr>
            <a:xfrm>
              <a:off x="1909572" y="2997707"/>
              <a:ext cx="1871980" cy="939165"/>
            </a:xfrm>
            <a:custGeom>
              <a:avLst/>
              <a:gdLst/>
              <a:ahLst/>
              <a:cxnLst/>
              <a:rect l="l" t="t" r="r" b="b"/>
              <a:pathLst>
                <a:path w="1871979" h="939164">
                  <a:moveTo>
                    <a:pt x="1511807" y="0"/>
                  </a:moveTo>
                  <a:lnTo>
                    <a:pt x="1728215" y="0"/>
                  </a:lnTo>
                </a:path>
                <a:path w="1871979" h="939164">
                  <a:moveTo>
                    <a:pt x="0" y="649223"/>
                  </a:moveTo>
                  <a:lnTo>
                    <a:pt x="0" y="719327"/>
                  </a:lnTo>
                </a:path>
                <a:path w="1871979" h="939164">
                  <a:moveTo>
                    <a:pt x="1871472" y="938783"/>
                  </a:moveTo>
                  <a:lnTo>
                    <a:pt x="1871472" y="21640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7"/>
            <p:cNvSpPr/>
            <p:nvPr/>
          </p:nvSpPr>
          <p:spPr>
            <a:xfrm>
              <a:off x="2125980" y="2959607"/>
              <a:ext cx="4462780" cy="1374775"/>
            </a:xfrm>
            <a:custGeom>
              <a:avLst/>
              <a:gdLst/>
              <a:ahLst/>
              <a:cxnLst/>
              <a:rect l="l" t="t" r="r" b="b"/>
              <a:pathLst>
                <a:path w="4462780" h="1374775">
                  <a:moveTo>
                    <a:pt x="1801368" y="1336548"/>
                  </a:moveTo>
                  <a:lnTo>
                    <a:pt x="1725168" y="1298321"/>
                  </a:lnTo>
                  <a:lnTo>
                    <a:pt x="1725104" y="1330058"/>
                  </a:lnTo>
                  <a:lnTo>
                    <a:pt x="0" y="1327150"/>
                  </a:lnTo>
                  <a:lnTo>
                    <a:pt x="0" y="1339850"/>
                  </a:lnTo>
                  <a:lnTo>
                    <a:pt x="1725091" y="1342758"/>
                  </a:lnTo>
                  <a:lnTo>
                    <a:pt x="1725041" y="1374521"/>
                  </a:lnTo>
                  <a:lnTo>
                    <a:pt x="1788858" y="1342771"/>
                  </a:lnTo>
                  <a:lnTo>
                    <a:pt x="1801368" y="1336548"/>
                  </a:lnTo>
                  <a:close/>
                </a:path>
                <a:path w="4462780" h="1374775">
                  <a:moveTo>
                    <a:pt x="4462272" y="38100"/>
                  </a:moveTo>
                  <a:lnTo>
                    <a:pt x="4449572" y="31750"/>
                  </a:lnTo>
                  <a:lnTo>
                    <a:pt x="4386072" y="0"/>
                  </a:lnTo>
                  <a:lnTo>
                    <a:pt x="4386072" y="31750"/>
                  </a:lnTo>
                  <a:lnTo>
                    <a:pt x="3166872" y="31750"/>
                  </a:lnTo>
                  <a:lnTo>
                    <a:pt x="3166872" y="44450"/>
                  </a:lnTo>
                  <a:lnTo>
                    <a:pt x="4386072" y="44450"/>
                  </a:lnTo>
                  <a:lnTo>
                    <a:pt x="4386072" y="76200"/>
                  </a:lnTo>
                  <a:lnTo>
                    <a:pt x="4449572" y="44450"/>
                  </a:lnTo>
                  <a:lnTo>
                    <a:pt x="4462272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9391" y="4078223"/>
              <a:ext cx="1728216" cy="1167384"/>
            </a:xfrm>
            <a:prstGeom prst="rect">
              <a:avLst/>
            </a:prstGeom>
          </p:spPr>
        </p:pic>
        <p:pic>
          <p:nvPicPr>
            <p:cNvPr id="31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25824" y="3285744"/>
              <a:ext cx="2084831" cy="1441703"/>
            </a:xfrm>
            <a:prstGeom prst="rect">
              <a:avLst/>
            </a:prstGeom>
          </p:spPr>
        </p:pic>
      </p:grpSp>
      <p:sp>
        <p:nvSpPr>
          <p:cNvPr id="32" name="object 30"/>
          <p:cNvSpPr txBox="1"/>
          <p:nvPr/>
        </p:nvSpPr>
        <p:spPr>
          <a:xfrm>
            <a:off x="8448294" y="5223128"/>
            <a:ext cx="1704975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00" dirty="0">
                <a:latin typeface="Comic Sans MS"/>
                <a:cs typeface="Comic Sans MS"/>
              </a:rPr>
              <a:t>Camera</a:t>
            </a:r>
            <a:r>
              <a:rPr sz="1200" spc="-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di</a:t>
            </a:r>
            <a:r>
              <a:rPr sz="1200" spc="160" dirty="0">
                <a:latin typeface="Comic Sans MS"/>
                <a:cs typeface="Comic Sans MS"/>
              </a:rPr>
              <a:t> </a:t>
            </a:r>
            <a:r>
              <a:rPr sz="1600" b="1" spc="-10" dirty="0">
                <a:solidFill>
                  <a:srgbClr val="333399"/>
                </a:solidFill>
                <a:latin typeface="Comic Sans MS"/>
                <a:cs typeface="Comic Sans MS"/>
              </a:rPr>
              <a:t>conteggio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33" name="object 31"/>
          <p:cNvSpPr txBox="1"/>
          <p:nvPr/>
        </p:nvSpPr>
        <p:spPr>
          <a:xfrm>
            <a:off x="8216265" y="1005587"/>
            <a:ext cx="1454150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00" dirty="0">
                <a:latin typeface="Comic Sans MS"/>
                <a:cs typeface="Comic Sans MS"/>
              </a:rPr>
              <a:t>Camera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di</a:t>
            </a:r>
            <a:r>
              <a:rPr sz="1400" spc="-60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Burker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34" name="object 32"/>
          <p:cNvGrpSpPr/>
          <p:nvPr/>
        </p:nvGrpSpPr>
        <p:grpSpPr>
          <a:xfrm>
            <a:off x="4291583" y="4578096"/>
            <a:ext cx="515620" cy="1377950"/>
            <a:chOff x="2767583" y="4578096"/>
            <a:chExt cx="515620" cy="1377950"/>
          </a:xfrm>
        </p:grpSpPr>
        <p:sp>
          <p:nvSpPr>
            <p:cNvPr id="35" name="object 33"/>
            <p:cNvSpPr/>
            <p:nvPr/>
          </p:nvSpPr>
          <p:spPr>
            <a:xfrm>
              <a:off x="2772155" y="4582668"/>
              <a:ext cx="506095" cy="1369060"/>
            </a:xfrm>
            <a:custGeom>
              <a:avLst/>
              <a:gdLst/>
              <a:ahLst/>
              <a:cxnLst/>
              <a:rect l="l" t="t" r="r" b="b"/>
              <a:pathLst>
                <a:path w="506095" h="1369060">
                  <a:moveTo>
                    <a:pt x="505968" y="110616"/>
                  </a:moveTo>
                  <a:lnTo>
                    <a:pt x="471424" y="166412"/>
                  </a:lnTo>
                  <a:lnTo>
                    <a:pt x="431863" y="188769"/>
                  </a:lnTo>
                  <a:lnTo>
                    <a:pt x="380661" y="206036"/>
                  </a:lnTo>
                  <a:lnTo>
                    <a:pt x="320230" y="217164"/>
                  </a:lnTo>
                  <a:lnTo>
                    <a:pt x="252983" y="221106"/>
                  </a:lnTo>
                  <a:lnTo>
                    <a:pt x="185737" y="217164"/>
                  </a:lnTo>
                  <a:lnTo>
                    <a:pt x="125306" y="206036"/>
                  </a:lnTo>
                  <a:lnTo>
                    <a:pt x="74104" y="188769"/>
                  </a:lnTo>
                  <a:lnTo>
                    <a:pt x="34543" y="166412"/>
                  </a:lnTo>
                  <a:lnTo>
                    <a:pt x="0" y="110616"/>
                  </a:lnTo>
                  <a:lnTo>
                    <a:pt x="9038" y="81212"/>
                  </a:lnTo>
                  <a:lnTo>
                    <a:pt x="74104" y="32400"/>
                  </a:lnTo>
                  <a:lnTo>
                    <a:pt x="125306" y="15103"/>
                  </a:lnTo>
                  <a:lnTo>
                    <a:pt x="185737" y="3951"/>
                  </a:lnTo>
                  <a:lnTo>
                    <a:pt x="252983" y="0"/>
                  </a:lnTo>
                  <a:lnTo>
                    <a:pt x="320230" y="3951"/>
                  </a:lnTo>
                  <a:lnTo>
                    <a:pt x="380661" y="15103"/>
                  </a:lnTo>
                  <a:lnTo>
                    <a:pt x="431863" y="32400"/>
                  </a:lnTo>
                  <a:lnTo>
                    <a:pt x="471423" y="54788"/>
                  </a:lnTo>
                  <a:lnTo>
                    <a:pt x="505968" y="110616"/>
                  </a:lnTo>
                  <a:close/>
                </a:path>
                <a:path w="506095" h="1369060">
                  <a:moveTo>
                    <a:pt x="505968" y="110616"/>
                  </a:moveTo>
                  <a:lnTo>
                    <a:pt x="505968" y="1257973"/>
                  </a:lnTo>
                  <a:lnTo>
                    <a:pt x="496929" y="1287370"/>
                  </a:lnTo>
                  <a:lnTo>
                    <a:pt x="431863" y="1336165"/>
                  </a:lnTo>
                  <a:lnTo>
                    <a:pt x="380661" y="1353455"/>
                  </a:lnTo>
                  <a:lnTo>
                    <a:pt x="320230" y="1364602"/>
                  </a:lnTo>
                  <a:lnTo>
                    <a:pt x="252983" y="1368551"/>
                  </a:lnTo>
                  <a:lnTo>
                    <a:pt x="185737" y="1364602"/>
                  </a:lnTo>
                  <a:lnTo>
                    <a:pt x="125306" y="1353455"/>
                  </a:lnTo>
                  <a:lnTo>
                    <a:pt x="74104" y="1336165"/>
                  </a:lnTo>
                  <a:lnTo>
                    <a:pt x="34543" y="1313785"/>
                  </a:lnTo>
                  <a:lnTo>
                    <a:pt x="0" y="1257973"/>
                  </a:lnTo>
                  <a:lnTo>
                    <a:pt x="0" y="1106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4"/>
            <p:cNvSpPr/>
            <p:nvPr/>
          </p:nvSpPr>
          <p:spPr>
            <a:xfrm>
              <a:off x="2772155" y="5321935"/>
              <a:ext cx="506095" cy="629285"/>
            </a:xfrm>
            <a:custGeom>
              <a:avLst/>
              <a:gdLst/>
              <a:ahLst/>
              <a:cxnLst/>
              <a:rect l="l" t="t" r="r" b="b"/>
              <a:pathLst>
                <a:path w="506095" h="629285">
                  <a:moveTo>
                    <a:pt x="505968" y="0"/>
                  </a:moveTo>
                  <a:lnTo>
                    <a:pt x="471423" y="45503"/>
                  </a:lnTo>
                  <a:lnTo>
                    <a:pt x="431863" y="63753"/>
                  </a:lnTo>
                  <a:lnTo>
                    <a:pt x="380661" y="77855"/>
                  </a:lnTo>
                  <a:lnTo>
                    <a:pt x="320230" y="86947"/>
                  </a:lnTo>
                  <a:lnTo>
                    <a:pt x="252983" y="90169"/>
                  </a:lnTo>
                  <a:lnTo>
                    <a:pt x="185737" y="86947"/>
                  </a:lnTo>
                  <a:lnTo>
                    <a:pt x="125306" y="77855"/>
                  </a:lnTo>
                  <a:lnTo>
                    <a:pt x="74104" y="63753"/>
                  </a:lnTo>
                  <a:lnTo>
                    <a:pt x="34543" y="45503"/>
                  </a:lnTo>
                  <a:lnTo>
                    <a:pt x="0" y="0"/>
                  </a:lnTo>
                  <a:lnTo>
                    <a:pt x="0" y="539191"/>
                  </a:lnTo>
                  <a:lnTo>
                    <a:pt x="34543" y="584663"/>
                  </a:lnTo>
                  <a:lnTo>
                    <a:pt x="74104" y="602897"/>
                  </a:lnTo>
                  <a:lnTo>
                    <a:pt x="125306" y="616984"/>
                  </a:lnTo>
                  <a:lnTo>
                    <a:pt x="185737" y="626066"/>
                  </a:lnTo>
                  <a:lnTo>
                    <a:pt x="252983" y="629284"/>
                  </a:lnTo>
                  <a:lnTo>
                    <a:pt x="320230" y="626066"/>
                  </a:lnTo>
                  <a:lnTo>
                    <a:pt x="380661" y="616984"/>
                  </a:lnTo>
                  <a:lnTo>
                    <a:pt x="431863" y="602897"/>
                  </a:lnTo>
                  <a:lnTo>
                    <a:pt x="471424" y="584663"/>
                  </a:lnTo>
                  <a:lnTo>
                    <a:pt x="505968" y="539191"/>
                  </a:lnTo>
                  <a:lnTo>
                    <a:pt x="505968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5"/>
            <p:cNvSpPr/>
            <p:nvPr/>
          </p:nvSpPr>
          <p:spPr>
            <a:xfrm>
              <a:off x="2772155" y="5231892"/>
              <a:ext cx="506095" cy="180340"/>
            </a:xfrm>
            <a:custGeom>
              <a:avLst/>
              <a:gdLst/>
              <a:ahLst/>
              <a:cxnLst/>
              <a:rect l="l" t="t" r="r" b="b"/>
              <a:pathLst>
                <a:path w="506095" h="180339">
                  <a:moveTo>
                    <a:pt x="252983" y="0"/>
                  </a:moveTo>
                  <a:lnTo>
                    <a:pt x="185737" y="3221"/>
                  </a:lnTo>
                  <a:lnTo>
                    <a:pt x="125306" y="12309"/>
                  </a:lnTo>
                  <a:lnTo>
                    <a:pt x="74104" y="26400"/>
                  </a:lnTo>
                  <a:lnTo>
                    <a:pt x="34543" y="44628"/>
                  </a:lnTo>
                  <a:lnTo>
                    <a:pt x="0" y="90042"/>
                  </a:lnTo>
                  <a:lnTo>
                    <a:pt x="9038" y="114008"/>
                  </a:lnTo>
                  <a:lnTo>
                    <a:pt x="74104" y="153796"/>
                  </a:lnTo>
                  <a:lnTo>
                    <a:pt x="125306" y="167898"/>
                  </a:lnTo>
                  <a:lnTo>
                    <a:pt x="185737" y="176990"/>
                  </a:lnTo>
                  <a:lnTo>
                    <a:pt x="252983" y="180212"/>
                  </a:lnTo>
                  <a:lnTo>
                    <a:pt x="320230" y="176990"/>
                  </a:lnTo>
                  <a:lnTo>
                    <a:pt x="380661" y="167898"/>
                  </a:lnTo>
                  <a:lnTo>
                    <a:pt x="431863" y="153796"/>
                  </a:lnTo>
                  <a:lnTo>
                    <a:pt x="471424" y="135546"/>
                  </a:lnTo>
                  <a:lnTo>
                    <a:pt x="505968" y="90042"/>
                  </a:lnTo>
                  <a:lnTo>
                    <a:pt x="496929" y="66131"/>
                  </a:lnTo>
                  <a:lnTo>
                    <a:pt x="431863" y="26400"/>
                  </a:lnTo>
                  <a:lnTo>
                    <a:pt x="380661" y="12309"/>
                  </a:lnTo>
                  <a:lnTo>
                    <a:pt x="320230" y="3221"/>
                  </a:lnTo>
                  <a:lnTo>
                    <a:pt x="252983" y="0"/>
                  </a:lnTo>
                  <a:close/>
                </a:path>
              </a:pathLst>
            </a:custGeom>
            <a:solidFill>
              <a:srgbClr val="FFD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6"/>
            <p:cNvSpPr/>
            <p:nvPr/>
          </p:nvSpPr>
          <p:spPr>
            <a:xfrm>
              <a:off x="2772155" y="5231892"/>
              <a:ext cx="506095" cy="719455"/>
            </a:xfrm>
            <a:custGeom>
              <a:avLst/>
              <a:gdLst/>
              <a:ahLst/>
              <a:cxnLst/>
              <a:rect l="l" t="t" r="r" b="b"/>
              <a:pathLst>
                <a:path w="506095" h="719454">
                  <a:moveTo>
                    <a:pt x="505968" y="90042"/>
                  </a:moveTo>
                  <a:lnTo>
                    <a:pt x="471424" y="135546"/>
                  </a:lnTo>
                  <a:lnTo>
                    <a:pt x="431863" y="153796"/>
                  </a:lnTo>
                  <a:lnTo>
                    <a:pt x="380661" y="167898"/>
                  </a:lnTo>
                  <a:lnTo>
                    <a:pt x="320230" y="176990"/>
                  </a:lnTo>
                  <a:lnTo>
                    <a:pt x="252983" y="180212"/>
                  </a:lnTo>
                  <a:lnTo>
                    <a:pt x="185737" y="176990"/>
                  </a:lnTo>
                  <a:lnTo>
                    <a:pt x="125306" y="167898"/>
                  </a:lnTo>
                  <a:lnTo>
                    <a:pt x="74104" y="153796"/>
                  </a:lnTo>
                  <a:lnTo>
                    <a:pt x="34543" y="135546"/>
                  </a:lnTo>
                  <a:lnTo>
                    <a:pt x="0" y="90042"/>
                  </a:lnTo>
                  <a:lnTo>
                    <a:pt x="9038" y="66131"/>
                  </a:lnTo>
                  <a:lnTo>
                    <a:pt x="74104" y="26400"/>
                  </a:lnTo>
                  <a:lnTo>
                    <a:pt x="125306" y="12309"/>
                  </a:lnTo>
                  <a:lnTo>
                    <a:pt x="185737" y="3221"/>
                  </a:lnTo>
                  <a:lnTo>
                    <a:pt x="252983" y="0"/>
                  </a:lnTo>
                  <a:lnTo>
                    <a:pt x="320230" y="3221"/>
                  </a:lnTo>
                  <a:lnTo>
                    <a:pt x="380661" y="12309"/>
                  </a:lnTo>
                  <a:lnTo>
                    <a:pt x="431863" y="26400"/>
                  </a:lnTo>
                  <a:lnTo>
                    <a:pt x="471423" y="44628"/>
                  </a:lnTo>
                  <a:lnTo>
                    <a:pt x="505968" y="90042"/>
                  </a:lnTo>
                  <a:close/>
                </a:path>
                <a:path w="506095" h="719454">
                  <a:moveTo>
                    <a:pt x="505968" y="90042"/>
                  </a:moveTo>
                  <a:lnTo>
                    <a:pt x="505968" y="629234"/>
                  </a:lnTo>
                  <a:lnTo>
                    <a:pt x="496929" y="653185"/>
                  </a:lnTo>
                  <a:lnTo>
                    <a:pt x="431863" y="692940"/>
                  </a:lnTo>
                  <a:lnTo>
                    <a:pt x="380661" y="707027"/>
                  </a:lnTo>
                  <a:lnTo>
                    <a:pt x="320230" y="716109"/>
                  </a:lnTo>
                  <a:lnTo>
                    <a:pt x="252983" y="719327"/>
                  </a:lnTo>
                  <a:lnTo>
                    <a:pt x="185737" y="716109"/>
                  </a:lnTo>
                  <a:lnTo>
                    <a:pt x="125306" y="707027"/>
                  </a:lnTo>
                  <a:lnTo>
                    <a:pt x="74104" y="692940"/>
                  </a:lnTo>
                  <a:lnTo>
                    <a:pt x="34543" y="674706"/>
                  </a:lnTo>
                  <a:lnTo>
                    <a:pt x="0" y="629234"/>
                  </a:lnTo>
                  <a:lnTo>
                    <a:pt x="0" y="9004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7"/>
          <p:cNvSpPr txBox="1"/>
          <p:nvPr/>
        </p:nvSpPr>
        <p:spPr>
          <a:xfrm>
            <a:off x="2338527" y="2229993"/>
            <a:ext cx="5067300" cy="17500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820035">
              <a:spcBef>
                <a:spcPts val="90"/>
              </a:spcBef>
            </a:pPr>
            <a:r>
              <a:rPr sz="1400" dirty="0">
                <a:latin typeface="Comic Sans MS"/>
                <a:cs typeface="Comic Sans MS"/>
              </a:rPr>
              <a:t>Pipetta</a:t>
            </a:r>
            <a:r>
              <a:rPr sz="1400" spc="-4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di</a:t>
            </a:r>
            <a:r>
              <a:rPr sz="1400" spc="-5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diluizione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per</a:t>
            </a:r>
            <a:r>
              <a:rPr sz="1400" spc="-65" dirty="0">
                <a:latin typeface="Comic Sans MS"/>
                <a:cs typeface="Comic Sans MS"/>
              </a:rPr>
              <a:t> </a:t>
            </a:r>
            <a:r>
              <a:rPr sz="1400" spc="-25" dirty="0">
                <a:latin typeface="Comic Sans MS"/>
                <a:cs typeface="Comic Sans MS"/>
              </a:rPr>
              <a:t>GB</a:t>
            </a:r>
            <a:endParaRPr sz="1400">
              <a:latin typeface="Comic Sans MS"/>
              <a:cs typeface="Comic Sans MS"/>
            </a:endParaRPr>
          </a:p>
          <a:p>
            <a:pPr marL="3089275">
              <a:spcBef>
                <a:spcPts val="1160"/>
              </a:spcBef>
            </a:pPr>
            <a:r>
              <a:rPr sz="1400" dirty="0">
                <a:latin typeface="Comic Sans MS"/>
                <a:cs typeface="Comic Sans MS"/>
              </a:rPr>
              <a:t>Tubo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con</a:t>
            </a:r>
            <a:r>
              <a:rPr sz="1400" spc="-35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boccaglio</a:t>
            </a:r>
            <a:endParaRPr sz="1400">
              <a:latin typeface="Comic Sans MS"/>
              <a:cs typeface="Comic Sans MS"/>
            </a:endParaRPr>
          </a:p>
          <a:p>
            <a:pPr marL="2859405">
              <a:spcBef>
                <a:spcPts val="585"/>
              </a:spcBef>
            </a:pPr>
            <a:r>
              <a:rPr sz="1400" b="1" dirty="0">
                <a:solidFill>
                  <a:srgbClr val="333399"/>
                </a:solidFill>
                <a:latin typeface="Comic Sans MS"/>
                <a:cs typeface="Comic Sans MS"/>
              </a:rPr>
              <a:t>Camera</a:t>
            </a:r>
            <a:r>
              <a:rPr sz="1400" b="1" spc="-15" dirty="0">
                <a:solidFill>
                  <a:srgbClr val="333399"/>
                </a:solidFill>
                <a:latin typeface="Comic Sans MS"/>
                <a:cs typeface="Comic Sans MS"/>
              </a:rPr>
              <a:t> </a:t>
            </a:r>
            <a:r>
              <a:rPr sz="1400" b="1" dirty="0">
                <a:solidFill>
                  <a:srgbClr val="333399"/>
                </a:solidFill>
                <a:latin typeface="Comic Sans MS"/>
                <a:cs typeface="Comic Sans MS"/>
              </a:rPr>
              <a:t>di</a:t>
            </a:r>
            <a:r>
              <a:rPr sz="1400" b="1" spc="-40" dirty="0">
                <a:solidFill>
                  <a:srgbClr val="333399"/>
                </a:solidFill>
                <a:latin typeface="Comic Sans MS"/>
                <a:cs typeface="Comic Sans MS"/>
              </a:rPr>
              <a:t> </a:t>
            </a:r>
            <a:r>
              <a:rPr sz="1400" b="1" spc="-10" dirty="0">
                <a:solidFill>
                  <a:srgbClr val="333399"/>
                </a:solidFill>
                <a:latin typeface="Comic Sans MS"/>
                <a:cs typeface="Comic Sans MS"/>
              </a:rPr>
              <a:t>Burker</a:t>
            </a:r>
            <a:endParaRPr sz="1400">
              <a:latin typeface="Comic Sans MS"/>
              <a:cs typeface="Comic Sans MS"/>
            </a:endParaRPr>
          </a:p>
          <a:p>
            <a:pPr>
              <a:spcBef>
                <a:spcPts val="55"/>
              </a:spcBef>
            </a:pPr>
            <a:endParaRPr sz="1200">
              <a:latin typeface="Comic Sans MS"/>
              <a:cs typeface="Comic Sans MS"/>
            </a:endParaRPr>
          </a:p>
          <a:p>
            <a:pPr marL="3265804"/>
            <a:r>
              <a:rPr sz="1200" spc="-10" dirty="0">
                <a:solidFill>
                  <a:srgbClr val="FFFFFF"/>
                </a:solidFill>
                <a:latin typeface="Comic Sans MS"/>
                <a:cs typeface="Comic Sans MS"/>
              </a:rPr>
              <a:t>Lettore</a:t>
            </a:r>
            <a:endParaRPr sz="1200">
              <a:latin typeface="Comic Sans MS"/>
              <a:cs typeface="Comic Sans MS"/>
            </a:endParaRPr>
          </a:p>
          <a:p>
            <a:pPr>
              <a:spcBef>
                <a:spcPts val="5"/>
              </a:spcBef>
            </a:pPr>
            <a:endParaRPr sz="1400">
              <a:latin typeface="Comic Sans MS"/>
              <a:cs typeface="Comic Sans MS"/>
            </a:endParaRPr>
          </a:p>
          <a:p>
            <a:pPr marL="12700">
              <a:tabLst>
                <a:tab pos="3014980" algn="l"/>
              </a:tabLst>
            </a:pPr>
            <a:r>
              <a:rPr sz="1400" dirty="0">
                <a:latin typeface="Comic Sans MS"/>
                <a:cs typeface="Comic Sans MS"/>
              </a:rPr>
              <a:t>Pipetta di diluizione per GR</a:t>
            </a:r>
            <a:r>
              <a:rPr sz="1400" spc="160" dirty="0">
                <a:latin typeface="Comic Sans MS"/>
                <a:cs typeface="Comic Sans MS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	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40" name="object 38"/>
          <p:cNvSpPr txBox="1"/>
          <p:nvPr/>
        </p:nvSpPr>
        <p:spPr>
          <a:xfrm>
            <a:off x="3869818" y="6010007"/>
            <a:ext cx="1282065" cy="56832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sz="1400" b="1" dirty="0">
                <a:solidFill>
                  <a:srgbClr val="333399"/>
                </a:solidFill>
                <a:latin typeface="Comic Sans MS"/>
                <a:cs typeface="Comic Sans MS"/>
              </a:rPr>
              <a:t>dosaggio</a:t>
            </a:r>
            <a:r>
              <a:rPr sz="1400" b="1" spc="-65" dirty="0">
                <a:solidFill>
                  <a:srgbClr val="333399"/>
                </a:solidFill>
                <a:latin typeface="Comic Sans MS"/>
                <a:cs typeface="Comic Sans MS"/>
              </a:rPr>
              <a:t> </a:t>
            </a:r>
            <a:r>
              <a:rPr sz="1400" b="1" spc="-25" dirty="0">
                <a:solidFill>
                  <a:srgbClr val="333399"/>
                </a:solidFill>
                <a:latin typeface="Comic Sans MS"/>
                <a:cs typeface="Comic Sans MS"/>
              </a:rPr>
              <a:t>Hgb</a:t>
            </a:r>
            <a:endParaRPr sz="1400">
              <a:latin typeface="Comic Sans MS"/>
              <a:cs typeface="Comic Sans MS"/>
            </a:endParaRPr>
          </a:p>
          <a:p>
            <a:pPr algn="ctr">
              <a:spcBef>
                <a:spcPts val="90"/>
              </a:spcBef>
            </a:pPr>
            <a:r>
              <a:rPr sz="1000" b="1" spc="-10" dirty="0">
                <a:solidFill>
                  <a:srgbClr val="333399"/>
                </a:solidFill>
                <a:latin typeface="Comic Sans MS"/>
                <a:cs typeface="Comic Sans MS"/>
              </a:rPr>
              <a:t>(Drabkin-</a:t>
            </a:r>
            <a:endParaRPr sz="10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sz="1000" b="1" spc="-10" dirty="0">
                <a:solidFill>
                  <a:srgbClr val="333399"/>
                </a:solidFill>
                <a:latin typeface="Comic Sans MS"/>
                <a:cs typeface="Comic Sans MS"/>
              </a:rPr>
              <a:t>Cianmetaemoglobina)</a:t>
            </a:r>
            <a:endParaRPr sz="1000">
              <a:latin typeface="Comic Sans MS"/>
              <a:cs typeface="Comic Sans MS"/>
            </a:endParaRPr>
          </a:p>
        </p:txBody>
      </p:sp>
      <p:sp>
        <p:nvSpPr>
          <p:cNvPr id="41" name="object 39"/>
          <p:cNvSpPr txBox="1"/>
          <p:nvPr/>
        </p:nvSpPr>
        <p:spPr>
          <a:xfrm>
            <a:off x="5506593" y="6119877"/>
            <a:ext cx="2333625" cy="5873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spcBef>
                <a:spcPts val="90"/>
              </a:spcBef>
            </a:pPr>
            <a:r>
              <a:rPr sz="1400" b="1" dirty="0">
                <a:solidFill>
                  <a:srgbClr val="333399"/>
                </a:solidFill>
                <a:latin typeface="Comic Sans MS"/>
                <a:cs typeface="Comic Sans MS"/>
              </a:rPr>
              <a:t>Striscio</a:t>
            </a:r>
            <a:r>
              <a:rPr sz="1400" b="1" spc="-30" dirty="0">
                <a:solidFill>
                  <a:srgbClr val="333399"/>
                </a:solidFill>
                <a:latin typeface="Comic Sans MS"/>
                <a:cs typeface="Comic Sans MS"/>
              </a:rPr>
              <a:t> </a:t>
            </a:r>
            <a:r>
              <a:rPr sz="1400" b="1" spc="-10" dirty="0">
                <a:solidFill>
                  <a:srgbClr val="333399"/>
                </a:solidFill>
                <a:latin typeface="Comic Sans MS"/>
                <a:cs typeface="Comic Sans MS"/>
              </a:rPr>
              <a:t>ematico</a:t>
            </a:r>
            <a:endParaRPr sz="1400">
              <a:latin typeface="Comic Sans MS"/>
              <a:cs typeface="Comic Sans MS"/>
            </a:endParaRPr>
          </a:p>
          <a:p>
            <a:pPr marL="12065" marR="5080" algn="ctr">
              <a:lnSpc>
                <a:spcPts val="1390"/>
              </a:lnSpc>
              <a:spcBef>
                <a:spcPts val="25"/>
              </a:spcBef>
            </a:pPr>
            <a:r>
              <a:rPr sz="1100" spc="-10" dirty="0">
                <a:latin typeface="Comic Sans MS"/>
                <a:cs typeface="Comic Sans MS"/>
              </a:rPr>
              <a:t>(colorazione </a:t>
            </a:r>
            <a:r>
              <a:rPr sz="1100" dirty="0">
                <a:latin typeface="Comic Sans MS"/>
                <a:cs typeface="Comic Sans MS"/>
              </a:rPr>
              <a:t>manuale</a:t>
            </a:r>
            <a:r>
              <a:rPr sz="1100" spc="-10" dirty="0">
                <a:latin typeface="Comic Sans MS"/>
                <a:cs typeface="Comic Sans MS"/>
              </a:rPr>
              <a:t> </a:t>
            </a:r>
            <a:r>
              <a:rPr sz="1100" dirty="0">
                <a:latin typeface="Comic Sans MS"/>
                <a:cs typeface="Comic Sans MS"/>
              </a:rPr>
              <a:t>May-</a:t>
            </a:r>
            <a:r>
              <a:rPr sz="1100" spc="-10" dirty="0">
                <a:latin typeface="Comic Sans MS"/>
                <a:cs typeface="Comic Sans MS"/>
              </a:rPr>
              <a:t>Grunwald </a:t>
            </a:r>
            <a:r>
              <a:rPr sz="1100" dirty="0">
                <a:latin typeface="Comic Sans MS"/>
                <a:cs typeface="Comic Sans MS"/>
              </a:rPr>
              <a:t>Giemsa</a:t>
            </a:r>
            <a:r>
              <a:rPr sz="1100" spc="-25" dirty="0">
                <a:latin typeface="Comic Sans MS"/>
                <a:cs typeface="Comic Sans MS"/>
              </a:rPr>
              <a:t> </a:t>
            </a:r>
            <a:r>
              <a:rPr sz="1100" dirty="0">
                <a:latin typeface="Comic Sans MS"/>
                <a:cs typeface="Comic Sans MS"/>
              </a:rPr>
              <a:t>per</a:t>
            </a:r>
            <a:r>
              <a:rPr sz="1100" spc="15" dirty="0">
                <a:latin typeface="Comic Sans MS"/>
                <a:cs typeface="Comic Sans MS"/>
              </a:rPr>
              <a:t> </a:t>
            </a:r>
            <a:r>
              <a:rPr sz="1100" b="1" dirty="0">
                <a:solidFill>
                  <a:srgbClr val="333399"/>
                </a:solidFill>
                <a:latin typeface="Comic Sans MS"/>
                <a:cs typeface="Comic Sans MS"/>
              </a:rPr>
              <a:t>formula</a:t>
            </a:r>
            <a:r>
              <a:rPr sz="1100" b="1" spc="-55" dirty="0">
                <a:solidFill>
                  <a:srgbClr val="333399"/>
                </a:solidFill>
                <a:latin typeface="Comic Sans MS"/>
                <a:cs typeface="Comic Sans MS"/>
              </a:rPr>
              <a:t> </a:t>
            </a:r>
            <a:r>
              <a:rPr sz="1100" b="1" spc="-10" dirty="0">
                <a:solidFill>
                  <a:srgbClr val="333399"/>
                </a:solidFill>
                <a:latin typeface="Comic Sans MS"/>
                <a:cs typeface="Comic Sans MS"/>
              </a:rPr>
              <a:t>leucocitaria</a:t>
            </a:r>
            <a:r>
              <a:rPr sz="1100" spc="-10" dirty="0">
                <a:latin typeface="Comic Sans MS"/>
                <a:cs typeface="Comic Sans MS"/>
              </a:rPr>
              <a:t>)</a:t>
            </a:r>
            <a:endParaRPr sz="1100">
              <a:latin typeface="Comic Sans MS"/>
              <a:cs typeface="Comic Sans MS"/>
            </a:endParaRPr>
          </a:p>
        </p:txBody>
      </p:sp>
      <p:pic>
        <p:nvPicPr>
          <p:cNvPr id="42" name="object 4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206751" y="5660135"/>
            <a:ext cx="1368552" cy="1008888"/>
          </a:xfrm>
          <a:prstGeom prst="rect">
            <a:avLst/>
          </a:prstGeom>
        </p:spPr>
      </p:pic>
      <p:sp>
        <p:nvSpPr>
          <p:cNvPr id="43" name="object 41"/>
          <p:cNvSpPr txBox="1"/>
          <p:nvPr/>
        </p:nvSpPr>
        <p:spPr>
          <a:xfrm>
            <a:off x="2041956" y="5253354"/>
            <a:ext cx="1553210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-10" dirty="0">
                <a:solidFill>
                  <a:srgbClr val="333399"/>
                </a:solidFill>
                <a:latin typeface="Comic Sans MS"/>
                <a:cs typeface="Comic Sans MS"/>
              </a:rPr>
              <a:t>Micro</a:t>
            </a:r>
            <a:r>
              <a:rPr sz="1600" b="1" spc="-10" dirty="0">
                <a:solidFill>
                  <a:srgbClr val="333399"/>
                </a:solidFill>
                <a:latin typeface="Comic Sans MS"/>
                <a:cs typeface="Comic Sans MS"/>
              </a:rPr>
              <a:t>ematocrito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44" name="Rettangolo 43"/>
          <p:cNvSpPr/>
          <p:nvPr/>
        </p:nvSpPr>
        <p:spPr>
          <a:xfrm>
            <a:off x="88398" y="103966"/>
            <a:ext cx="4541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Esame</a:t>
            </a:r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emocromocitometrico</a:t>
            </a:r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…un </a:t>
            </a:r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po</a:t>
            </a:r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’ di </a:t>
            </a:r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storia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5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Rettangolo 43"/>
          <p:cNvSpPr/>
          <p:nvPr/>
        </p:nvSpPr>
        <p:spPr>
          <a:xfrm>
            <a:off x="88398" y="103966"/>
            <a:ext cx="68795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Dai </a:t>
            </a:r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primi</a:t>
            </a:r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analizzatori</a:t>
            </a:r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automatici</a:t>
            </a:r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agli</a:t>
            </a:r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analizzatori</a:t>
            </a:r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di </a:t>
            </a:r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utima</a:t>
            </a:r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generazione</a:t>
            </a:r>
            <a:endParaRPr lang="en-US" dirty="0"/>
          </a:p>
        </p:txBody>
      </p:sp>
      <p:grpSp>
        <p:nvGrpSpPr>
          <p:cNvPr id="45" name="object 2"/>
          <p:cNvGrpSpPr/>
          <p:nvPr/>
        </p:nvGrpSpPr>
        <p:grpSpPr>
          <a:xfrm>
            <a:off x="544941" y="1461383"/>
            <a:ext cx="3499485" cy="4249420"/>
            <a:chOff x="5507735" y="188976"/>
            <a:chExt cx="3499485" cy="4249420"/>
          </a:xfrm>
        </p:grpSpPr>
        <p:pic>
          <p:nvPicPr>
            <p:cNvPr id="46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07735" y="188976"/>
              <a:ext cx="3499104" cy="4248912"/>
            </a:xfrm>
            <a:prstGeom prst="rect">
              <a:avLst/>
            </a:prstGeom>
          </p:spPr>
        </p:pic>
        <p:pic>
          <p:nvPicPr>
            <p:cNvPr id="47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06055" y="2417064"/>
              <a:ext cx="225551" cy="171831"/>
            </a:xfrm>
            <a:prstGeom prst="rect">
              <a:avLst/>
            </a:prstGeom>
          </p:spPr>
        </p:pic>
        <p:sp>
          <p:nvSpPr>
            <p:cNvPr id="48" name="object 5"/>
            <p:cNvSpPr/>
            <p:nvPr/>
          </p:nvSpPr>
          <p:spPr>
            <a:xfrm>
              <a:off x="7310627" y="2503043"/>
              <a:ext cx="216535" cy="568325"/>
            </a:xfrm>
            <a:custGeom>
              <a:avLst/>
              <a:gdLst/>
              <a:ahLst/>
              <a:cxnLst/>
              <a:rect l="l" t="t" r="r" b="b"/>
              <a:pathLst>
                <a:path w="216534" h="568325">
                  <a:moveTo>
                    <a:pt x="216407" y="0"/>
                  </a:moveTo>
                  <a:lnTo>
                    <a:pt x="216407" y="486410"/>
                  </a:lnTo>
                  <a:lnTo>
                    <a:pt x="207912" y="518096"/>
                  </a:lnTo>
                  <a:lnTo>
                    <a:pt x="184737" y="543972"/>
                  </a:lnTo>
                  <a:lnTo>
                    <a:pt x="150346" y="561419"/>
                  </a:lnTo>
                  <a:lnTo>
                    <a:pt x="108203" y="567817"/>
                  </a:lnTo>
                  <a:lnTo>
                    <a:pt x="66061" y="561419"/>
                  </a:lnTo>
                  <a:lnTo>
                    <a:pt x="31670" y="543972"/>
                  </a:lnTo>
                  <a:lnTo>
                    <a:pt x="8495" y="518096"/>
                  </a:lnTo>
                  <a:lnTo>
                    <a:pt x="0" y="48641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06055" y="2779776"/>
              <a:ext cx="225551" cy="291084"/>
            </a:xfrm>
            <a:prstGeom prst="rect">
              <a:avLst/>
            </a:prstGeom>
          </p:spPr>
        </p:pic>
        <p:sp>
          <p:nvSpPr>
            <p:cNvPr id="50" name="object 7"/>
            <p:cNvSpPr/>
            <p:nvPr/>
          </p:nvSpPr>
          <p:spPr>
            <a:xfrm>
              <a:off x="7310627" y="2820289"/>
              <a:ext cx="216535" cy="250825"/>
            </a:xfrm>
            <a:custGeom>
              <a:avLst/>
              <a:gdLst/>
              <a:ahLst/>
              <a:cxnLst/>
              <a:rect l="l" t="t" r="r" b="b"/>
              <a:pathLst>
                <a:path w="216534" h="250825">
                  <a:moveTo>
                    <a:pt x="216407" y="0"/>
                  </a:moveTo>
                  <a:lnTo>
                    <a:pt x="216407" y="214630"/>
                  </a:lnTo>
                  <a:lnTo>
                    <a:pt x="207912" y="228603"/>
                  </a:lnTo>
                  <a:lnTo>
                    <a:pt x="184737" y="240029"/>
                  </a:lnTo>
                  <a:lnTo>
                    <a:pt x="150346" y="247741"/>
                  </a:lnTo>
                  <a:lnTo>
                    <a:pt x="108203" y="250571"/>
                  </a:lnTo>
                  <a:lnTo>
                    <a:pt x="66061" y="247741"/>
                  </a:lnTo>
                  <a:lnTo>
                    <a:pt x="31670" y="240029"/>
                  </a:lnTo>
                  <a:lnTo>
                    <a:pt x="8495" y="228603"/>
                  </a:lnTo>
                  <a:lnTo>
                    <a:pt x="0" y="21463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9"/>
          <p:cNvSpPr txBox="1"/>
          <p:nvPr/>
        </p:nvSpPr>
        <p:spPr>
          <a:xfrm>
            <a:off x="1836785" y="5806434"/>
            <a:ext cx="1234440" cy="664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spcBef>
                <a:spcPts val="90"/>
              </a:spcBef>
            </a:pPr>
            <a:r>
              <a:rPr sz="1400" dirty="0">
                <a:latin typeface="Comic Sans MS"/>
                <a:cs typeface="Comic Sans MS"/>
              </a:rPr>
              <a:t>3</a:t>
            </a:r>
            <a:r>
              <a:rPr sz="1400" spc="-10" dirty="0">
                <a:latin typeface="Comic Sans MS"/>
                <a:cs typeface="Comic Sans MS"/>
              </a:rPr>
              <a:t> PARAMETRI</a:t>
            </a:r>
            <a:endParaRPr sz="1400">
              <a:latin typeface="Comic Sans MS"/>
              <a:cs typeface="Comic Sans MS"/>
            </a:endParaRPr>
          </a:p>
          <a:p>
            <a:pPr marL="3175" algn="ctr"/>
            <a:r>
              <a:rPr sz="1400" dirty="0">
                <a:latin typeface="Comic Sans MS"/>
                <a:cs typeface="Comic Sans MS"/>
              </a:rPr>
              <a:t>bianchi,</a:t>
            </a:r>
            <a:r>
              <a:rPr sz="1400" spc="-70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rossi,</a:t>
            </a:r>
            <a:endParaRPr sz="1400">
              <a:latin typeface="Comic Sans MS"/>
              <a:cs typeface="Comic Sans MS"/>
            </a:endParaRPr>
          </a:p>
          <a:p>
            <a:pPr marL="2540" algn="ctr"/>
            <a:r>
              <a:rPr sz="1400" spc="-10" dirty="0">
                <a:latin typeface="Comic Sans MS"/>
                <a:cs typeface="Comic Sans MS"/>
              </a:rPr>
              <a:t>emoglobina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52" name="object 10"/>
          <p:cNvGrpSpPr/>
          <p:nvPr/>
        </p:nvGrpSpPr>
        <p:grpSpPr>
          <a:xfrm>
            <a:off x="2634346" y="4088759"/>
            <a:ext cx="870585" cy="2273935"/>
            <a:chOff x="7597140" y="2816351"/>
            <a:chExt cx="870585" cy="2273935"/>
          </a:xfrm>
        </p:grpSpPr>
        <p:sp>
          <p:nvSpPr>
            <p:cNvPr id="53" name="object 11"/>
            <p:cNvSpPr/>
            <p:nvPr/>
          </p:nvSpPr>
          <p:spPr>
            <a:xfrm>
              <a:off x="7956804" y="4439411"/>
              <a:ext cx="506095" cy="646430"/>
            </a:xfrm>
            <a:custGeom>
              <a:avLst/>
              <a:gdLst/>
              <a:ahLst/>
              <a:cxnLst/>
              <a:rect l="l" t="t" r="r" b="b"/>
              <a:pathLst>
                <a:path w="506095" h="646429">
                  <a:moveTo>
                    <a:pt x="0" y="646176"/>
                  </a:moveTo>
                  <a:lnTo>
                    <a:pt x="505968" y="646176"/>
                  </a:lnTo>
                </a:path>
                <a:path w="506095" h="646429">
                  <a:moveTo>
                    <a:pt x="505968" y="646176"/>
                  </a:moveTo>
                  <a:lnTo>
                    <a:pt x="50596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12"/>
            <p:cNvSpPr/>
            <p:nvPr/>
          </p:nvSpPr>
          <p:spPr>
            <a:xfrm>
              <a:off x="7813548" y="2854451"/>
              <a:ext cx="649605" cy="1584960"/>
            </a:xfrm>
            <a:custGeom>
              <a:avLst/>
              <a:gdLst/>
              <a:ahLst/>
              <a:cxnLst/>
              <a:rect l="l" t="t" r="r" b="b"/>
              <a:pathLst>
                <a:path w="649604" h="1584960">
                  <a:moveTo>
                    <a:pt x="649224" y="1584960"/>
                  </a:moveTo>
                  <a:lnTo>
                    <a:pt x="649224" y="0"/>
                  </a:lnTo>
                </a:path>
                <a:path w="649604" h="1584960">
                  <a:moveTo>
                    <a:pt x="649224" y="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97140" y="2816351"/>
              <a:ext cx="216407" cy="76200"/>
            </a:xfrm>
            <a:prstGeom prst="rect">
              <a:avLst/>
            </a:prstGeom>
          </p:spPr>
        </p:pic>
      </p:grpSp>
      <p:pic>
        <p:nvPicPr>
          <p:cNvPr id="15" name="Image 0" descr="/mnt/data/h2500_assets/h2500_analyz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6507" y="902038"/>
            <a:ext cx="2783840" cy="2266510"/>
          </a:xfrm>
          <a:prstGeom prst="rect">
            <a:avLst/>
          </a:prstGeom>
        </p:spPr>
      </p:pic>
      <p:sp>
        <p:nvSpPr>
          <p:cNvPr id="2" name="Freccia a destra con strisce 1"/>
          <p:cNvSpPr/>
          <p:nvPr/>
        </p:nvSpPr>
        <p:spPr>
          <a:xfrm>
            <a:off x="4498109" y="3129660"/>
            <a:ext cx="2081874" cy="996411"/>
          </a:xfrm>
          <a:prstGeom prst="stripedRightArrow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074" y="4343775"/>
            <a:ext cx="3114498" cy="235225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11" y="4343775"/>
            <a:ext cx="2352252" cy="2352252"/>
          </a:xfrm>
          <a:prstGeom prst="rect">
            <a:avLst/>
          </a:prstGeom>
        </p:spPr>
      </p:pic>
      <p:pic>
        <p:nvPicPr>
          <p:cNvPr id="19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47828" y="858520"/>
            <a:ext cx="2650989" cy="234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16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Rettangolo 43"/>
          <p:cNvSpPr/>
          <p:nvPr/>
        </p:nvSpPr>
        <p:spPr>
          <a:xfrm>
            <a:off x="88398" y="103966"/>
            <a:ext cx="6257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U.O.C. </a:t>
            </a:r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Medicina</a:t>
            </a:r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di </a:t>
            </a:r>
            <a:r>
              <a:rPr lang="en-US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Laboratorio</a:t>
            </a:r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P.O. “San Paolo” ASL Na1 Centro</a:t>
            </a:r>
            <a:endParaRPr lang="en-US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2728" y="5769301"/>
            <a:ext cx="1330036" cy="10886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302" y="1443751"/>
            <a:ext cx="8934426" cy="450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951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216" y="3368532"/>
            <a:ext cx="5672729" cy="1430515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548640" y="109728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Yumizen H2500 </a:t>
            </a:r>
            <a:r>
              <a:rPr lang="en-US" sz="20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parametri</a:t>
            </a: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analizzabili</a:t>
            </a:r>
            <a:endParaRPr lang="en-US" sz="20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88" y="593532"/>
            <a:ext cx="5326775" cy="443433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216" y="776268"/>
            <a:ext cx="5672729" cy="303860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88" y="5027863"/>
            <a:ext cx="5326775" cy="177572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216" y="5058499"/>
            <a:ext cx="5623402" cy="14601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548640" y="109728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Principi analitici (high level)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326880" y="146304"/>
            <a:ext cx="26517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D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si ottengono i segnali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31520" y="960120"/>
            <a:ext cx="5806440" cy="329184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914400" y="1033272"/>
            <a:ext cx="5440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Tecnologie di misura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1380744"/>
            <a:ext cx="5532120" cy="20574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>
              <a:lnSpc>
                <a:spcPct val="115000"/>
              </a:lnSpc>
              <a:buSzPct val="100000"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Impedenza (volume)</a:t>
            </a: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conteggio RBC/PLT e parte del DIFF</a:t>
            </a:r>
          </a:p>
          <a:p>
            <a:pPr>
              <a:lnSpc>
                <a:spcPct val="115000"/>
              </a:lnSpc>
              <a:buSzPct val="100000"/>
            </a:pPr>
            <a:endParaRPr lang="en-US" sz="1400" dirty="0"/>
          </a:p>
          <a:p>
            <a:pPr>
              <a:lnSpc>
                <a:spcPct val="115000"/>
              </a:lnSpc>
              <a:buSzPct val="100000"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Misura ottica (estinzione / scatter)</a:t>
            </a: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popolazioni WBC e PLT-O</a:t>
            </a:r>
          </a:p>
          <a:p>
            <a:pPr>
              <a:lnSpc>
                <a:spcPct val="115000"/>
              </a:lnSpc>
              <a:buSzPct val="100000"/>
            </a:pPr>
            <a:endParaRPr lang="en-US" sz="1400" dirty="0"/>
          </a:p>
          <a:p>
            <a:pPr>
              <a:lnSpc>
                <a:spcPct val="115000"/>
              </a:lnSpc>
              <a:buSzPct val="100000"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Spettrofotometria</a:t>
            </a: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HGB</a:t>
            </a:r>
          </a:p>
          <a:p>
            <a:pPr>
              <a:lnSpc>
                <a:spcPct val="115000"/>
              </a:lnSpc>
              <a:buSzPct val="100000"/>
            </a:pPr>
            <a:endParaRPr lang="en-US" sz="1400" dirty="0"/>
          </a:p>
          <a:p>
            <a:pPr>
              <a:lnSpc>
                <a:spcPct val="115000"/>
              </a:lnSpc>
              <a:buSzPct val="100000"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Focalizzazione idrodinamica (DHSS): </a:t>
            </a: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migliora la stabilità del flusso e la risoluzione delle popolazioni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31520" y="3675888"/>
            <a:ext cx="5806440" cy="329184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914400" y="3749040"/>
            <a:ext cx="5440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Canali</a:t>
            </a: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4105568"/>
            <a:ext cx="5532120" cy="24516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Esempio di canali/uscite (terminologia può variare per </a:t>
            </a:r>
            <a:r>
              <a:rPr lang="en-US" sz="14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versione</a:t>
            </a: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TNC/HGB: conteggio nucleati + </a:t>
            </a:r>
            <a:r>
              <a:rPr lang="en-US" sz="14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</a:t>
            </a:r>
            <a:endParaRPr lang="en-US" sz="1400" dirty="0">
              <a:solidFill>
                <a:srgbClr val="11182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BASO/TNC2: basofili e </a:t>
            </a:r>
            <a:r>
              <a:rPr lang="en-US" sz="14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controllo</a:t>
            </a: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nucleate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LMNE (DIFF): matrice WBC (volume vs </a:t>
            </a:r>
            <a:r>
              <a:rPr lang="en-US" sz="14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estinzione</a:t>
            </a: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RET: reticolociti (volume + segnale fluorescente RNA)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PLT-O: matrice PLT ottica (utile in interferenze)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903720" y="960120"/>
            <a:ext cx="4572000" cy="2880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2" name="Image 0" descr="/mnt/data/h2500_assets/dh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4301" y="1051560"/>
            <a:ext cx="4230838" cy="269748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903720" y="388620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Esempio DHSS (focalizzazione idrodinamica)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903720" y="4251960"/>
            <a:ext cx="4803006" cy="2305250"/>
          </a:xfrm>
          <a:prstGeom prst="round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Text 12"/>
          <p:cNvSpPr/>
          <p:nvPr/>
        </p:nvSpPr>
        <p:spPr>
          <a:xfrm>
            <a:off x="7132320" y="4416552"/>
            <a:ext cx="434340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Messaggio pratico: </a:t>
            </a:r>
          </a:p>
          <a:p>
            <a:pPr marL="0" indent="0">
              <a:buNone/>
            </a:pPr>
            <a:endParaRPr lang="en-US" sz="1700" dirty="0">
              <a:solidFill>
                <a:srgbClr val="11182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lettura del grafico va sempre integrata con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flags/alarms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istogrammi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contesto clinico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revisione al microscopio quando indicato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548640" y="109728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Parametri eritrocitari (RBC) – RI adulti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326880" y="146304"/>
            <a:ext cx="26517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D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Definizioni + intervalli tipici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713232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Intervalli indicativi per adulti; usare sempre quelli validati localmente.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666792"/>
              </p:ext>
            </p:extLst>
          </p:nvPr>
        </p:nvGraphicFramePr>
        <p:xfrm>
          <a:off x="418699" y="1065276"/>
          <a:ext cx="10972800" cy="2798064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Parametro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Unità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 (F)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 (M)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 rapida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RBC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×10¹²/L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3.8–5.8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4.5–6.5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Conteggio eritrociti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HGB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115–165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130–180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Emoglobina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HCT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0.37–0.47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0.40–0.54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Ematocrito (calcolato)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MCV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80–100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80–100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 corpuscolare medio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MCH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27–32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27–32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Hb media per GR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MCHC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315–355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315–355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Concentrazione Hb nel GR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RDW-CV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≈11.5–15.0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≈11.5–15.0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Anisocitosi (relativa)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RDW-SD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≈39–46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≈39–46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Anisocitosi (assoluta)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731520" y="6263640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Suggerimento interpretativo: RDW↑ con MCV↓ → spesso carenza di ferro; RDW↑ con MCV↑ → deficit B12/folati o reticolocitosi (contesto clinico!).</a:t>
            </a:r>
            <a:endParaRPr lang="en-US" sz="1100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612" y="3941064"/>
            <a:ext cx="4076700" cy="2486025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404" y="3941064"/>
            <a:ext cx="3111166" cy="24860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548640" y="109728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Piastrine (PLT) – indici, PLT-Ox e LPF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326880" y="146304"/>
            <a:ext cx="26517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D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sospetti interferenze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31520" y="960120"/>
            <a:ext cx="5852160" cy="329184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914400" y="103327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 (indicativi) + note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31520" y="1325880"/>
            <a:ext cx="5852160" cy="4892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325880"/>
          <a:ext cx="5852160" cy="2679192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Parametro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Unità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 (F)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 (M)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×10⁹/L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172–411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160–362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Conteggio (impedenza)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MPV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7.4–11.8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7.4–11.5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 piastrinico medio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PCT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0.16–0.37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0.10–0.30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Plateletcrit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PDW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11.4–19.6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11.4–19.1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Distribuzione dimensionale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PLT-Ox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×10⁹/L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148–400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142–359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Conteggio ottico (riflesso)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LPF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1–12*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1–12*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 Platelet Fraction (RUO)*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731520" y="6327648"/>
            <a:ext cx="5852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*RUO = Research Use Only: utile per pattern/triage, non sempre refertabile (dipende da policy locale).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903720" y="960120"/>
            <a:ext cx="4572000" cy="2697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1" name="Image 0" descr="/mnt/data/h2500_assets/rbc_plt_interfer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0" y="1273759"/>
            <a:ext cx="4389120" cy="207020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03720" y="368503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Esempi di interferenza RBC/PLT (microciti, schistociti, small cells)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6903720" y="4069080"/>
            <a:ext cx="4572000" cy="2057400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0"/>
          <p:cNvSpPr/>
          <p:nvPr/>
        </p:nvSpPr>
        <p:spPr>
          <a:xfrm>
            <a:off x="7086600" y="4224528"/>
            <a:ext cx="42062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03200" indent="-203200">
              <a:lnSpc>
                <a:spcPct val="112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richiedere PLT-Ox / verifica:</a:t>
            </a:r>
            <a:endParaRPr lang="en-US" sz="1200" dirty="0"/>
          </a:p>
          <a:p>
            <a:pPr marL="203200" indent="-203200">
              <a:lnSpc>
                <a:spcPct val="112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Flag di interferenza PLT</a:t>
            </a:r>
            <a:endParaRPr lang="en-US" sz="1200" dirty="0"/>
          </a:p>
          <a:p>
            <a:pPr marL="203200" indent="-203200">
              <a:lnSpc>
                <a:spcPct val="112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Microcitosi marcata o frammentazione eritrocitaria</a:t>
            </a:r>
            <a:endParaRPr lang="en-US" sz="1200" dirty="0"/>
          </a:p>
          <a:p>
            <a:pPr marL="203200" indent="-203200">
              <a:lnSpc>
                <a:spcPct val="112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Piastrine giganti / aggregati</a:t>
            </a:r>
            <a:endParaRPr lang="en-US" sz="1200" dirty="0"/>
          </a:p>
          <a:p>
            <a:pPr marL="203200" indent="-203200">
              <a:lnSpc>
                <a:spcPct val="112000"/>
              </a:lnSpc>
              <a:buSzPct val="100000"/>
              <a:buChar char="•"/>
            </a:pPr>
            <a:endParaRPr lang="en-US" sz="1200" dirty="0"/>
          </a:p>
          <a:p>
            <a:pPr marL="203200" indent="-203200">
              <a:lnSpc>
                <a:spcPct val="112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Obiettivo: ridurre il rischio di pseudo-trombocitopenia o conteggi spurî.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548640" y="109728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Scattergram PLT-O e LPF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326880" y="146304"/>
            <a:ext cx="26517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D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Separazione RBC/PLT e piastrine grandi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31520" y="960120"/>
            <a:ext cx="7772400" cy="571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6" name="Image 0" descr="/mnt/data/h2500_assets/plt_o_scat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555443"/>
            <a:ext cx="7498080" cy="2524354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8732520" y="960120"/>
            <a:ext cx="3474720" cy="329184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8915400" y="1033272"/>
            <a:ext cx="31089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Utilità clinica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732520" y="1325880"/>
            <a:ext cx="3474720" cy="2468880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8915400" y="1508760"/>
            <a:ext cx="31089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03200" indent="-203200">
              <a:lnSpc>
                <a:spcPct val="112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PLT-Ox come alternativa in caso di interferenze</a:t>
            </a:r>
            <a:endParaRPr lang="en-US" sz="1200" dirty="0"/>
          </a:p>
          <a:p>
            <a:pPr marL="203200" indent="-203200">
              <a:lnSpc>
                <a:spcPct val="112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Evidenzia “Large platelets” (LPF)</a:t>
            </a:r>
            <a:endParaRPr lang="en-US" sz="1200" dirty="0"/>
          </a:p>
          <a:p>
            <a:pPr marL="203200" indent="-203200">
              <a:lnSpc>
                <a:spcPct val="112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Supporto nella gestione di trombocitopenie con rumore/particelle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732520" y="3977640"/>
            <a:ext cx="3474720" cy="329184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8915400" y="4050792"/>
            <a:ext cx="31089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 su PLT-Ox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732520" y="4315968"/>
            <a:ext cx="3474720" cy="2359152"/>
          </a:xfrm>
          <a:prstGeom prst="round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8961120" y="4480560"/>
            <a:ext cx="3017520" cy="2084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piattaforma Yumizen H1500/H2500 è descritta una misura alternativa delle piastrine (PLT-Ox) basata su tecnologia ottica di estinzione, utile in campioni con interferenze.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548640" y="109728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WBC + DIFF + IG + NRBC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326880" y="146304"/>
            <a:ext cx="26517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D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 adulti (indicativi) e concetti chiave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658368"/>
            <a:ext cx="10972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 indicativi (adulti). Per IG e NRBC sono riportati limiti tipici/upper limits da letteratura.</a:t>
            </a:r>
            <a:endParaRPr lang="en-US" sz="11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537544"/>
              </p:ext>
            </p:extLst>
          </p:nvPr>
        </p:nvGraphicFramePr>
        <p:xfrm>
          <a:off x="731520" y="996696"/>
          <a:ext cx="6583680" cy="2999232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Parametro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Unità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WBC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×10⁹/L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3.6–11.0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Leucociti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NEU#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×10⁹/L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1.8–7.5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Neutrofili (assoluti)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LYM#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×10⁹/L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1.0–4.0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Linfociti (assoluti)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MON#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×10⁹/L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0.2–0.8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Monociti (assoluti)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EOS#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×10⁹/L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0.1–0.4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Eosinofili (assoluti)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BAS#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×10⁹/L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0.02–0.10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Basofili (assoluti)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IMG% (IG%)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UL ~0.9%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Immature granulocytes (upper limit)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NRBC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/100 WBC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(tipico)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Assenti nel sangue periferico adulto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7543800" y="726948"/>
            <a:ext cx="4480560" cy="329184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6"/>
          <p:cNvSpPr/>
          <p:nvPr/>
        </p:nvSpPr>
        <p:spPr>
          <a:xfrm>
            <a:off x="7726680" y="800100"/>
            <a:ext cx="4114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TNC vs WBC (NRBC presenti)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7543800" y="1092708"/>
            <a:ext cx="4480560" cy="1952244"/>
          </a:xfrm>
          <a:prstGeom prst="round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7772400" y="1257300"/>
            <a:ext cx="40233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presenza di NRBC, alcuni strumenti riportano anche TNC (total nucleated cells).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Concetto tipico: TNC = WBC# + NRBC#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refertare correttamente i leucociti, può essere necessario usare/valutare la correzione del WBC e/o canali alternativi (a seconda dello strumento).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7565967" y="3259836"/>
            <a:ext cx="4480560" cy="329184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7748847" y="3332988"/>
            <a:ext cx="4114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sospettare anomalia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7565967" y="3705398"/>
            <a:ext cx="4480560" cy="1531620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 12"/>
          <p:cNvSpPr/>
          <p:nvPr/>
        </p:nvSpPr>
        <p:spPr>
          <a:xfrm>
            <a:off x="7740534" y="3573166"/>
            <a:ext cx="4114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03200" indent="-203200">
              <a:lnSpc>
                <a:spcPct val="110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Popolazioni fuori cluster (scattergram)</a:t>
            </a:r>
            <a:endParaRPr lang="en-US" sz="1200" dirty="0"/>
          </a:p>
          <a:p>
            <a:pPr marL="203200" indent="-203200">
              <a:lnSpc>
                <a:spcPct val="110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Flags: “WBC abnormal”, “NRBC”, “left shift”, ecc.</a:t>
            </a:r>
            <a:endParaRPr lang="en-US" sz="1200" dirty="0"/>
          </a:p>
          <a:p>
            <a:pPr marL="203200" indent="-203200">
              <a:lnSpc>
                <a:spcPct val="110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Incoerenza tra numeri e quadro clinico</a:t>
            </a:r>
            <a:endParaRPr lang="en-US" sz="1200" dirty="0"/>
          </a:p>
          <a:p>
            <a:pPr marL="203200" indent="-203200">
              <a:lnSpc>
                <a:spcPct val="110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Campioni pediatrici/neonatali (NRBC fisiologici)</a:t>
            </a:r>
            <a:endParaRPr lang="en-US" sz="1200" dirty="0"/>
          </a:p>
          <a:p>
            <a:pPr marL="203200" indent="-203200">
              <a:lnSpc>
                <a:spcPct val="110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Considerare striscio periferico e/o rerun</a:t>
            </a:r>
            <a:endParaRPr lang="en-US" sz="1200" dirty="0"/>
          </a:p>
        </p:txBody>
      </p:sp>
      <p:sp>
        <p:nvSpPr>
          <p:cNvPr id="16" name="Shape 5"/>
          <p:cNvSpPr/>
          <p:nvPr/>
        </p:nvSpPr>
        <p:spPr>
          <a:xfrm>
            <a:off x="297872" y="4133088"/>
            <a:ext cx="7017327" cy="329184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6"/>
          <p:cNvSpPr/>
          <p:nvPr/>
        </p:nvSpPr>
        <p:spPr>
          <a:xfrm>
            <a:off x="480753" y="4206240"/>
            <a:ext cx="64444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NRBC e </a:t>
            </a:r>
            <a:r>
              <a:rPr lang="en-US" sz="12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correzione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del WBC: </a:t>
            </a:r>
            <a:r>
              <a:rPr lang="en-US" sz="12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perché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conta</a:t>
            </a:r>
            <a:endParaRPr lang="en-US" sz="1200" dirty="0"/>
          </a:p>
        </p:txBody>
      </p:sp>
      <p:sp>
        <p:nvSpPr>
          <p:cNvPr id="18" name="Shape 7"/>
          <p:cNvSpPr/>
          <p:nvPr/>
        </p:nvSpPr>
        <p:spPr>
          <a:xfrm>
            <a:off x="297872" y="4498848"/>
            <a:ext cx="7017327" cy="2240280"/>
          </a:xfrm>
          <a:prstGeom prst="round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548640" y="4498848"/>
            <a:ext cx="6658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NRBC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possono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essere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contati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come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leucociti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alcuni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metodi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WBC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spurio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di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correzione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manuale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NRBC è espresso “per 100 WBC”):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Corrected WBC = (Measured WBC × 100) / (NRBC + 100)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Dove “Measured WBC”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può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essere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conteggio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nucleato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misurato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strumentale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e NRBC è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NRBC per 100 WBC.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Operativamente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1200" dirty="0"/>
          </a:p>
          <a:p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TNC/NRBC/flags</a:t>
            </a:r>
            <a:endParaRPr lang="en-US" sz="1200" dirty="0"/>
          </a:p>
          <a:p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striscio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referta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WBC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corretto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(policy locale).</a:t>
            </a:r>
            <a:endParaRPr lang="en-US" sz="1200" dirty="0"/>
          </a:p>
        </p:txBody>
      </p:sp>
      <p:sp>
        <p:nvSpPr>
          <p:cNvPr id="25" name="Shape 8"/>
          <p:cNvSpPr/>
          <p:nvPr/>
        </p:nvSpPr>
        <p:spPr>
          <a:xfrm>
            <a:off x="7543799" y="5422748"/>
            <a:ext cx="4502727" cy="1170432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9"/>
          <p:cNvSpPr/>
          <p:nvPr/>
        </p:nvSpPr>
        <p:spPr>
          <a:xfrm>
            <a:off x="7772400" y="5583540"/>
            <a:ext cx="413696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Nota: molti analizzatori moderni gestiscono NRBC e WBC corretto automaticamente, ma è utile conoscere il razionale (soprattutto per casi borderline e per la revisione manuale).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548640" y="109728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Parametri estesi DIFF (RUO) – ALY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326880" y="146304"/>
            <a:ext cx="26517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D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Atypical lymphocytes: uso e limiti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897929" y="698312"/>
            <a:ext cx="4080711" cy="1455698"/>
          </a:xfrm>
          <a:prstGeom prst="round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7897929" y="835412"/>
            <a:ext cx="396861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alcuni Yumizen (H2500/H1500) sono disponibili parametri addizionali (es. ALY, IML/LIC).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ALY -&gt; </a:t>
            </a: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utile come “triage”/supporto alla revisione, non sempre </a:t>
            </a:r>
            <a:r>
              <a:rPr lang="en-US" sz="13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refertabile</a:t>
            </a: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seguito un esempio di limiti di riferimento da studio secondo CLSI C28-A3 (donatori sani, &gt;18 anni).</a:t>
            </a:r>
            <a:endParaRPr lang="en-US" sz="13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697689"/>
              </p:ext>
            </p:extLst>
          </p:nvPr>
        </p:nvGraphicFramePr>
        <p:xfrm>
          <a:off x="279132" y="2373828"/>
          <a:ext cx="7212833" cy="2582268"/>
        </p:xfrm>
        <a:graphic>
          <a:graphicData uri="http://schemas.openxmlformats.org/drawingml/2006/table">
            <a:tbl>
              <a:tblPr/>
              <a:tblGrid>
                <a:gridCol w="2153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4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3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33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8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86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Parametro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Unità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 (limiti)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 (limiti)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68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ALY%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0.20–1.90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0.20–1.70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Upper limits da studio HORIBA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568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ALY#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×10⁹/L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0.01–0.14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0.01–0.09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Upper limits da studio HORIBA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 7"/>
          <p:cNvSpPr/>
          <p:nvPr/>
        </p:nvSpPr>
        <p:spPr>
          <a:xfrm>
            <a:off x="7783800" y="2280040"/>
            <a:ext cx="4244451" cy="2098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Esempio area ALY su LMNE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279132" y="5261554"/>
            <a:ext cx="10789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Interpretazione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216687" y="5538857"/>
            <a:ext cx="11761953" cy="1022083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2"/>
          <p:cNvSpPr/>
          <p:nvPr/>
        </p:nvSpPr>
        <p:spPr>
          <a:xfrm>
            <a:off x="279132" y="5597086"/>
            <a:ext cx="12185584" cy="8688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lnSpc>
                <a:spcPct val="112000"/>
              </a:lnSpc>
              <a:buSzPct val="100000"/>
              <a:buChar char="•"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ALY può aumentare in infezioni virali (es. mononucleosi), reazioni immunitarie, linfoproliferazioni</a:t>
            </a:r>
            <a:endParaRPr lang="en-US" sz="1600" dirty="0"/>
          </a:p>
          <a:p>
            <a:pPr marL="228600" indent="-228600">
              <a:lnSpc>
                <a:spcPct val="112000"/>
              </a:lnSpc>
              <a:buSzPct val="100000"/>
              <a:buChar char="•"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L’area ALY può includere popolazioni eterogenee → usare come “segnale” per guardare il grafico e (se indicato) lo striscio</a:t>
            </a:r>
            <a:endParaRPr lang="en-US" sz="1600" dirty="0"/>
          </a:p>
          <a:p>
            <a:pPr marL="228600" indent="-228600">
              <a:lnSpc>
                <a:spcPct val="112000"/>
              </a:lnSpc>
              <a:buSzPct val="100000"/>
              <a:buChar char="•"/>
            </a:pPr>
            <a:r>
              <a:rPr lang="en-US" sz="1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 sempre con clinica, altri indici e flags dello strumento.</a:t>
            </a:r>
            <a:endParaRPr lang="en-US" sz="1600" dirty="0"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7526" y="2481207"/>
            <a:ext cx="4244926" cy="2432913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132" y="923807"/>
            <a:ext cx="7303289" cy="1373886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132" y="585216"/>
            <a:ext cx="6735280" cy="34143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548640" y="109728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Reticolociti (RET) – parametri e RI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326880" y="146304"/>
            <a:ext cx="26517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D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RET%, RET#, IRF, RHCC, CRC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31520" y="960120"/>
            <a:ext cx="6766560" cy="329184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914400" y="1033272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Parametri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31520" y="1325880"/>
            <a:ext cx="6766560" cy="4800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325880"/>
          <a:ext cx="6766560" cy="1865376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Parametro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Unità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 tipico (adulti)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Interpretazione rapida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0.5–2.0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Produzione eritroide (relativa)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RET#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×10⁹/L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~25–75 (tipico)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Produzione eritroide (assoluta)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IRF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1.6–12.1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Frazione più immatura (RNA↑)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RHCC / RET-He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28–36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Hb dei reticolociti (ferro funzionale)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CRC / RI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≈0.5–2.5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Reticolociti corretti per HCT (anemia)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7726680" y="960120"/>
            <a:ext cx="4297680" cy="329184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7909560" y="1033272"/>
            <a:ext cx="3931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Punti pratici</a:t>
            </a:r>
            <a:endParaRPr lang="en-US" sz="1200" dirty="0"/>
          </a:p>
        </p:txBody>
      </p:sp>
      <p:sp>
        <p:nvSpPr>
          <p:cNvPr id="8" name="Shape 8"/>
          <p:cNvSpPr/>
          <p:nvPr/>
        </p:nvSpPr>
        <p:spPr>
          <a:xfrm>
            <a:off x="7726680" y="1325880"/>
            <a:ext cx="4297680" cy="4800600"/>
          </a:xfrm>
          <a:prstGeom prst="round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7955280" y="1490472"/>
            <a:ext cx="3840480" cy="4526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RET# è più informativo di RET% in anemia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IRF↑ può anticipare la risposta midollare (es. post-terapia)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RHCC/RET-He↓ suggerisce disponibilità di ferro ridotta prima che scenda l’HGB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CRC/RI aiuta a distinguere anemia ipoproliferativa vs perdita/emolisi</a:t>
            </a:r>
            <a:endParaRPr lang="en-US" sz="1200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399" y="3578642"/>
            <a:ext cx="2562583" cy="23053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548640" y="109728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Esempio: CLL (screen risultati + scattergram)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326880" y="146304"/>
            <a:ext cx="26517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D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 didattico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31520" y="960120"/>
            <a:ext cx="7955280" cy="571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6" name="Image 0" descr="/mnt/data/h2500_assets/chase_case21_resu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476" y="1097280"/>
            <a:ext cx="6363368" cy="54406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8823960" y="960120"/>
            <a:ext cx="3383280" cy="329184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9006840" y="1033272"/>
            <a:ext cx="3017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Cosa notare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823960" y="1325880"/>
            <a:ext cx="3383280" cy="5349240"/>
          </a:xfrm>
          <a:prstGeom prst="roundRect">
            <a:avLst/>
          </a:prstGeom>
          <a:solidFill>
            <a:srgbClr val="F3F5F7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9006840" y="1508760"/>
            <a:ext cx="3017520" cy="5120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03200" indent="-203200">
              <a:lnSpc>
                <a:spcPct val="110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Linfocitosi marcata</a:t>
            </a:r>
            <a:endParaRPr lang="en-US" sz="1200" dirty="0"/>
          </a:p>
          <a:p>
            <a:pPr marL="203200" indent="-203200">
              <a:lnSpc>
                <a:spcPct val="110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Atypical lymphocytes (ALY) / cellule immature in area dedicata</a:t>
            </a:r>
            <a:endParaRPr lang="en-US" sz="1200" dirty="0"/>
          </a:p>
          <a:p>
            <a:pPr marL="203200" indent="-203200">
              <a:lnSpc>
                <a:spcPct val="110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Scattergram con cluster/ponte in area linfocitaria</a:t>
            </a:r>
            <a:endParaRPr lang="en-US" sz="1200" dirty="0"/>
          </a:p>
          <a:p>
            <a:pPr marL="203200" indent="-203200">
              <a:lnSpc>
                <a:spcPct val="110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Smudge cells allo striscio</a:t>
            </a:r>
            <a:endParaRPr lang="en-US" sz="1200" dirty="0"/>
          </a:p>
          <a:p>
            <a:pPr marL="203200" indent="-203200">
              <a:lnSpc>
                <a:spcPct val="110000"/>
              </a:lnSpc>
              <a:buSzPct val="100000"/>
              <a:buChar char="•"/>
            </a:pPr>
            <a:endParaRPr lang="en-US" sz="1200" dirty="0"/>
          </a:p>
          <a:p>
            <a:pPr marL="203200" indent="-203200">
              <a:lnSpc>
                <a:spcPct val="110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Take-home:</a:t>
            </a:r>
            <a:endParaRPr lang="en-US" sz="1200" dirty="0"/>
          </a:p>
          <a:p>
            <a:pPr marL="203200" indent="-203200">
              <a:lnSpc>
                <a:spcPct val="110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pattern compatibile con linfoproliferazione</a:t>
            </a:r>
            <a:endParaRPr lang="en-US" sz="1200" dirty="0"/>
          </a:p>
          <a:p>
            <a:pPr marL="203200" indent="-203200">
              <a:lnSpc>
                <a:spcPct val="110000"/>
              </a:lnSpc>
              <a:buSzPct val="100000"/>
              <a:buChar char="•"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correlare con clinica + conferme (morfologia, immunofenotipo)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548640" y="109728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Fluids (BF mode) – interpretazione rapida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326880" y="146304"/>
            <a:ext cx="26517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D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 tipici e avvertenze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22960" y="813816"/>
            <a:ext cx="10607040" cy="555859"/>
          </a:xfrm>
          <a:prstGeom prst="round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1051560" y="982980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modalità BF, i “valori normali” dipendono molto dal tipo di fluido e dal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contesto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clinico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riportiamo cut-off/RI frequentemente usati come orientamento.</a:t>
            </a:r>
            <a:endParaRPr lang="en-US" sz="1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665150"/>
              </p:ext>
            </p:extLst>
          </p:nvPr>
        </p:nvGraphicFramePr>
        <p:xfrm>
          <a:off x="822960" y="1538840"/>
          <a:ext cx="10787514" cy="1865337"/>
        </p:xfrm>
        <a:graphic>
          <a:graphicData uri="http://schemas.openxmlformats.org/drawingml/2006/table">
            <a:tbl>
              <a:tblPr/>
              <a:tblGrid>
                <a:gridCol w="2045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9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49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6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Fluido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Parametro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Valore tipico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Riferimento/nota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3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CSF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WBC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0–5 /µL (adulti)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Oltre → pleiocitosi (valutare differenziale)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3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Sinoviale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WBC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&lt;200 /µL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Normale: chiaro, bassa cellularità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3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Ascite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Neutrofili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&lt;250 /µL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≥250/µL supporta diagnosi di SBP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3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Ascite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WBC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&lt;500 /µL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Cut-off usato in alcuni cataloghi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3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Pleura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Cellule nucleate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&lt;1000 /µL (orientativo)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Serosi: non esiste un “normale” universale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573342"/>
            <a:ext cx="6714919" cy="307342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>
            <a:solidFill>
              <a:srgbClr val="0B1F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09728"/>
            <a:ext cx="8778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FFFFFF"/>
                </a:solidFill>
                <a:latin typeface="Calibri"/>
              </a:rPr>
              <a:t>Confronto strumenti: principi analitici (high level)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146304"/>
            <a:ext cx="265176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DDE6F0"/>
                </a:solidFill>
                <a:latin typeface="Calibri"/>
              </a:rPr>
              <a:t>ADVIA 2120i vs XE‑2100 vs H2500</a:t>
            </a:r>
          </a:p>
        </p:txBody>
      </p:sp>
      <p:sp>
        <p:nvSpPr>
          <p:cNvPr id="5" name="Rectangle 4"/>
          <p:cNvSpPr/>
          <p:nvPr/>
        </p:nvSpPr>
        <p:spPr>
          <a:xfrm>
            <a:off x="215365" y="713232"/>
            <a:ext cx="11822229" cy="5971032"/>
          </a:xfrm>
          <a:prstGeom prst="rect">
            <a:avLst/>
          </a:prstGeom>
          <a:solidFill>
            <a:srgbClr val="FFFFFF"/>
          </a:solidFill>
          <a:ln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1051560" y="800425"/>
            <a:ext cx="10149840" cy="5629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3200" b="1" dirty="0"/>
              <a:t>C</a:t>
            </a:r>
            <a:r>
              <a:rPr sz="3200" b="1" dirty="0" err="1"/>
              <a:t>ome</a:t>
            </a:r>
            <a:r>
              <a:rPr sz="3200" b="1" dirty="0"/>
              <a:t> </a:t>
            </a:r>
            <a:r>
              <a:rPr sz="3200" b="1" dirty="0" err="1"/>
              <a:t>i</a:t>
            </a:r>
            <a:r>
              <a:rPr sz="3200" b="1" dirty="0"/>
              <a:t> 3 </a:t>
            </a:r>
            <a:r>
              <a:rPr sz="3200" b="1" dirty="0" err="1"/>
              <a:t>sistemi</a:t>
            </a:r>
            <a:r>
              <a:rPr sz="3200" b="1" dirty="0"/>
              <a:t> </a:t>
            </a:r>
            <a:r>
              <a:rPr sz="3200" b="1" dirty="0" err="1"/>
              <a:t>misurano</a:t>
            </a:r>
            <a:r>
              <a:rPr sz="3200" b="1" dirty="0"/>
              <a:t> RBC/PLT/WBC</a:t>
            </a:r>
            <a:r>
              <a:rPr lang="it-IT" sz="3200" b="1" dirty="0"/>
              <a:t>?</a:t>
            </a:r>
            <a:endParaRPr sz="3200" b="1" dirty="0"/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661737" y="6097188"/>
            <a:ext cx="11105147" cy="550500"/>
          </a:xfrm>
          <a:prstGeom prst="rect">
            <a:avLst/>
          </a:prstGeom>
          <a:solidFill>
            <a:srgbClr val="F3F5F7"/>
          </a:solidFill>
          <a:ln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95424" y="6109929"/>
            <a:ext cx="113421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/>
              <a:t>Messaggio chiave: 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dirty="0"/>
              <a:t>i valori “derivati” (es. indici piastrinici, frammenti, cellule immature) sono metodo‑dipendenti → comparabilità inter‑strumento va validata localmente.</a:t>
            </a:r>
          </a:p>
          <a:p>
            <a:endParaRPr lang="it-IT" sz="1400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383" y="4682355"/>
            <a:ext cx="1086016" cy="1086016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786641" y="4543084"/>
            <a:ext cx="10980243" cy="1246495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1500" b="1" dirty="0"/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500" b="1" dirty="0" err="1"/>
              <a:t>Sysmex</a:t>
            </a:r>
            <a:r>
              <a:rPr lang="it-IT" sz="1500" b="1" dirty="0"/>
              <a:t> XE‑2100</a:t>
            </a:r>
            <a:r>
              <a:rPr lang="it-IT" sz="1500" dirty="0"/>
              <a:t>: 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500" dirty="0"/>
              <a:t>WBC DIFF con </a:t>
            </a:r>
            <a:r>
              <a:rPr lang="it-IT" sz="1500" dirty="0" err="1"/>
              <a:t>citofluorimetria</a:t>
            </a:r>
            <a:r>
              <a:rPr lang="it-IT" sz="1500" dirty="0"/>
              <a:t> a fluorescenza + </a:t>
            </a:r>
            <a:r>
              <a:rPr lang="it-IT" sz="1500" dirty="0" err="1"/>
              <a:t>hydrodynamic</a:t>
            </a:r>
            <a:r>
              <a:rPr lang="it-IT" sz="1500" dirty="0"/>
              <a:t> </a:t>
            </a:r>
            <a:r>
              <a:rPr lang="it-IT" sz="1500" dirty="0" err="1"/>
              <a:t>focusing</a:t>
            </a:r>
            <a:r>
              <a:rPr lang="it-IT" sz="1500" dirty="0"/>
              <a:t>;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500" dirty="0"/>
              <a:t>RBC/PLT prevalentemente in impedenza; </a:t>
            </a:r>
            <a:r>
              <a:rPr lang="it-IT" sz="1500" dirty="0" err="1"/>
              <a:t>Hb</a:t>
            </a:r>
            <a:r>
              <a:rPr lang="it-IT" sz="1500" dirty="0"/>
              <a:t> fotometrica (cianuro‑free)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1500" dirty="0"/>
          </a:p>
        </p:txBody>
      </p:sp>
      <p:pic>
        <p:nvPicPr>
          <p:cNvPr id="11" name="Image 0" descr="/mnt/data/h2500_assets/h2500_analyz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8794" y="1560316"/>
            <a:ext cx="1687484" cy="1373894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786641" y="1452912"/>
            <a:ext cx="10980243" cy="147732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1500" b="1" dirty="0"/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500" b="1" dirty="0" err="1"/>
              <a:t>Yumizen</a:t>
            </a:r>
            <a:r>
              <a:rPr lang="it-IT" sz="1500" b="1" dirty="0"/>
              <a:t> H2500 (HORIBA)</a:t>
            </a:r>
            <a:r>
              <a:rPr lang="it-IT" sz="1500" dirty="0"/>
              <a:t>: 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500" dirty="0"/>
              <a:t>conteggi RBC/PLT (PLT‑I) in impedenza; 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500" dirty="0"/>
              <a:t>canali ottici per DIFF/NRBC/RET; 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500" dirty="0"/>
              <a:t>opzione PLT‑O (matrice </a:t>
            </a:r>
            <a:r>
              <a:rPr lang="it-IT" sz="1500" dirty="0" err="1"/>
              <a:t>impedenza+ottica</a:t>
            </a:r>
            <a:r>
              <a:rPr lang="it-IT" sz="1500" dirty="0"/>
              <a:t>)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15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786640" y="3107044"/>
            <a:ext cx="10980244" cy="1246495"/>
          </a:xfrm>
          <a:prstGeom prst="rect">
            <a:avLst/>
          </a:prstGeom>
          <a:noFill/>
          <a:ln w="76200">
            <a:solidFill>
              <a:srgbClr val="6699FF"/>
            </a:solidFill>
          </a:ln>
        </p:spPr>
        <p:txBody>
          <a:bodyPr wrap="square" rtlCol="0">
            <a:spAutoFit/>
          </a:bodyPr>
          <a:lstStyle/>
          <a:p>
            <a:endParaRPr lang="it-IT" sz="1500" b="1" dirty="0"/>
          </a:p>
          <a:p>
            <a:r>
              <a:rPr lang="it-IT" sz="1500" b="1" dirty="0"/>
              <a:t>ADVIA 2120i (Siemens): </a:t>
            </a:r>
          </a:p>
          <a:p>
            <a:r>
              <a:rPr lang="it-IT" sz="1500" dirty="0"/>
              <a:t>WBC DIFF su 2 canali indipendenti (PEROX + BASO/</a:t>
            </a:r>
            <a:r>
              <a:rPr lang="it-IT" sz="1500" dirty="0" err="1"/>
              <a:t>Lobularity</a:t>
            </a:r>
            <a:r>
              <a:rPr lang="it-IT" sz="1500" dirty="0"/>
              <a:t>); </a:t>
            </a:r>
          </a:p>
          <a:p>
            <a:r>
              <a:rPr lang="it-IT" sz="1500" dirty="0"/>
              <a:t>RBC/PLT con metodo ottico 2D (volume + indice di rifrazione) oltre al conteggio.</a:t>
            </a:r>
          </a:p>
          <a:p>
            <a:endParaRPr lang="it-IT" sz="15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116" y="3121045"/>
            <a:ext cx="1584283" cy="1218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>
            <a:solidFill>
              <a:srgbClr val="0B1F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09728"/>
            <a:ext cx="467724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rgbClr val="FFFFFF"/>
                </a:solidFill>
                <a:latin typeface="Calibri"/>
              </a:rPr>
              <a:t>Indici eritrocitari: cosa cambia tra i metodi</a:t>
            </a:r>
            <a:endParaRPr sz="20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26880" y="146304"/>
            <a:ext cx="265176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DDE6F0"/>
                </a:solidFill>
                <a:latin typeface="Calibri"/>
              </a:rPr>
              <a:t>ADVIA 2120i vs XE‑2100 vs H2500</a:t>
            </a:r>
          </a:p>
        </p:txBody>
      </p:sp>
      <p:sp>
        <p:nvSpPr>
          <p:cNvPr id="5" name="Rectangle 4"/>
          <p:cNvSpPr/>
          <p:nvPr/>
        </p:nvSpPr>
        <p:spPr>
          <a:xfrm>
            <a:off x="144380" y="713232"/>
            <a:ext cx="11923294" cy="6048515"/>
          </a:xfrm>
          <a:prstGeom prst="rect">
            <a:avLst/>
          </a:prstGeom>
          <a:solidFill>
            <a:srgbClr val="FFFFFF"/>
          </a:solidFill>
          <a:ln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1051560" y="1051555"/>
            <a:ext cx="10149840" cy="5629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3200" b="1" dirty="0"/>
              <a:t>C</a:t>
            </a:r>
            <a:r>
              <a:rPr sz="3200" b="1" dirty="0" err="1"/>
              <a:t>ome</a:t>
            </a:r>
            <a:r>
              <a:rPr sz="3200" b="1" dirty="0"/>
              <a:t> </a:t>
            </a:r>
            <a:r>
              <a:rPr sz="3200" b="1" dirty="0" err="1"/>
              <a:t>i</a:t>
            </a:r>
            <a:r>
              <a:rPr sz="3200" b="1" dirty="0"/>
              <a:t> 3 </a:t>
            </a:r>
            <a:r>
              <a:rPr sz="3200" b="1" dirty="0" err="1"/>
              <a:t>sistemi</a:t>
            </a:r>
            <a:r>
              <a:rPr sz="3200" b="1" dirty="0"/>
              <a:t> </a:t>
            </a:r>
            <a:r>
              <a:rPr sz="3200" b="1" dirty="0" err="1"/>
              <a:t>misurano</a:t>
            </a:r>
            <a:r>
              <a:rPr sz="3200" b="1" dirty="0"/>
              <a:t> </a:t>
            </a:r>
            <a:r>
              <a:rPr lang="it-IT" sz="3200" b="1" dirty="0"/>
              <a:t>gli indici eritrocitari?</a:t>
            </a:r>
            <a:endParaRPr sz="3200" b="1" dirty="0"/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822960" y="6355080"/>
            <a:ext cx="10607040" cy="292608"/>
          </a:xfrm>
          <a:prstGeom prst="rect">
            <a:avLst/>
          </a:prstGeom>
          <a:solidFill>
            <a:srgbClr val="F3F5F7"/>
          </a:solidFill>
          <a:ln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6400800"/>
            <a:ext cx="102412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dirty="0" err="1">
                <a:solidFill>
                  <a:srgbClr val="4B5563"/>
                </a:solidFill>
                <a:latin typeface="Calibri"/>
              </a:rPr>
              <a:t>Fonti</a:t>
            </a:r>
            <a:r>
              <a:rPr sz="1050" dirty="0">
                <a:solidFill>
                  <a:srgbClr val="4B5563"/>
                </a:solidFill>
                <a:latin typeface="Calibri"/>
              </a:rPr>
              <a:t>: HORIBA Academy/Tech pages; Siemens ADVIA 2120/2120i (FDA + workbook); </a:t>
            </a:r>
            <a:r>
              <a:rPr sz="1050" dirty="0" err="1">
                <a:solidFill>
                  <a:srgbClr val="4B5563"/>
                </a:solidFill>
                <a:latin typeface="Calibri"/>
              </a:rPr>
              <a:t>Sysmex</a:t>
            </a:r>
            <a:r>
              <a:rPr sz="1050" dirty="0">
                <a:solidFill>
                  <a:srgbClr val="4B5563"/>
                </a:solidFill>
                <a:latin typeface="Calibri"/>
              </a:rPr>
              <a:t> XE‑2100 user manual + </a:t>
            </a:r>
            <a:r>
              <a:rPr sz="1050" dirty="0" err="1">
                <a:solidFill>
                  <a:srgbClr val="4B5563"/>
                </a:solidFill>
                <a:latin typeface="Calibri"/>
              </a:rPr>
              <a:t>letteratura</a:t>
            </a:r>
            <a:r>
              <a:rPr sz="1050" dirty="0">
                <a:solidFill>
                  <a:srgbClr val="4B5563"/>
                </a:solidFill>
                <a:latin typeface="Calibri"/>
              </a:rPr>
              <a:t> di </a:t>
            </a:r>
            <a:r>
              <a:rPr sz="1050" dirty="0" err="1">
                <a:solidFill>
                  <a:srgbClr val="4B5563"/>
                </a:solidFill>
                <a:latin typeface="Calibri"/>
              </a:rPr>
              <a:t>validazione</a:t>
            </a:r>
            <a:r>
              <a:rPr sz="1050" dirty="0">
                <a:solidFill>
                  <a:srgbClr val="4B5563"/>
                </a:solidFill>
                <a:latin typeface="Calibri"/>
              </a:rPr>
              <a:t>.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346" y="4686670"/>
            <a:ext cx="1332957" cy="1332957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606829" y="4730882"/>
            <a:ext cx="11099897" cy="1384995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1400" b="1" dirty="0"/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 err="1"/>
              <a:t>Sysmex</a:t>
            </a:r>
            <a:r>
              <a:rPr lang="it-IT" sz="1400" b="1" dirty="0"/>
              <a:t> XE‑2100</a:t>
            </a:r>
            <a:r>
              <a:rPr lang="it-IT" sz="1400" dirty="0"/>
              <a:t>:</a:t>
            </a:r>
          </a:p>
          <a:p>
            <a:r>
              <a:rPr lang="it-IT" sz="1400" b="1" dirty="0"/>
              <a:t>Conteggio RBC</a:t>
            </a:r>
            <a:r>
              <a:rPr lang="it-IT" sz="1400" dirty="0"/>
              <a:t>: misura ottica basata su </a:t>
            </a:r>
            <a:r>
              <a:rPr lang="it-IT" sz="1400" dirty="0" err="1"/>
              <a:t>scattering</a:t>
            </a:r>
            <a:r>
              <a:rPr lang="it-IT" sz="1400" dirty="0"/>
              <a:t> a due angoli per stimare dimensione/volume; integrazione con canale RBC/PLT.</a:t>
            </a:r>
          </a:p>
          <a:p>
            <a:r>
              <a:rPr lang="it-IT" sz="1400" b="1" dirty="0"/>
              <a:t>Emoglobina</a:t>
            </a:r>
            <a:r>
              <a:rPr lang="it-IT" sz="1400" dirty="0"/>
              <a:t>: fotometria (λ ~555 nm) dopo lisi; tecnologia “cianuro‑free”. </a:t>
            </a:r>
          </a:p>
          <a:p>
            <a:r>
              <a:rPr lang="it-IT" sz="1400" b="1" dirty="0"/>
              <a:t>Indici: </a:t>
            </a:r>
            <a:r>
              <a:rPr lang="it-IT" sz="1400" dirty="0"/>
              <a:t>MCV, MCH, MCHC, RDW‑CV/SD) derivati da RBC, </a:t>
            </a:r>
            <a:r>
              <a:rPr lang="it-IT" sz="1400" dirty="0" err="1"/>
              <a:t>Hct</a:t>
            </a:r>
            <a:r>
              <a:rPr lang="it-IT" sz="1400" dirty="0"/>
              <a:t> e </a:t>
            </a:r>
            <a:r>
              <a:rPr lang="it-IT" sz="1400" dirty="0" err="1"/>
              <a:t>Hb</a:t>
            </a:r>
            <a:endParaRPr lang="it-IT" sz="1400" dirty="0"/>
          </a:p>
          <a:p>
            <a:endParaRPr lang="it-IT" sz="1400" dirty="0"/>
          </a:p>
        </p:txBody>
      </p:sp>
      <p:pic>
        <p:nvPicPr>
          <p:cNvPr id="11" name="Image 0" descr="/mnt/data/h2500_assets/h2500_analyz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322" y="1679802"/>
            <a:ext cx="1687484" cy="1373894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606829" y="1688672"/>
            <a:ext cx="11099897" cy="1384995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1400" b="1" dirty="0"/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 err="1"/>
              <a:t>Yumizen</a:t>
            </a:r>
            <a:r>
              <a:rPr lang="it-IT" sz="1400" b="1" dirty="0"/>
              <a:t> H2500 (HORIBA)</a:t>
            </a:r>
            <a:r>
              <a:rPr lang="it-IT" sz="1400" dirty="0"/>
              <a:t>: 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/>
              <a:t>Conteggio RBC</a:t>
            </a:r>
            <a:r>
              <a:rPr lang="it-IT" sz="1400" dirty="0"/>
              <a:t>: impedenza con micro‑apertura (volume ↔ impulso elettrico); istogramma RBC per MCV/RDW. 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 err="1"/>
              <a:t>Hb</a:t>
            </a:r>
            <a:r>
              <a:rPr lang="it-IT" sz="1400" b="1" dirty="0"/>
              <a:t>:</a:t>
            </a:r>
            <a:r>
              <a:rPr lang="it-IT" sz="1400" dirty="0"/>
              <a:t> fotometrica dopo lisi (modalità/reagenti dipendono dal sistema).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/>
              <a:t>Indici classici </a:t>
            </a:r>
            <a:r>
              <a:rPr lang="it-IT" sz="1400" dirty="0"/>
              <a:t>(MCV, MCH, MCHC, RDW‑CV/SD) derivati da RBC, </a:t>
            </a:r>
            <a:r>
              <a:rPr lang="it-IT" sz="1400" dirty="0" err="1"/>
              <a:t>Hct</a:t>
            </a:r>
            <a:r>
              <a:rPr lang="it-IT" sz="1400" dirty="0"/>
              <a:t> e </a:t>
            </a:r>
            <a:r>
              <a:rPr lang="it-IT" sz="1400" dirty="0" err="1"/>
              <a:t>Hb</a:t>
            </a:r>
            <a:endParaRPr lang="it-IT" sz="1400" dirty="0"/>
          </a:p>
          <a:p>
            <a:endParaRPr lang="it-IT" sz="14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606830" y="3214963"/>
            <a:ext cx="11099896" cy="1384995"/>
          </a:xfrm>
          <a:prstGeom prst="rect">
            <a:avLst/>
          </a:prstGeom>
          <a:noFill/>
          <a:ln w="76200">
            <a:solidFill>
              <a:srgbClr val="6699FF"/>
            </a:solidFill>
          </a:ln>
        </p:spPr>
        <p:txBody>
          <a:bodyPr wrap="square" rtlCol="0">
            <a:spAutoFit/>
          </a:bodyPr>
          <a:lstStyle/>
          <a:p>
            <a:endParaRPr lang="it-IT" sz="1400" b="1" dirty="0"/>
          </a:p>
          <a:p>
            <a:r>
              <a:rPr lang="it-IT" sz="1400" b="1" dirty="0"/>
              <a:t>ADVIA 2120i (Siemens):</a:t>
            </a:r>
          </a:p>
          <a:p>
            <a:r>
              <a:rPr lang="it-IT" sz="1400" b="1" dirty="0"/>
              <a:t>Conteggio RBC</a:t>
            </a:r>
            <a:r>
              <a:rPr lang="it-IT" sz="1400" dirty="0"/>
              <a:t>: misura ottica basata su </a:t>
            </a:r>
            <a:r>
              <a:rPr lang="it-IT" sz="1400" dirty="0" err="1"/>
              <a:t>scattering</a:t>
            </a:r>
            <a:r>
              <a:rPr lang="it-IT" sz="1400" dirty="0"/>
              <a:t> a due angoli per stimare dimensione/volume; integrazione con canale RBC/PLT.</a:t>
            </a:r>
          </a:p>
          <a:p>
            <a:r>
              <a:rPr lang="it-IT" sz="1400" b="1" dirty="0"/>
              <a:t>Emoglobina</a:t>
            </a:r>
            <a:r>
              <a:rPr lang="it-IT" sz="1400" dirty="0"/>
              <a:t>: fotometrica dopo lisi (modalità/reagenti dipendono dal sistema).</a:t>
            </a:r>
          </a:p>
          <a:p>
            <a:r>
              <a:rPr lang="it-IT" sz="1400" b="1" dirty="0"/>
              <a:t>Indici: </a:t>
            </a:r>
            <a:r>
              <a:rPr lang="it-IT" sz="1400" dirty="0"/>
              <a:t>può fornire parametri aggiuntivi legati a distribuzione/</a:t>
            </a:r>
            <a:r>
              <a:rPr lang="it-IT" sz="1400" dirty="0" err="1"/>
              <a:t>emoglobinizzazione</a:t>
            </a:r>
            <a:r>
              <a:rPr lang="it-IT" sz="1400" dirty="0"/>
              <a:t> cellulare (es. CHCM) grazie al modello ottico</a:t>
            </a:r>
          </a:p>
          <a:p>
            <a:endParaRPr lang="it-IT" sz="14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99" y="3228523"/>
            <a:ext cx="1306297" cy="1327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8592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B1F3A"/>
          </a:solidFill>
          <a:ln>
            <a:solidFill>
              <a:srgbClr val="0B1F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09728"/>
            <a:ext cx="467724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rgbClr val="FFFFFF"/>
                </a:solidFill>
              </a:rPr>
              <a:t>Leucociti e formula: canali e discriminanti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146304"/>
            <a:ext cx="265176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DDE6F0"/>
                </a:solidFill>
                <a:latin typeface="Calibri"/>
              </a:rPr>
              <a:t>ADVIA 2120i vs XE‑2100 vs H2500</a:t>
            </a:r>
          </a:p>
        </p:txBody>
      </p:sp>
      <p:sp>
        <p:nvSpPr>
          <p:cNvPr id="5" name="Rectangle 4"/>
          <p:cNvSpPr/>
          <p:nvPr/>
        </p:nvSpPr>
        <p:spPr>
          <a:xfrm>
            <a:off x="164833" y="656142"/>
            <a:ext cx="11923294" cy="6048515"/>
          </a:xfrm>
          <a:prstGeom prst="rect">
            <a:avLst/>
          </a:prstGeom>
          <a:solidFill>
            <a:srgbClr val="FFFFFF"/>
          </a:solidFill>
          <a:ln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1097280" y="884175"/>
            <a:ext cx="10149840" cy="5629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3200" b="1" dirty="0"/>
              <a:t>C</a:t>
            </a:r>
            <a:r>
              <a:rPr sz="3200" b="1" dirty="0" err="1"/>
              <a:t>ome</a:t>
            </a:r>
            <a:r>
              <a:rPr sz="3200" b="1" dirty="0"/>
              <a:t> </a:t>
            </a:r>
            <a:r>
              <a:rPr sz="3200" b="1" dirty="0" err="1"/>
              <a:t>i</a:t>
            </a:r>
            <a:r>
              <a:rPr sz="3200" b="1" dirty="0"/>
              <a:t> 3 </a:t>
            </a:r>
            <a:r>
              <a:rPr sz="3200" b="1" dirty="0" err="1"/>
              <a:t>sistemi</a:t>
            </a:r>
            <a:r>
              <a:rPr sz="3200" b="1" dirty="0"/>
              <a:t> </a:t>
            </a:r>
            <a:r>
              <a:rPr sz="3200" b="1" dirty="0" err="1"/>
              <a:t>misurano</a:t>
            </a:r>
            <a:r>
              <a:rPr sz="3200" b="1" dirty="0"/>
              <a:t> </a:t>
            </a:r>
            <a:r>
              <a:rPr lang="it-IT" sz="3200" b="1" dirty="0"/>
              <a:t>leucociti e formula leucocitaria?</a:t>
            </a:r>
            <a:endParaRPr sz="3200" b="1" dirty="0"/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822960" y="6355080"/>
            <a:ext cx="10607040" cy="292608"/>
          </a:xfrm>
          <a:prstGeom prst="rect">
            <a:avLst/>
          </a:prstGeom>
          <a:solidFill>
            <a:srgbClr val="F3F5F7"/>
          </a:solidFill>
          <a:ln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6400800"/>
            <a:ext cx="102412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dirty="0" err="1">
                <a:solidFill>
                  <a:srgbClr val="4B5563"/>
                </a:solidFill>
                <a:latin typeface="Calibri"/>
              </a:rPr>
              <a:t>Fonti</a:t>
            </a:r>
            <a:r>
              <a:rPr sz="1050" dirty="0">
                <a:solidFill>
                  <a:srgbClr val="4B5563"/>
                </a:solidFill>
                <a:latin typeface="Calibri"/>
              </a:rPr>
              <a:t>: HORIBA Academy/Tech pages; Siemens ADVIA 2120/2120i (FDA + workbook); </a:t>
            </a:r>
            <a:r>
              <a:rPr sz="1050" dirty="0" err="1">
                <a:solidFill>
                  <a:srgbClr val="4B5563"/>
                </a:solidFill>
                <a:latin typeface="Calibri"/>
              </a:rPr>
              <a:t>Sysmex</a:t>
            </a:r>
            <a:r>
              <a:rPr sz="1050" dirty="0">
                <a:solidFill>
                  <a:srgbClr val="4B5563"/>
                </a:solidFill>
                <a:latin typeface="Calibri"/>
              </a:rPr>
              <a:t> XE‑2100 user manual + </a:t>
            </a:r>
            <a:r>
              <a:rPr sz="1050" dirty="0" err="1">
                <a:solidFill>
                  <a:srgbClr val="4B5563"/>
                </a:solidFill>
                <a:latin typeface="Calibri"/>
              </a:rPr>
              <a:t>letteratura</a:t>
            </a:r>
            <a:r>
              <a:rPr sz="1050" dirty="0">
                <a:solidFill>
                  <a:srgbClr val="4B5563"/>
                </a:solidFill>
                <a:latin typeface="Calibri"/>
              </a:rPr>
              <a:t> di </a:t>
            </a:r>
            <a:r>
              <a:rPr sz="1050" dirty="0" err="1">
                <a:solidFill>
                  <a:srgbClr val="4B5563"/>
                </a:solidFill>
                <a:latin typeface="Calibri"/>
              </a:rPr>
              <a:t>validazione</a:t>
            </a:r>
            <a:r>
              <a:rPr sz="1050" dirty="0">
                <a:solidFill>
                  <a:srgbClr val="4B5563"/>
                </a:solidFill>
                <a:latin typeface="Calibri"/>
              </a:rPr>
              <a:t>.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05543" y="4777885"/>
            <a:ext cx="11371811" cy="1169551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1400" b="1" dirty="0"/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 err="1"/>
              <a:t>Sysmex</a:t>
            </a:r>
            <a:r>
              <a:rPr lang="it-IT" sz="1400" b="1" dirty="0"/>
              <a:t> XE‑2100</a:t>
            </a:r>
            <a:r>
              <a:rPr lang="it-IT" sz="1400" dirty="0"/>
              <a:t>: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/>
              <a:t>Approccio al DIFF: </a:t>
            </a:r>
            <a:r>
              <a:rPr lang="it-IT" sz="1400" dirty="0"/>
              <a:t>DIFF con </a:t>
            </a:r>
            <a:r>
              <a:rPr lang="it-IT" sz="1400" dirty="0" err="1"/>
              <a:t>citofluorimetria</a:t>
            </a:r>
            <a:r>
              <a:rPr lang="it-IT" sz="1400" dirty="0"/>
              <a:t> a fluorescenza: misura simultanea di volume/struttura (</a:t>
            </a:r>
            <a:r>
              <a:rPr lang="it-IT" sz="1400" dirty="0" err="1"/>
              <a:t>scatter</a:t>
            </a:r>
            <a:r>
              <a:rPr lang="it-IT" sz="1400" dirty="0"/>
              <a:t>) e fluorescenza (contenuto acidi nucleici).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/>
              <a:t>NRBC e cellule immature: </a:t>
            </a:r>
            <a:r>
              <a:rPr lang="it-IT" sz="1400" dirty="0"/>
              <a:t>canale dedicato per NRBC/RET (con parametri IRF)</a:t>
            </a:r>
          </a:p>
          <a:p>
            <a:endParaRPr lang="it-IT" sz="14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05544" y="1675177"/>
            <a:ext cx="11371811" cy="1384995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1400" b="1" dirty="0"/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 err="1"/>
              <a:t>Yumizen</a:t>
            </a:r>
            <a:r>
              <a:rPr lang="it-IT" sz="1400" b="1" dirty="0"/>
              <a:t> H2500 (HORIBA)</a:t>
            </a:r>
            <a:r>
              <a:rPr lang="it-IT" sz="1400" dirty="0"/>
              <a:t>: 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/>
              <a:t>Approccio al DIFF</a:t>
            </a:r>
            <a:r>
              <a:rPr lang="it-IT" sz="1400" dirty="0"/>
              <a:t>: canale ottico/flow per DIFF con principi DHSS (focalizzazione idrodinamica sequenziale); 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dirty="0"/>
              <a:t>conteggi globali anche in impedenza.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/>
              <a:t>NRBC e cellule immature</a:t>
            </a:r>
            <a:r>
              <a:rPr lang="it-IT" sz="1400" dirty="0"/>
              <a:t>: NRBC e RET disponibili (metodo ottico/fluorescenza secondo configurazione)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14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505544" y="3332238"/>
            <a:ext cx="11371811" cy="1169551"/>
          </a:xfrm>
          <a:prstGeom prst="rect">
            <a:avLst/>
          </a:prstGeom>
          <a:noFill/>
          <a:ln w="76200">
            <a:solidFill>
              <a:srgbClr val="6699FF"/>
            </a:solidFill>
          </a:ln>
        </p:spPr>
        <p:txBody>
          <a:bodyPr wrap="square" rtlCol="0">
            <a:spAutoFit/>
          </a:bodyPr>
          <a:lstStyle/>
          <a:p>
            <a:endParaRPr lang="it-IT" sz="1400" b="1" dirty="0"/>
          </a:p>
          <a:p>
            <a:r>
              <a:rPr lang="it-IT" sz="1400" b="1" dirty="0"/>
              <a:t>ADVIA 2120i (Siemens):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/>
              <a:t>Approccio al DIFF</a:t>
            </a:r>
            <a:r>
              <a:rPr lang="it-IT" sz="1400" dirty="0"/>
              <a:t>: DIFF quantitativo combinando PEROX (attività perossidasica + </a:t>
            </a:r>
            <a:r>
              <a:rPr lang="it-IT" sz="1400" dirty="0" err="1"/>
              <a:t>scatter</a:t>
            </a:r>
            <a:r>
              <a:rPr lang="it-IT" sz="1400" dirty="0"/>
              <a:t>) e BASO/</a:t>
            </a:r>
            <a:r>
              <a:rPr lang="it-IT" sz="1400" dirty="0" err="1"/>
              <a:t>Lobularity</a:t>
            </a:r>
            <a:r>
              <a:rPr lang="it-IT" sz="1400" dirty="0"/>
              <a:t> (</a:t>
            </a:r>
            <a:r>
              <a:rPr lang="it-IT" sz="1400" dirty="0" err="1"/>
              <a:t>nuclear</a:t>
            </a:r>
            <a:r>
              <a:rPr lang="it-IT" sz="1400" dirty="0"/>
              <a:t> </a:t>
            </a:r>
            <a:r>
              <a:rPr lang="it-IT" sz="1400" dirty="0" err="1"/>
              <a:t>density</a:t>
            </a:r>
            <a:r>
              <a:rPr lang="it-IT" sz="1400" dirty="0"/>
              <a:t>/</a:t>
            </a:r>
            <a:r>
              <a:rPr lang="it-IT" sz="1400" dirty="0" err="1"/>
              <a:t>lobularity</a:t>
            </a:r>
            <a:r>
              <a:rPr lang="it-IT" sz="1400" dirty="0"/>
              <a:t>) su canali dedicati.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r>
              <a:rPr lang="it-IT" sz="1400" b="1" dirty="0"/>
              <a:t>NRBC e cellule immature</a:t>
            </a:r>
            <a:r>
              <a:rPr lang="it-IT" sz="1400" dirty="0"/>
              <a:t>: NRBC/RET disponibili con canali specifici (</a:t>
            </a:r>
            <a:r>
              <a:rPr lang="it-IT" sz="1400" dirty="0" err="1"/>
              <a:t>scatter</a:t>
            </a:r>
            <a:r>
              <a:rPr lang="it-IT" sz="1400" dirty="0"/>
              <a:t>/assorbanza).</a:t>
            </a:r>
          </a:p>
          <a:p>
            <a:pPr>
              <a:defRPr sz="1200">
                <a:solidFill>
                  <a:srgbClr val="111827"/>
                </a:solidFill>
                <a:latin typeface="Calibri"/>
              </a:defRPr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619694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81E791-03B2-86F5-81C5-831002FD811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1747"/>
          <a:stretch>
            <a:fillRect/>
          </a:stretch>
        </p:blipFill>
        <p:spPr>
          <a:xfrm>
            <a:off x="-2" y="-4"/>
            <a:ext cx="12192001" cy="6858001"/>
          </a:xfrm>
          <a:prstGeom prst="rect">
            <a:avLst/>
          </a:prstGeom>
          <a:solidFill>
            <a:srgbClr val="001D3A"/>
          </a:solidFill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10FBE51-3DBF-1C16-B0A7-7E2E51A99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" y="2724078"/>
            <a:ext cx="12192003" cy="970466"/>
          </a:xfrm>
        </p:spPr>
        <p:txBody>
          <a:bodyPr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it-IT" sz="8000" dirty="0">
                <a:solidFill>
                  <a:srgbClr val="FFFFFF"/>
                </a:solidFill>
                <a:latin typeface="+mn-lt"/>
              </a:rPr>
              <a:t>Grazie per l’attenzione</a:t>
            </a:r>
          </a:p>
        </p:txBody>
      </p:sp>
      <p:sp>
        <p:nvSpPr>
          <p:cNvPr id="5" name="Rettangolo 4"/>
          <p:cNvSpPr/>
          <p:nvPr/>
        </p:nvSpPr>
        <p:spPr>
          <a:xfrm>
            <a:off x="-1" y="324016"/>
            <a:ext cx="12191999" cy="1096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CORSO DI FORMAZIONE IN EMOCITOMETRIA PER TSLB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MEDICINA DI LABORATORIO E MEDICINA TRASFUSIONALE</a:t>
            </a:r>
            <a:endParaRPr lang="it-IT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183418" y="5865088"/>
            <a:ext cx="3574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000" dirty="0">
                <a:solidFill>
                  <a:schemeClr val="bg1"/>
                </a:solidFill>
              </a:rPr>
              <a:t>Relatore: Claudio </a:t>
            </a:r>
            <a:r>
              <a:rPr lang="it-IT" sz="2000" dirty="0" err="1">
                <a:solidFill>
                  <a:schemeClr val="bg1"/>
                </a:solidFill>
              </a:rPr>
              <a:t>Saglioccolo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12432" y="5865089"/>
            <a:ext cx="2909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19 febbraio 2026</a:t>
            </a:r>
          </a:p>
        </p:txBody>
      </p:sp>
    </p:spTree>
    <p:extLst>
      <p:ext uri="{BB962C8B-B14F-4D97-AF65-F5344CB8AC3E}">
        <p14:creationId xmlns:p14="http://schemas.microsoft.com/office/powerpoint/2010/main" val="83537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2878</Words>
  <Application>Microsoft Macintosh PowerPoint</Application>
  <PresentationFormat>Widescreen</PresentationFormat>
  <Paragraphs>400</Paragraphs>
  <Slides>18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Comic Sans MS</vt:lpstr>
      <vt:lpstr>Office Theme</vt:lpstr>
      <vt:lpstr>Parametri analizzabili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ChatGPT</dc:creator>
  <cp:lastModifiedBy>Giuseppe Saglioccolo</cp:lastModifiedBy>
  <cp:revision>27</cp:revision>
  <dcterms:created xsi:type="dcterms:W3CDTF">2026-02-01T10:55:34Z</dcterms:created>
  <dcterms:modified xsi:type="dcterms:W3CDTF">2026-02-15T17:59:42Z</dcterms:modified>
</cp:coreProperties>
</file>