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7" r:id="rId2"/>
    <p:sldId id="386" r:id="rId3"/>
    <p:sldId id="371" r:id="rId4"/>
    <p:sldId id="372" r:id="rId5"/>
    <p:sldId id="354" r:id="rId6"/>
    <p:sldId id="377" r:id="rId7"/>
    <p:sldId id="378" r:id="rId8"/>
    <p:sldId id="379" r:id="rId9"/>
    <p:sldId id="380" r:id="rId10"/>
    <p:sldId id="381" r:id="rId11"/>
    <p:sldId id="382" r:id="rId12"/>
    <p:sldId id="352" r:id="rId13"/>
    <p:sldId id="355" r:id="rId14"/>
    <p:sldId id="373" r:id="rId15"/>
    <p:sldId id="374" r:id="rId16"/>
    <p:sldId id="376" r:id="rId17"/>
    <p:sldId id="375" r:id="rId18"/>
    <p:sldId id="387" r:id="rId19"/>
    <p:sldId id="357" r:id="rId20"/>
    <p:sldId id="356" r:id="rId21"/>
    <p:sldId id="358" r:id="rId22"/>
    <p:sldId id="359" r:id="rId23"/>
    <p:sldId id="360" r:id="rId24"/>
    <p:sldId id="365" r:id="rId25"/>
    <p:sldId id="364" r:id="rId26"/>
    <p:sldId id="363" r:id="rId27"/>
    <p:sldId id="361" r:id="rId28"/>
    <p:sldId id="366" r:id="rId29"/>
    <p:sldId id="384" r:id="rId30"/>
    <p:sldId id="370"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nte" initials="U" lastIdx="0" clrIdx="0">
    <p:extLst>
      <p:ext uri="{19B8F6BF-5375-455C-9EA6-DF929625EA0E}">
        <p15:presenceInfo xmlns:p15="http://schemas.microsoft.com/office/powerpoint/2012/main" userId="Uten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0000FF"/>
    <a:srgbClr val="FF0066"/>
    <a:srgbClr val="FE7E81"/>
    <a:srgbClr val="809FCC"/>
    <a:srgbClr val="BE1622"/>
    <a:srgbClr val="F6EBEA"/>
    <a:srgbClr val="C6C4B8"/>
    <a:srgbClr val="80ADCC"/>
    <a:srgbClr val="C2C5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98"/>
    <p:restoredTop sz="87651" autoAdjust="0"/>
  </p:normalViewPr>
  <p:slideViewPr>
    <p:cSldViewPr snapToGrid="0">
      <p:cViewPr varScale="1">
        <p:scale>
          <a:sx n="76" d="100"/>
          <a:sy n="76" d="100"/>
        </p:scale>
        <p:origin x="1699"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91625615763639E-3"/>
          <c:y val="4.1189931350114423E-2"/>
          <c:w val="0.99261083743842426"/>
          <c:h val="0.92219679633867335"/>
        </c:manualLayout>
      </c:layout>
      <c:pieChart>
        <c:varyColors val="1"/>
        <c:ser>
          <c:idx val="0"/>
          <c:order val="0"/>
          <c:tx>
            <c:strRef>
              <c:f>Sheet1!$B$1</c:f>
              <c:strCache>
                <c:ptCount val="1"/>
                <c:pt idx="0">
                  <c:v>1st Qtr</c:v>
                </c:pt>
              </c:strCache>
            </c:strRef>
          </c:tx>
          <c:cat>
            <c:strRef>
              <c:f>Sheet1!$A$2:$A$6</c:f>
              <c:strCache>
                <c:ptCount val="5"/>
                <c:pt idx="0">
                  <c:v>neutrofili</c:v>
                </c:pt>
                <c:pt idx="1">
                  <c:v>eosinofili</c:v>
                </c:pt>
                <c:pt idx="2">
                  <c:v>basofili</c:v>
                </c:pt>
                <c:pt idx="3">
                  <c:v>monociti</c:v>
                </c:pt>
                <c:pt idx="4">
                  <c:v>linfociti</c:v>
                </c:pt>
              </c:strCache>
            </c:strRef>
          </c:cat>
          <c:val>
            <c:numRef>
              <c:f>Sheet1!$B$2:$B$6</c:f>
              <c:numCache>
                <c:formatCode>General</c:formatCode>
                <c:ptCount val="5"/>
                <c:pt idx="0">
                  <c:v>60</c:v>
                </c:pt>
                <c:pt idx="1">
                  <c:v>3</c:v>
                </c:pt>
                <c:pt idx="2">
                  <c:v>1</c:v>
                </c:pt>
                <c:pt idx="3">
                  <c:v>5</c:v>
                </c:pt>
                <c:pt idx="4">
                  <c:v>30</c:v>
                </c:pt>
              </c:numCache>
            </c:numRef>
          </c:val>
          <c:extLst>
            <c:ext xmlns:c16="http://schemas.microsoft.com/office/drawing/2014/chart" uri="{C3380CC4-5D6E-409C-BE32-E72D297353CC}">
              <c16:uniqueId val="{00000000-91DD-4451-9B98-720E29E6922C}"/>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it-IT"/>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45851-C2E3-8E48-B89A-D0F9E58FE76E}" type="datetimeFigureOut">
              <a:rPr lang="it-IT" smtClean="0"/>
              <a:pPr/>
              <a:t>19/02/2026</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5D347-059F-3C44-A375-73CD2A38E83B}" type="slidenum">
              <a:rPr lang="it-IT" smtClean="0"/>
              <a:pPr/>
              <a:t>‹#›</a:t>
            </a:fld>
            <a:endParaRPr lang="it-IT"/>
          </a:p>
        </p:txBody>
      </p:sp>
    </p:spTree>
    <p:extLst>
      <p:ext uri="{BB962C8B-B14F-4D97-AF65-F5344CB8AC3E}">
        <p14:creationId xmlns:p14="http://schemas.microsoft.com/office/powerpoint/2010/main" val="2338812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2</a:t>
            </a:fld>
            <a:endParaRPr lang="en-US"/>
          </a:p>
        </p:txBody>
      </p:sp>
    </p:spTree>
    <p:extLst>
      <p:ext uri="{BB962C8B-B14F-4D97-AF65-F5344CB8AC3E}">
        <p14:creationId xmlns:p14="http://schemas.microsoft.com/office/powerpoint/2010/main" val="918894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9pPr>
          </a:lstStyle>
          <a:p>
            <a:pPr eaLnBrk="1" hangingPunct="1"/>
            <a:fld id="{5436BE9A-64BF-4730-AD61-544A3FBFC4A4}" type="slidenum">
              <a:rPr lang="it-IT" altLang="it-IT" sz="1200" u="none">
                <a:cs typeface="Lucida Sans Unicode" panose="020B0602030504020204" pitchFamily="34" charset="0"/>
              </a:rPr>
              <a:pPr eaLnBrk="1" hangingPunct="1"/>
              <a:t>4</a:t>
            </a:fld>
            <a:endParaRPr lang="it-IT" altLang="it-IT" sz="1200" u="none">
              <a:cs typeface="Lucida Sans Unicode" panose="020B0602030504020204" pitchFamily="34" charset="0"/>
            </a:endParaRPr>
          </a:p>
        </p:txBody>
      </p:sp>
      <p:sp>
        <p:nvSpPr>
          <p:cNvPr id="88067" name="Rectangle 1"/>
          <p:cNvSpPr>
            <a:spLocks noGrp="1" noRot="1" noChangeAspect="1" noChangeArrowheads="1" noTextEdit="1"/>
          </p:cNvSpPr>
          <p:nvPr>
            <p:ph type="sldImg"/>
          </p:nvPr>
        </p:nvSpPr>
        <p:spPr>
          <a:solidFill>
            <a:srgbClr val="FFFFFF"/>
          </a:solidFill>
          <a:ln/>
        </p:spPr>
      </p:sp>
      <p:sp>
        <p:nvSpPr>
          <p:cNvPr id="88068" name="Rectangle 2"/>
          <p:cNvSpPr>
            <a:spLocks noGrp="1" noChangeArrowheads="1"/>
          </p:cNvSpPr>
          <p:nvPr>
            <p:ph type="body" idx="1"/>
          </p:nvPr>
        </p:nvSpPr>
        <p:spPr>
          <a:xfrm>
            <a:off x="677863" y="4705350"/>
            <a:ext cx="5429250" cy="445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it-IT" altLang="it-IT" dirty="0" smtClean="0"/>
          </a:p>
        </p:txBody>
      </p:sp>
    </p:spTree>
    <p:extLst>
      <p:ext uri="{BB962C8B-B14F-4D97-AF65-F5344CB8AC3E}">
        <p14:creationId xmlns:p14="http://schemas.microsoft.com/office/powerpoint/2010/main" val="1518647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775ED2E-5145-444F-9E60-58CF5BF03287}" type="slidenum">
              <a:rPr lang="it-IT" altLang="it-IT">
                <a:latin typeface="Calibri" panose="020F0502020204030204" pitchFamily="34" charset="0"/>
              </a:rPr>
              <a:pPr/>
              <a:t>5</a:t>
            </a:fld>
            <a:endParaRPr lang="it-IT" altLang="it-IT">
              <a:latin typeface="Calibri" panose="020F0502020204030204" pitchFamily="34" charset="0"/>
            </a:endParaRPr>
          </a:p>
        </p:txBody>
      </p:sp>
    </p:spTree>
    <p:extLst>
      <p:ext uri="{BB962C8B-B14F-4D97-AF65-F5344CB8AC3E}">
        <p14:creationId xmlns:p14="http://schemas.microsoft.com/office/powerpoint/2010/main" val="519176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dirty="0" smtClean="0"/>
              <a:t>I neutrofili maturi misurano circa 12-15 millimicron di diametro. Insomma, hanno delle dimensioni circa il doppio di un globulo rosso normale.</a:t>
            </a:r>
          </a:p>
          <a:p>
            <a:r>
              <a:rPr lang="it-IT" sz="1200" dirty="0" smtClean="0"/>
              <a:t>La forma è rotondeggiante. I margini sono più o meno regolari.</a:t>
            </a:r>
          </a:p>
          <a:p>
            <a:r>
              <a:rPr lang="it-IT" sz="1200" dirty="0" smtClean="0"/>
              <a:t>Il rapporto N/C  è a favore del citoplasma.</a:t>
            </a:r>
          </a:p>
          <a:p>
            <a:r>
              <a:rPr lang="it-IT" sz="1200" dirty="0" smtClean="0"/>
              <a:t>Il colore di fondo del citoplasma è “roseo” e la cellula contiene un numero variabile di granuli di colore rosso mattone, distribuiti regolarmente.</a:t>
            </a:r>
          </a:p>
          <a:p>
            <a:r>
              <a:rPr lang="it-IT" sz="1200" dirty="0" smtClean="0"/>
              <a:t>I granuli rosso-mattone (bruni) sono i GRANULI PRIMARI AZUROFILI (detti così perché si colorano con il colorante di Azur). Sono lisosomi e sono gli unici granuli ad essere visibili al microscopio ottico.</a:t>
            </a:r>
          </a:p>
          <a:p>
            <a:r>
              <a:rPr lang="it-IT" sz="1200" dirty="0" smtClean="0"/>
              <a:t>Il colore rosso-mattone tende ad attenuarsi passando dalle forme più immature alle forme mature.</a:t>
            </a:r>
          </a:p>
          <a:p>
            <a:r>
              <a:rPr lang="it-IT" sz="1200" dirty="0" smtClean="0"/>
              <a:t>I granuli specifici, perossidasi-negativi, sono i granuli che danno il colore di fondo al citoplasma del neutrofilo e sono invisibili al MO (mentre lo sono al microscopio Elettronico).</a:t>
            </a:r>
          </a:p>
          <a:p>
            <a:r>
              <a:rPr lang="it-IT" sz="1200" dirty="0" smtClean="0"/>
              <a:t>Il nucleo è tipicamente segmentato in lobi, uniti da filamenti sottili di cromatina. Il numero dei lobi aumenta con il grado di differenziazione.</a:t>
            </a:r>
          </a:p>
          <a:p>
            <a:r>
              <a:rPr lang="it-IT" sz="1200" dirty="0" smtClean="0"/>
              <a:t>La cromatina nucleare è fortemente addensata in grossolani ammassi molto scuri violacei con qualche tenue zona chiara (il motivo per cui la cromatina è addensata o clumpata è che il nucleo a questa cellula non serve quasi più. Tutto quello che doveva fare l’ha fatto: prima nella duplicazione e poi nel fornire le informazione per la formazione dei granuli).</a:t>
            </a:r>
          </a:p>
          <a:p>
            <a:endParaRPr lang="it-IT" dirty="0"/>
          </a:p>
        </p:txBody>
      </p:sp>
      <p:sp>
        <p:nvSpPr>
          <p:cNvPr id="4" name="Slide Number Placeholder 3"/>
          <p:cNvSpPr>
            <a:spLocks noGrp="1"/>
          </p:cNvSpPr>
          <p:nvPr>
            <p:ph type="sldNum" sz="quarter" idx="10"/>
          </p:nvPr>
        </p:nvSpPr>
        <p:spPr/>
        <p:txBody>
          <a:bodyPr/>
          <a:lstStyle/>
          <a:p>
            <a:fld id="{3805D347-059F-3C44-A375-73CD2A38E83B}" type="slidenum">
              <a:rPr lang="it-IT" smtClean="0"/>
              <a:pPr/>
              <a:t>6</a:t>
            </a:fld>
            <a:endParaRPr lang="it-IT"/>
          </a:p>
        </p:txBody>
      </p:sp>
    </p:spTree>
    <p:extLst>
      <p:ext uri="{BB962C8B-B14F-4D97-AF65-F5344CB8AC3E}">
        <p14:creationId xmlns:p14="http://schemas.microsoft.com/office/powerpoint/2010/main" val="1191618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È un po’ più grande del neutrofilo (2 </a:t>
            </a:r>
            <a:r>
              <a:rPr lang="it-IT" sz="1100" dirty="0" smtClean="0"/>
              <a:t>volte, 2 volte e mezzo un globulo rosso). Hanno forma rotondeggiante </a:t>
            </a:r>
            <a:r>
              <a:rPr lang="it-IT" dirty="0" smtClean="0"/>
              <a:t>con margini regolari. Il rapporto N/C è basso per la presenza di una quantità  cospicua di citoplasma stipato di granuli secondari specifici, più grandi di quelli dei neutrofili, di colore arancione intenso (</a:t>
            </a:r>
            <a:r>
              <a:rPr lang="it-IT" dirty="0" err="1" smtClean="0"/>
              <a:t>Bain</a:t>
            </a:r>
            <a:r>
              <a:rPr lang="it-IT" dirty="0" smtClean="0"/>
              <a:t> dice rosso-arancio), sferoidali e di dimensioni generalmente uniformi.</a:t>
            </a:r>
          </a:p>
          <a:p>
            <a:r>
              <a:rPr lang="it-IT" dirty="0" smtClean="0"/>
              <a:t>Il colore di fondo del citoplasma, che si intravede dove mancano i granuli specifici (fra i lobi nucleari), è lievemente basofilo per la presenza dei ribosomi e reticolo </a:t>
            </a:r>
            <a:r>
              <a:rPr lang="it-IT" dirty="0" err="1" smtClean="0"/>
              <a:t>endoplasmico</a:t>
            </a:r>
            <a:r>
              <a:rPr lang="it-IT" dirty="0" smtClean="0"/>
              <a:t> rugoso che sono più abbondanti che nei neutrofili maturi</a:t>
            </a:r>
          </a:p>
          <a:p>
            <a:r>
              <a:rPr lang="it-IT" dirty="0" smtClean="0"/>
              <a:t>La gran parte degli eosinofili ha un nucleo bilobato con lobi nucleari riuniti generalmente da cortissimi ponti </a:t>
            </a:r>
            <a:r>
              <a:rPr lang="it-IT" dirty="0" err="1" smtClean="0"/>
              <a:t>cromatinici</a:t>
            </a:r>
            <a:r>
              <a:rPr lang="it-IT" dirty="0" smtClean="0"/>
              <a:t>. Un 20% che può presentare 3 lobi. La cromatina è scura, violacea.</a:t>
            </a:r>
          </a:p>
          <a:p>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sono i più piccoli granulociti circolanti (10-14 millimicron di diametro).</a:t>
            </a:r>
          </a:p>
          <a:p>
            <a:r>
              <a:rPr lang="it-IT" dirty="0" smtClean="0"/>
              <a:t>Hanno forma rotondeggiante e margini regolari (anche se la presenza di granuli spesso li rende indistinti).</a:t>
            </a:r>
          </a:p>
          <a:p>
            <a:r>
              <a:rPr lang="it-IT" dirty="0" smtClean="0"/>
              <a:t>I granuli metacromatici, che sono di grandezza intermedia fra quelli dei neutrofili e degli eosinofili, hanno un colore </a:t>
            </a:r>
            <a:r>
              <a:rPr lang="it-IT" dirty="0" err="1" smtClean="0"/>
              <a:t>rosso-vinoso-nerastro</a:t>
            </a:r>
            <a:r>
              <a:rPr lang="it-IT" dirty="0" smtClean="0"/>
              <a:t> (molto scuri). La metacromasia è dovuta al contenuto in mucopolisaccaridi acidi. Sono meno numerosi rispetto a quelli dei neutrofili e degli eosinofili.</a:t>
            </a:r>
          </a:p>
          <a:p>
            <a:r>
              <a:rPr lang="it-IT" dirty="0" smtClean="0"/>
              <a:t>Una caratteristica è che essi ricoprono il nucleo, spesso oscurandolo.</a:t>
            </a:r>
          </a:p>
          <a:p>
            <a:r>
              <a:rPr lang="it-IT" dirty="0" smtClean="0"/>
              <a:t>Il nucleo, che per la posizione dei granuli può essere appena visibile, ha una cromatina molto densa e scura e può essere incompletamente lobato.</a:t>
            </a:r>
          </a:p>
          <a:p>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8</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sz="1200" dirty="0" smtClean="0"/>
              <a:t>Ho dovuto scegliere queste 2 cellule per la descrizione:</a:t>
            </a:r>
          </a:p>
          <a:p>
            <a:r>
              <a:rPr lang="it-IT" sz="1200" dirty="0" smtClean="0"/>
              <a:t>il Monocita è la cellula più grande nel sangue periferico con un diametro da 15 a 20 millimicron (2-3 volte un globulo rosso.</a:t>
            </a:r>
          </a:p>
          <a:p>
            <a:r>
              <a:rPr lang="it-IT" sz="1200" dirty="0" smtClean="0"/>
              <a:t>La forma è irregolarmente rotondeggiante e i margini sono spesso irregolari.</a:t>
            </a:r>
          </a:p>
          <a:p>
            <a:r>
              <a:rPr lang="it-IT" sz="1200" dirty="0" smtClean="0"/>
              <a:t>Il rapporto N/C è generalmente 1/</a:t>
            </a:r>
            <a:r>
              <a:rPr lang="it-IT" sz="1200" dirty="0" err="1" smtClean="0"/>
              <a:t>1</a:t>
            </a:r>
            <a:endParaRPr lang="it-IT" sz="1200" dirty="0" smtClean="0"/>
          </a:p>
          <a:p>
            <a:r>
              <a:rPr lang="it-IT" sz="1200" dirty="0" smtClean="0"/>
              <a:t>Con citoplasma ampio, lievemente basofilo di colore grigio azzurro con una sfumatura rosa dovuta alle finissime granulazioni non percettibili al MO se non per l’atteggiamento </a:t>
            </a:r>
            <a:r>
              <a:rPr lang="it-IT" sz="1200" dirty="0" err="1" smtClean="0"/>
              <a:t>pulvurulento</a:t>
            </a:r>
            <a:r>
              <a:rPr lang="it-IT" sz="1200" dirty="0" smtClean="0"/>
              <a:t>, a vetro smerigliato, sabbioso. Possono essere presenti granuli </a:t>
            </a:r>
            <a:r>
              <a:rPr lang="it-IT" sz="1200" dirty="0" err="1" smtClean="0"/>
              <a:t>azurofili</a:t>
            </a:r>
            <a:r>
              <a:rPr lang="it-IT" sz="1200" dirty="0" smtClean="0"/>
              <a:t> distribuiti in maniera irregolare.</a:t>
            </a:r>
          </a:p>
          <a:p>
            <a:r>
              <a:rPr lang="it-IT" sz="1200" dirty="0" smtClean="0"/>
              <a:t>Frequenti e a volte numerosi sono i vacuoli (soprattutto dopo conservazione prolungata in EDTA)</a:t>
            </a:r>
          </a:p>
          <a:p>
            <a:r>
              <a:rPr lang="it-IT" sz="1200" dirty="0" smtClean="0"/>
              <a:t> </a:t>
            </a:r>
          </a:p>
          <a:p>
            <a:r>
              <a:rPr lang="it-IT" sz="1200" dirty="0" smtClean="0"/>
              <a:t>Il nucleo è spesso lievemente eccentrico, con cromatina è spugnosa, reticolare, chiara, abbastanza lassa (che rappresenta il criterio più efficace per la differenziazione con i grandi linfociti atipici).</a:t>
            </a:r>
          </a:p>
          <a:p>
            <a:r>
              <a:rPr lang="it-IT" sz="1200" dirty="0" smtClean="0"/>
              <a:t> </a:t>
            </a:r>
          </a:p>
          <a:p>
            <a:r>
              <a:rPr lang="it-IT" sz="1200" dirty="0" smtClean="0"/>
              <a:t>La forma del nucleo, descritta generalmente come reniforme ha invece forme talmente variabili che ho dovuto utilizzare numerose diapositive per farvene veder</a:t>
            </a:r>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9</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500"/>
              </a:lnSpc>
            </a:pPr>
            <a:r>
              <a:rPr lang="en-US" sz="1200" dirty="0" err="1" smtClean="0">
                <a:solidFill>
                  <a:srgbClr val="3B3535"/>
                </a:solidFill>
                <a:latin typeface="Arial" pitchFamily="34" charset="0"/>
                <a:ea typeface="Roboto Light" pitchFamily="34" charset="-122"/>
                <a:cs typeface="Arial" pitchFamily="34" charset="0"/>
              </a:rPr>
              <a:t>moderni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analizzatori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ematologici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forniscono</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oltre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ai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parametri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numerici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tradizionali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anche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rappresentazioni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grafiche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avanzate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della</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distribuzione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cellulare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che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permettono</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l'identificazione</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precoce</a:t>
            </a:r>
            <a:r>
              <a:rPr lang="en-US" sz="1200" dirty="0" smtClean="0">
                <a:solidFill>
                  <a:srgbClr val="3B3535"/>
                </a:solidFill>
                <a:latin typeface="Arial" pitchFamily="34" charset="0"/>
                <a:ea typeface="Roboto Light" pitchFamily="34" charset="-122"/>
                <a:cs typeface="Arial" pitchFamily="34" charset="0"/>
              </a:rPr>
              <a:t> di </a:t>
            </a:r>
            <a:r>
              <a:rPr lang="en-US" sz="1200" dirty="0" err="1" smtClean="0">
                <a:solidFill>
                  <a:srgbClr val="3B3535"/>
                </a:solidFill>
                <a:latin typeface="Arial" pitchFamily="34" charset="0"/>
                <a:ea typeface="Roboto Light" pitchFamily="34" charset="-122"/>
                <a:cs typeface="Arial" pitchFamily="34" charset="0"/>
              </a:rPr>
              <a:t>popolazioni</a:t>
            </a:r>
            <a:r>
              <a:rPr lang="en-US" sz="1200" dirty="0" smtClean="0">
                <a:solidFill>
                  <a:srgbClr val="3B3535"/>
                </a:solidFill>
                <a:latin typeface="Arial" pitchFamily="34" charset="0"/>
                <a:ea typeface="Roboto Light" pitchFamily="34" charset="-122"/>
                <a:cs typeface="Arial" pitchFamily="34" charset="0"/>
              </a:rPr>
              <a:t> </a:t>
            </a:r>
            <a:r>
              <a:rPr lang="en-US" sz="1200" dirty="0" err="1" smtClean="0">
                <a:solidFill>
                  <a:srgbClr val="3B3535"/>
                </a:solidFill>
                <a:latin typeface="Arial" pitchFamily="34" charset="0"/>
                <a:ea typeface="Roboto Light" pitchFamily="34" charset="-122"/>
                <a:cs typeface="Arial" pitchFamily="34" charset="0"/>
              </a:rPr>
              <a:t>atipiche</a:t>
            </a:r>
            <a:r>
              <a:rPr lang="en-US" sz="1200" dirty="0" smtClean="0">
                <a:solidFill>
                  <a:srgbClr val="3B3535"/>
                </a:solidFill>
                <a:latin typeface="Arial" pitchFamily="34" charset="0"/>
                <a:ea typeface="Roboto Light" pitchFamily="34" charset="-122"/>
                <a:cs typeface="Arial" pitchFamily="34" charset="0"/>
              </a:rPr>
              <a:t> o immature</a:t>
            </a:r>
          </a:p>
          <a:p>
            <a:pPr>
              <a:lnSpc>
                <a:spcPts val="2500"/>
              </a:lnSpc>
            </a:pPr>
            <a:r>
              <a:rPr lang="en-US" sz="1200" dirty="0" smtClean="0">
                <a:solidFill>
                  <a:srgbClr val="3B3535"/>
                </a:solidFill>
                <a:latin typeface="Arial" pitchFamily="34" charset="0"/>
                <a:ea typeface="Roboto Light" pitchFamily="34" charset="-122"/>
                <a:cs typeface="Arial" pitchFamily="34" charset="0"/>
              </a:rPr>
              <a:t> la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capacità</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di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interpretare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correttamente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questi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grafici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fornisce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informazioni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diagnostiche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che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vanno</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ben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oltre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semplici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valori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numerici</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e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rappresenta</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una</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competenza</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fondamentale</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per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il</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professionista</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di </a:t>
            </a:r>
            <a:r>
              <a:rPr lang="en-US" sz="1200" b="1" dirty="0" err="1" smtClean="0">
                <a:solidFill>
                  <a:srgbClr val="3B3535"/>
                </a:solidFill>
                <a:latin typeface="Times New Roman" panose="02020603050405020304" pitchFamily="18" charset="0"/>
                <a:ea typeface="Roboto Light" pitchFamily="34" charset="-122"/>
                <a:cs typeface="Times New Roman" panose="02020603050405020304" pitchFamily="18" charset="0"/>
              </a:rPr>
              <a:t>laboratorio</a:t>
            </a:r>
            <a:r>
              <a:rPr lang="en-US" sz="1200" b="1" dirty="0" smtClean="0">
                <a:solidFill>
                  <a:srgbClr val="3B3535"/>
                </a:solidFill>
                <a:latin typeface="Times New Roman" panose="02020603050405020304" pitchFamily="18" charset="0"/>
                <a:ea typeface="Roboto Light" pitchFamily="34" charset="-122"/>
                <a:cs typeface="Times New Roman" panose="02020603050405020304" pitchFamily="18" charset="0"/>
              </a:rPr>
              <a:t> </a:t>
            </a:r>
            <a:endParaRPr lang="it-IT" dirty="0"/>
          </a:p>
        </p:txBody>
      </p:sp>
      <p:sp>
        <p:nvSpPr>
          <p:cNvPr id="4" name="Slide Number Placeholder 3"/>
          <p:cNvSpPr>
            <a:spLocks noGrp="1"/>
          </p:cNvSpPr>
          <p:nvPr>
            <p:ph type="sldNum" sz="quarter" idx="10"/>
          </p:nvPr>
        </p:nvSpPr>
        <p:spPr/>
        <p:txBody>
          <a:bodyPr/>
          <a:lstStyle/>
          <a:p>
            <a:pPr>
              <a:defRPr/>
            </a:pPr>
            <a:fld id="{FA194EFE-30C4-47D1-82CC-D75AFD16D569}" type="slidenum">
              <a:rPr lang="it-IT" altLang="it-IT" smtClean="0"/>
              <a:pPr>
                <a:defRPr/>
              </a:pPr>
              <a:t>12</a:t>
            </a:fld>
            <a:endParaRPr lang="it-IT" altLang="it-IT"/>
          </a:p>
        </p:txBody>
      </p:sp>
    </p:spTree>
    <p:extLst>
      <p:ext uri="{BB962C8B-B14F-4D97-AF65-F5344CB8AC3E}">
        <p14:creationId xmlns:p14="http://schemas.microsoft.com/office/powerpoint/2010/main" val="589777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Per capire come gli analizzatori riescono a contare e distinguere i globuli bianchi bisogna ricordare le caratteristiche morfologiche dei globuli bianchi.</a:t>
            </a:r>
          </a:p>
          <a:p>
            <a:r>
              <a:rPr lang="it-IT" dirty="0" smtClean="0"/>
              <a:t>Cominciamo con il Volume dei Globuli Bianchi</a:t>
            </a:r>
          </a:p>
          <a:p>
            <a:r>
              <a:rPr lang="it-IT" dirty="0" smtClean="0"/>
              <a:t>Abbiamo detto che i Monociti sono quelli più grandi, seguiti da Neutrofili ed Eosinofili che più o meno hanno le stesse dimensioni.</a:t>
            </a:r>
          </a:p>
          <a:p>
            <a:r>
              <a:rPr lang="it-IT" dirty="0" smtClean="0"/>
              <a:t>I Basofili sono un po’ più piccoli dei neutrofili ed eosinofili e hanno delle dimensioni di poco più grandi dei linfociti, che sono i globuli bianchi di dimensioni inferiori.</a:t>
            </a:r>
          </a:p>
          <a:p>
            <a:endParaRPr lang="it-IT" dirty="0"/>
          </a:p>
        </p:txBody>
      </p:sp>
      <p:sp>
        <p:nvSpPr>
          <p:cNvPr id="4" name="Slide Number Placeholder 3"/>
          <p:cNvSpPr>
            <a:spLocks noGrp="1"/>
          </p:cNvSpPr>
          <p:nvPr>
            <p:ph type="sldNum" sz="quarter" idx="10"/>
          </p:nvPr>
        </p:nvSpPr>
        <p:spPr/>
        <p:txBody>
          <a:bodyPr/>
          <a:lstStyle/>
          <a:p>
            <a:fld id="{3805D347-059F-3C44-A375-73CD2A38E83B}" type="slidenum">
              <a:rPr lang="it-IT" smtClean="0"/>
              <a:pPr/>
              <a:t>13</a:t>
            </a:fld>
            <a:endParaRPr lang="it-IT"/>
          </a:p>
        </p:txBody>
      </p:sp>
    </p:spTree>
    <p:extLst>
      <p:ext uri="{BB962C8B-B14F-4D97-AF65-F5344CB8AC3E}">
        <p14:creationId xmlns:p14="http://schemas.microsoft.com/office/powerpoint/2010/main" val="1050451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Ora vi faccio una domanda: è sufficiente il dato volumetrico per consentirci di contare correttamente i Globuli Bianchi.</a:t>
            </a:r>
          </a:p>
          <a:p>
            <a:r>
              <a:rPr lang="it-IT" dirty="0" smtClean="0"/>
              <a:t>Guardate attentamente questa diapositiva e cercate di ricordare quello che vi ho detto nelle precedenti lezioni.</a:t>
            </a:r>
          </a:p>
          <a:p>
            <a:r>
              <a:rPr lang="it-IT" dirty="0" smtClean="0"/>
              <a:t>No, il dato volumetrico non è sufficiente perché i globuli rossi hanno delle dimensioni simili o di poco inferiori ai linfociti.</a:t>
            </a:r>
          </a:p>
          <a:p>
            <a:r>
              <a:rPr lang="it-IT" dirty="0" smtClean="0"/>
              <a:t>Insomma, per contare correttamente i globuli bianchi, i globuli rossi devono essere completamente lisati.</a:t>
            </a:r>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14</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Allora </a:t>
            </a:r>
            <a:r>
              <a:rPr lang="it-IT" dirty="0" err="1" smtClean="0"/>
              <a:t>Allora</a:t>
            </a:r>
            <a:r>
              <a:rPr lang="it-IT" dirty="0" smtClean="0"/>
              <a:t> ci vuole un altro parametro per tentare di fornire una formula differenziale attendibile</a:t>
            </a:r>
          </a:p>
          <a:p>
            <a:r>
              <a:rPr lang="it-IT" dirty="0" smtClean="0"/>
              <a:t>Ad esempio il contenuto di </a:t>
            </a:r>
            <a:r>
              <a:rPr lang="it-IT" dirty="0" err="1" smtClean="0"/>
              <a:t>perossidasi</a:t>
            </a:r>
            <a:r>
              <a:rPr lang="it-IT" dirty="0" smtClean="0"/>
              <a:t>:</a:t>
            </a:r>
          </a:p>
          <a:p>
            <a:r>
              <a:rPr lang="it-IT" dirty="0" smtClean="0"/>
              <a:t>assente nei Linfociti e Basofili</a:t>
            </a:r>
          </a:p>
          <a:p>
            <a:r>
              <a:rPr lang="it-IT" dirty="0" smtClean="0"/>
              <a:t>presente, ma non molto elevato nei monociti</a:t>
            </a:r>
          </a:p>
          <a:p>
            <a:r>
              <a:rPr lang="it-IT" dirty="0" smtClean="0"/>
              <a:t>fortemente positivo nei Neutrofili</a:t>
            </a:r>
          </a:p>
          <a:p>
            <a:r>
              <a:rPr lang="it-IT" dirty="0" smtClean="0"/>
              <a:t>e ancora di più negli Eosinofili che sono i globuli bianchi a più elevato contenuto.</a:t>
            </a:r>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15</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23FC49-1FF8-463C-AF79-1E095BB137BF}" type="slidenum">
              <a:rPr lang="it-IT"/>
              <a:pPr/>
              <a:t>16</a:t>
            </a:fld>
            <a:endParaRPr lang="it-IT"/>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r>
              <a:rPr lang="it-IT" dirty="0" smtClean="0"/>
              <a:t>Insomma se noi aggiungiamo al parametro Volume il parametro del contenuto di </a:t>
            </a:r>
            <a:r>
              <a:rPr lang="it-IT" dirty="0" err="1" smtClean="0"/>
              <a:t>perossidasi</a:t>
            </a:r>
            <a:r>
              <a:rPr lang="it-IT" dirty="0" smtClean="0"/>
              <a:t> otteniamo un plot </a:t>
            </a:r>
            <a:r>
              <a:rPr lang="it-IT" dirty="0" err="1" smtClean="0"/>
              <a:t>biparametrico</a:t>
            </a:r>
            <a:r>
              <a:rPr lang="it-IT" dirty="0" smtClean="0"/>
              <a:t> (Volume vs Contenuto di </a:t>
            </a:r>
            <a:r>
              <a:rPr lang="it-IT" dirty="0" err="1" smtClean="0"/>
              <a:t>Perossidasi</a:t>
            </a:r>
            <a:r>
              <a:rPr lang="it-IT" dirty="0" smtClean="0"/>
              <a:t>) che ci consente di distinguere meglio le diverse popolazioni dei WBC.</a:t>
            </a:r>
          </a:p>
          <a:p>
            <a:r>
              <a:rPr lang="it-IT" dirty="0" smtClean="0"/>
              <a:t>Utilizzando insomma un reagente per valutare il contenuto di </a:t>
            </a:r>
            <a:r>
              <a:rPr lang="it-IT" dirty="0" err="1" smtClean="0"/>
              <a:t>perossidasi</a:t>
            </a:r>
            <a:r>
              <a:rPr lang="it-IT" dirty="0" smtClean="0"/>
              <a:t>, le cellule vengono colorate diversamente (in nero) in rapporto al contenuto suddetto,</a:t>
            </a:r>
          </a:p>
          <a:p>
            <a:endParaRPr lang="it-IT" dirty="0"/>
          </a:p>
        </p:txBody>
      </p:sp>
    </p:spTree>
    <p:extLst>
      <p:ext uri="{BB962C8B-B14F-4D97-AF65-F5344CB8AC3E}">
        <p14:creationId xmlns:p14="http://schemas.microsoft.com/office/powerpoint/2010/main" val="2750252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lnSpcReduction="10000"/>
          </a:bodyPr>
          <a:lstStyle/>
          <a:p>
            <a:r>
              <a:rPr lang="it-IT" dirty="0" smtClean="0"/>
              <a:t>Il risultato è questo, e ve lo faccio vedere a colori perché è meglio definibile.</a:t>
            </a:r>
          </a:p>
          <a:p>
            <a:r>
              <a:rPr lang="it-IT" dirty="0" smtClean="0"/>
              <a:t>In questa zona vanno a finire i detriti (la </a:t>
            </a:r>
            <a:r>
              <a:rPr lang="it-IT" dirty="0" err="1" smtClean="0"/>
              <a:t>noise</a:t>
            </a:r>
            <a:r>
              <a:rPr lang="it-IT" dirty="0" smtClean="0"/>
              <a:t>) per la necessaria lisi dei globuli rossi.</a:t>
            </a:r>
          </a:p>
          <a:p>
            <a:r>
              <a:rPr lang="it-IT" dirty="0" smtClean="0"/>
              <a:t>In questo box sono collocati i Linfociti perché sono piccoli e senza </a:t>
            </a:r>
            <a:r>
              <a:rPr lang="it-IT" dirty="0" err="1" smtClean="0"/>
              <a:t>perossidasi</a:t>
            </a:r>
            <a:r>
              <a:rPr lang="it-IT" dirty="0" smtClean="0"/>
              <a:t>;</a:t>
            </a:r>
          </a:p>
          <a:p>
            <a:r>
              <a:rPr lang="it-IT" dirty="0" smtClean="0"/>
              <a:t>in questo box sono collocati i Monociti, più grandi dei linfociti e con un contenuto medio di </a:t>
            </a:r>
            <a:r>
              <a:rPr lang="it-IT" dirty="0" err="1" smtClean="0"/>
              <a:t>perossidasi</a:t>
            </a:r>
            <a:r>
              <a:rPr lang="it-IT" dirty="0" smtClean="0"/>
              <a:t>;</a:t>
            </a:r>
          </a:p>
          <a:p>
            <a:r>
              <a:rPr lang="it-IT" dirty="0" smtClean="0"/>
              <a:t>in quest’altro box si collocano i Neutrofili che hanno un elevato contenuto di </a:t>
            </a:r>
            <a:r>
              <a:rPr lang="it-IT" dirty="0" err="1" smtClean="0"/>
              <a:t>perossidasi</a:t>
            </a:r>
            <a:r>
              <a:rPr lang="it-IT" dirty="0" smtClean="0"/>
              <a:t> </a:t>
            </a:r>
          </a:p>
          <a:p>
            <a:r>
              <a:rPr lang="it-IT" dirty="0" smtClean="0"/>
              <a:t>e in questo box vengono collocati gli Eosinofili che hanno un elevatissimo contenuto di </a:t>
            </a:r>
            <a:r>
              <a:rPr lang="it-IT" dirty="0" err="1" smtClean="0"/>
              <a:t>perossidasi</a:t>
            </a:r>
            <a:r>
              <a:rPr lang="it-IT" dirty="0" smtClean="0"/>
              <a:t> e dimensioni simili a quelli dei neutrofili. L’elevatissimo contenuto di </a:t>
            </a:r>
            <a:r>
              <a:rPr lang="it-IT" dirty="0" err="1" smtClean="0"/>
              <a:t>perossidasi</a:t>
            </a:r>
            <a:r>
              <a:rPr lang="it-IT" dirty="0" smtClean="0"/>
              <a:t> però fa sì che gli eosinofili vengano colorati intensamente in nero e, così come quando ci si veste di nero e sembra di essere più magri, vengono letti dall’analizzatore più piccoli di quanto sono in realtà. Questo consente all’analizzatore di distinguerli dai neutrofili.</a:t>
            </a:r>
          </a:p>
          <a:p>
            <a:r>
              <a:rPr lang="it-IT" dirty="0" smtClean="0"/>
              <a:t>Ancora c’è un altro box dove vengono collocate delle cellule leggermente più grandi dei Linfociti senza </a:t>
            </a:r>
            <a:r>
              <a:rPr lang="it-IT" dirty="0" err="1" smtClean="0"/>
              <a:t>perossidasi</a:t>
            </a:r>
            <a:r>
              <a:rPr lang="it-IT" dirty="0" smtClean="0"/>
              <a:t> che vengono chiamate LUC (</a:t>
            </a:r>
            <a:r>
              <a:rPr lang="it-IT" dirty="0" err="1" smtClean="0"/>
              <a:t>Large</a:t>
            </a:r>
            <a:r>
              <a:rPr lang="it-IT" dirty="0" smtClean="0"/>
              <a:t> </a:t>
            </a:r>
            <a:r>
              <a:rPr lang="it-IT" dirty="0" err="1" smtClean="0"/>
              <a:t>Unstained</a:t>
            </a:r>
            <a:r>
              <a:rPr lang="it-IT" dirty="0" smtClean="0"/>
              <a:t> </a:t>
            </a:r>
            <a:r>
              <a:rPr lang="it-IT" dirty="0" err="1" smtClean="0"/>
              <a:t>Cells</a:t>
            </a:r>
            <a:r>
              <a:rPr lang="it-IT" dirty="0" smtClean="0"/>
              <a:t> o Grandi cellule non colorate). Possono essere di tutto: </a:t>
            </a:r>
            <a:r>
              <a:rPr lang="it-IT" dirty="0" err="1" smtClean="0"/>
              <a:t>Blasti</a:t>
            </a:r>
            <a:r>
              <a:rPr lang="it-IT" dirty="0" smtClean="0"/>
              <a:t>, Linfociti Atipici o Attivati, ma anche monociti senza </a:t>
            </a:r>
            <a:r>
              <a:rPr lang="it-IT" dirty="0" err="1" smtClean="0"/>
              <a:t>perossidasi</a:t>
            </a:r>
            <a:r>
              <a:rPr lang="it-IT" dirty="0" smtClean="0"/>
              <a:t>. Questo vuol dire che se sono aumentate in percentuale il controllo microscopico diventa un obbligo.</a:t>
            </a:r>
          </a:p>
          <a:p>
            <a:r>
              <a:rPr lang="it-IT" dirty="0" smtClean="0"/>
              <a:t>C’è un altro particolare da tenere presente: in questo dot-plot i Monociti vengono classificati come cellule di dimensioni inferiori rispetto ai Neutrofili e a noi, che già conosciamo la morfologia classica, questo ci sembra strano.</a:t>
            </a:r>
            <a:endParaRPr lang="it-IT" dirty="0"/>
          </a:p>
        </p:txBody>
      </p:sp>
      <p:sp>
        <p:nvSpPr>
          <p:cNvPr id="4" name="Segnaposto numero diapositiva 3"/>
          <p:cNvSpPr>
            <a:spLocks noGrp="1"/>
          </p:cNvSpPr>
          <p:nvPr>
            <p:ph type="sldNum" sz="quarter" idx="10"/>
          </p:nvPr>
        </p:nvSpPr>
        <p:spPr/>
        <p:txBody>
          <a:bodyPr/>
          <a:lstStyle/>
          <a:p>
            <a:fld id="{3805D347-059F-3C44-A375-73CD2A38E83B}" type="slidenum">
              <a:rPr lang="it-IT" smtClean="0"/>
              <a:pPr/>
              <a:t>17</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sz="1400" b="1" dirty="0" smtClean="0"/>
              <a:t>In particolare, la metodica per il canale della formula leucocitaria prevede per prima cosa la </a:t>
            </a:r>
            <a:r>
              <a:rPr lang="it-IT" altLang="it-IT" sz="1400" b="1" dirty="0" err="1" smtClean="0"/>
              <a:t>permeabilizzazione</a:t>
            </a:r>
            <a:r>
              <a:rPr lang="it-IT" altLang="it-IT" sz="1400" b="1" dirty="0" smtClean="0"/>
              <a:t> delle cellule, successivamente il colorante entra nella cellula e si lega agli acidi nucleici colorando differentemente le classi cellulari in funzione della compattezza della cromatina</a:t>
            </a:r>
          </a:p>
          <a:p>
            <a:endParaRPr lang="it-IT" altLang="it-IT" sz="1400" b="1" dirty="0" smtClean="0"/>
          </a:p>
          <a:p>
            <a:endParaRPr lang="it-IT" altLang="it-IT" sz="1400" b="1" dirty="0" smtClean="0"/>
          </a:p>
          <a:p>
            <a:endParaRPr lang="it-IT" altLang="it-IT" dirty="0" smtClean="0"/>
          </a:p>
        </p:txBody>
      </p:sp>
      <p:sp>
        <p:nvSpPr>
          <p:cNvPr id="33796"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2FF9E5-D737-4412-8414-357EFCBF003E}" type="slidenum">
              <a:rPr lang="it-IT" altLang="it-IT">
                <a:latin typeface="Calibri" panose="020F0502020204030204" pitchFamily="34" charset="0"/>
              </a:rPr>
              <a:pPr/>
              <a:t>19</a:t>
            </a:fld>
            <a:endParaRPr lang="it-IT" altLang="it-IT">
              <a:latin typeface="Calibri" panose="020F0502020204030204" pitchFamily="34" charset="0"/>
            </a:endParaRPr>
          </a:p>
        </p:txBody>
      </p:sp>
    </p:spTree>
    <p:extLst>
      <p:ext uri="{BB962C8B-B14F-4D97-AF65-F5344CB8AC3E}">
        <p14:creationId xmlns:p14="http://schemas.microsoft.com/office/powerpoint/2010/main" val="2355489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it-IT" altLang="it-IT" sz="1000" b="1" dirty="0" smtClean="0">
                <a:latin typeface="Arial Black" panose="020B0A04020102020204" pitchFamily="34" charset="0"/>
                <a:cs typeface="Arial" panose="020B0604020202020204" pitchFamily="34" charset="0"/>
              </a:rPr>
              <a:t>L’analisi </a:t>
            </a:r>
            <a:r>
              <a:rPr lang="it-IT" altLang="it-IT" sz="1000" b="1" dirty="0" err="1" smtClean="0">
                <a:latin typeface="Arial Black" panose="020B0A04020102020204" pitchFamily="34" charset="0"/>
                <a:cs typeface="Arial" panose="020B0604020202020204" pitchFamily="34" charset="0"/>
              </a:rPr>
              <a:t>emocitometrica</a:t>
            </a:r>
            <a:r>
              <a:rPr lang="it-IT" altLang="it-IT" sz="1000" b="1" dirty="0" smtClean="0">
                <a:latin typeface="Arial Black" panose="020B0A04020102020204" pitchFamily="34" charset="0"/>
                <a:cs typeface="Arial" panose="020B0604020202020204" pitchFamily="34" charset="0"/>
              </a:rPr>
              <a:t> effettuata su </a:t>
            </a:r>
            <a:r>
              <a:rPr lang="it-IT" altLang="it-IT" sz="1000" b="1" dirty="0" err="1" smtClean="0">
                <a:latin typeface="Arial Black" panose="020B0A04020102020204" pitchFamily="34" charset="0"/>
                <a:cs typeface="Arial" panose="020B0604020202020204" pitchFamily="34" charset="0"/>
              </a:rPr>
              <a:t>sysmex</a:t>
            </a:r>
            <a:r>
              <a:rPr lang="it-IT" altLang="it-IT" sz="1000" b="1" dirty="0" smtClean="0">
                <a:latin typeface="Arial Black" panose="020B0A04020102020204" pitchFamily="34" charset="0"/>
                <a:cs typeface="Arial" panose="020B0604020202020204" pitchFamily="34" charset="0"/>
              </a:rPr>
              <a:t> XN3000 si basa sulla valutazione di caratteristiche fisiche determinate dallo </a:t>
            </a:r>
            <a:r>
              <a:rPr lang="it-IT" altLang="it-IT" sz="1000" b="1" dirty="0" err="1" smtClean="0">
                <a:latin typeface="Arial Black" panose="020B0A04020102020204" pitchFamily="34" charset="0"/>
                <a:cs typeface="Arial" panose="020B0604020202020204" pitchFamily="34" charset="0"/>
              </a:rPr>
              <a:t>scatter</a:t>
            </a:r>
            <a:r>
              <a:rPr lang="it-IT" altLang="it-IT" sz="1000" b="1" dirty="0" smtClean="0">
                <a:latin typeface="Arial Black" panose="020B0A04020102020204" pitchFamily="34" charset="0"/>
                <a:cs typeface="Arial" panose="020B0604020202020204" pitchFamily="34" charset="0"/>
              </a:rPr>
              <a:t> della luce laser. In particolare, le cellule transitano in una (INVIO) cella di flusso, una alla volta, e nel cosiddetto punto di interrogazione, vengono intercettate da un raggio di luce laser (INVIO): per ogni cellula si produce così una diffrazione a bassa e alta angolazione, permettendo di definire grandezza e complessità cellulare.</a:t>
            </a:r>
            <a:r>
              <a:rPr lang="it-IT" altLang="it-IT" sz="1000" b="1" dirty="0" smtClean="0">
                <a:latin typeface="Arial Black" panose="020B0A04020102020204" pitchFamily="34" charset="0"/>
              </a:rPr>
              <a:t> Tutto il resto e determinato in </a:t>
            </a:r>
            <a:r>
              <a:rPr lang="it-IT" altLang="it-IT" sz="1000" b="1" dirty="0" err="1" smtClean="0">
                <a:latin typeface="Arial Black" panose="020B0A04020102020204" pitchFamily="34" charset="0"/>
              </a:rPr>
              <a:t>citometria</a:t>
            </a:r>
            <a:r>
              <a:rPr lang="it-IT" altLang="it-IT" sz="1000" b="1" dirty="0" smtClean="0">
                <a:latin typeface="Arial Black" panose="020B0A04020102020204" pitchFamily="34" charset="0"/>
              </a:rPr>
              <a:t> a flusso in fluorescenza con un laser a luce monocromatica rossa a 660 </a:t>
            </a:r>
            <a:r>
              <a:rPr lang="it-IT" altLang="it-IT" sz="1000" b="1" dirty="0" err="1" smtClean="0">
                <a:latin typeface="Arial Black" panose="020B0A04020102020204" pitchFamily="34" charset="0"/>
              </a:rPr>
              <a:t>nm</a:t>
            </a:r>
            <a:r>
              <a:rPr lang="it-IT" altLang="it-IT" sz="1000" b="1" dirty="0" smtClean="0">
                <a:latin typeface="Arial Black" panose="020B0A04020102020204" pitchFamily="34" charset="0"/>
              </a:rPr>
              <a:t> ; e un laser a diodi (non ci sono </a:t>
            </a:r>
            <a:r>
              <a:rPr lang="it-IT" altLang="it-IT" sz="1000" b="1" dirty="0" err="1" smtClean="0">
                <a:latin typeface="Arial Black" panose="020B0A04020102020204" pitchFamily="34" charset="0"/>
              </a:rPr>
              <a:t>piu</a:t>
            </a:r>
            <a:r>
              <a:rPr lang="it-IT" altLang="it-IT" sz="1000" b="1" dirty="0" smtClean="0">
                <a:latin typeface="Arial Black" panose="020B0A04020102020204" pitchFamily="34" charset="0"/>
              </a:rPr>
              <a:t> laser ad Argon) che invia la luce laser condensandola nella cella a flusso dove le cellule passano perpendicolarmente dopo essere state trattate con un reagente che prepara le cellule e dei </a:t>
            </a:r>
            <a:r>
              <a:rPr lang="it-IT" altLang="it-IT" sz="1000" b="1" dirty="0" err="1" smtClean="0">
                <a:latin typeface="Arial Black" panose="020B0A04020102020204" pitchFamily="34" charset="0"/>
              </a:rPr>
              <a:t>fluorocromi</a:t>
            </a:r>
            <a:r>
              <a:rPr lang="it-IT" altLang="it-IT" sz="1000" b="1" dirty="0" smtClean="0">
                <a:latin typeface="Arial Black" panose="020B0A04020102020204" pitchFamily="34" charset="0"/>
              </a:rPr>
              <a:t> che colorano le cellule non sulla base di anticorpi che riconoscono antigeni di superficie (riconoscimento antigene-anticorpo) come avviene in </a:t>
            </a:r>
            <a:r>
              <a:rPr lang="it-IT" altLang="it-IT" sz="1000" b="1" dirty="0" err="1" smtClean="0">
                <a:latin typeface="Arial Black" panose="020B0A04020102020204" pitchFamily="34" charset="0"/>
              </a:rPr>
              <a:t>immunocitofluorimetria</a:t>
            </a:r>
            <a:r>
              <a:rPr lang="it-IT" altLang="it-IT" sz="1000" b="1" dirty="0" smtClean="0">
                <a:latin typeface="Arial Black" panose="020B0A04020102020204" pitchFamily="34" charset="0"/>
              </a:rPr>
              <a:t> ma in base al contenuto in acidi nucleici in quanto questi </a:t>
            </a:r>
            <a:r>
              <a:rPr lang="it-IT" altLang="it-IT" sz="1000" b="1" dirty="0" err="1" smtClean="0">
                <a:latin typeface="Arial Black" panose="020B0A04020102020204" pitchFamily="34" charset="0"/>
              </a:rPr>
              <a:t>fluorocromi</a:t>
            </a:r>
            <a:r>
              <a:rPr lang="it-IT" altLang="it-IT" sz="1000" b="1" dirty="0" smtClean="0">
                <a:latin typeface="Arial Black" panose="020B0A04020102020204" pitchFamily="34" charset="0"/>
              </a:rPr>
              <a:t> sono specifici per RNA, DNA presenti all'interno della cellula e quindi danno una risposta in fluorescenza che e legata al loro contenuto in acidi nucleici. Che cosa rileva lo strumento dopo che la cellula è stata colpita dal fascio di luce laser? Ha tre rilevatori: 1. </a:t>
            </a:r>
            <a:r>
              <a:rPr lang="it-IT" altLang="it-IT" sz="1000" b="1" dirty="0" err="1" smtClean="0">
                <a:latin typeface="Arial Black" panose="020B0A04020102020204" pitchFamily="34" charset="0"/>
              </a:rPr>
              <a:t>forward</a:t>
            </a:r>
            <a:r>
              <a:rPr lang="it-IT" altLang="it-IT" sz="1000" b="1" dirty="0" smtClean="0">
                <a:latin typeface="Arial Black" panose="020B0A04020102020204" pitchFamily="34" charset="0"/>
              </a:rPr>
              <a:t> </a:t>
            </a:r>
            <a:r>
              <a:rPr lang="it-IT" altLang="it-IT" sz="1000" b="1" dirty="0" err="1" smtClean="0">
                <a:latin typeface="Arial Black" panose="020B0A04020102020204" pitchFamily="34" charset="0"/>
              </a:rPr>
              <a:t>scatter</a:t>
            </a:r>
            <a:r>
              <a:rPr lang="it-IT" altLang="it-IT" sz="1000" b="1" dirty="0" smtClean="0">
                <a:latin typeface="Arial Black" panose="020B0A04020102020204" pitchFamily="34" charset="0"/>
              </a:rPr>
              <a:t> (</a:t>
            </a:r>
            <a:r>
              <a:rPr lang="it-IT" altLang="it-IT" sz="1000" b="1" dirty="0" err="1" smtClean="0">
                <a:latin typeface="Arial Black" panose="020B0A04020102020204" pitchFamily="34" charset="0"/>
              </a:rPr>
              <a:t>scatter</a:t>
            </a:r>
            <a:r>
              <a:rPr lang="it-IT" altLang="it-IT" sz="1000" b="1" dirty="0" smtClean="0">
                <a:latin typeface="Arial Black" panose="020B0A04020102020204" pitchFamily="34" charset="0"/>
              </a:rPr>
              <a:t> frontale) che e un basso angolo (2-6°) 2. side </a:t>
            </a:r>
            <a:r>
              <a:rPr lang="it-IT" altLang="it-IT" sz="1000" b="1" dirty="0" err="1" smtClean="0">
                <a:latin typeface="Arial Black" panose="020B0A04020102020204" pitchFamily="34" charset="0"/>
              </a:rPr>
              <a:t>scatter</a:t>
            </a:r>
            <a:r>
              <a:rPr lang="it-IT" altLang="it-IT" sz="1000" b="1" dirty="0" smtClean="0">
                <a:latin typeface="Arial Black" panose="020B0A04020102020204" pitchFamily="34" charset="0"/>
              </a:rPr>
              <a:t> (</a:t>
            </a:r>
            <a:r>
              <a:rPr lang="it-IT" altLang="it-IT" sz="1000" b="1" dirty="0" err="1" smtClean="0">
                <a:latin typeface="Arial Black" panose="020B0A04020102020204" pitchFamily="34" charset="0"/>
              </a:rPr>
              <a:t>scatter</a:t>
            </a:r>
            <a:r>
              <a:rPr lang="it-IT" altLang="it-IT" sz="1000" b="1" dirty="0" smtClean="0">
                <a:latin typeface="Arial Black" panose="020B0A04020102020204" pitchFamily="34" charset="0"/>
              </a:rPr>
              <a:t> laterale) a 90° 3. </a:t>
            </a:r>
            <a:r>
              <a:rPr lang="it-IT" altLang="it-IT" sz="1000" b="1" dirty="0" err="1" smtClean="0">
                <a:latin typeface="Arial Black" panose="020B0A04020102020204" pitchFamily="34" charset="0"/>
              </a:rPr>
              <a:t>intensita</a:t>
            </a:r>
            <a:r>
              <a:rPr lang="it-IT" altLang="it-IT" sz="1000" b="1" dirty="0" smtClean="0">
                <a:latin typeface="Arial Black" panose="020B0A04020102020204" pitchFamily="34" charset="0"/>
              </a:rPr>
              <a:t> di fluorescenza che e sempre un rilevatore a 90°quanto riguarda i globuli rossi e </a:t>
            </a:r>
            <a:r>
              <a:rPr lang="it-IT" altLang="it-IT" sz="1000" b="1" dirty="0" err="1" smtClean="0">
                <a:latin typeface="Arial Black" panose="020B0A04020102020204" pitchFamily="34" charset="0"/>
              </a:rPr>
              <a:t>reticolociti</a:t>
            </a:r>
            <a:r>
              <a:rPr lang="it-IT" altLang="it-IT" sz="1000" b="1" dirty="0" smtClean="0">
                <a:latin typeface="Arial Black" panose="020B0A04020102020204" pitchFamily="34" charset="0"/>
              </a:rPr>
              <a:t>; con lo </a:t>
            </a:r>
            <a:r>
              <a:rPr lang="it-IT" altLang="it-IT" sz="1000" b="1" dirty="0" err="1" smtClean="0">
                <a:latin typeface="Arial Black" panose="020B0A04020102020204" pitchFamily="34" charset="0"/>
              </a:rPr>
              <a:t>scatter</a:t>
            </a:r>
            <a:r>
              <a:rPr lang="it-IT" altLang="it-IT" sz="1000" b="1" dirty="0" smtClean="0">
                <a:latin typeface="Arial Black" panose="020B0A04020102020204" pitchFamily="34" charset="0"/>
              </a:rPr>
              <a:t> laterale la </a:t>
            </a:r>
            <a:r>
              <a:rPr lang="it-IT" altLang="it-IT" sz="1000" b="1" dirty="0" err="1" smtClean="0">
                <a:latin typeface="Arial Black" panose="020B0A04020102020204" pitchFamily="34" charset="0"/>
              </a:rPr>
              <a:t>complessita</a:t>
            </a:r>
            <a:r>
              <a:rPr lang="it-IT" altLang="it-IT" sz="1000" b="1" dirty="0" smtClean="0">
                <a:latin typeface="Arial Black" panose="020B0A04020102020204" pitchFamily="34" charset="0"/>
              </a:rPr>
              <a:t> interna della cellula quindi la </a:t>
            </a:r>
            <a:r>
              <a:rPr lang="it-IT" altLang="it-IT" sz="1000" b="1" dirty="0" err="1" smtClean="0">
                <a:latin typeface="Arial Black" panose="020B0A04020102020204" pitchFamily="34" charset="0"/>
              </a:rPr>
              <a:t>granularita</a:t>
            </a:r>
            <a:r>
              <a:rPr lang="it-IT" altLang="it-IT" sz="1000" b="1" dirty="0" smtClean="0">
                <a:latin typeface="Arial Black" panose="020B0A04020102020204" pitchFamily="34" charset="0"/>
              </a:rPr>
              <a:t>, il rapporto nucleo/citoplasma mentre con la fluorescenza il contenuto in acidi nucleici ce e legato alla </a:t>
            </a:r>
            <a:r>
              <a:rPr lang="it-IT" altLang="it-IT" sz="1000" b="1" dirty="0" err="1" smtClean="0">
                <a:latin typeface="Arial Black" panose="020B0A04020102020204" pitchFamily="34" charset="0"/>
              </a:rPr>
              <a:t>maturita</a:t>
            </a:r>
            <a:r>
              <a:rPr lang="it-IT" altLang="it-IT" sz="1000" b="1" dirty="0" smtClean="0">
                <a:latin typeface="Arial Black" panose="020B0A04020102020204" pitchFamily="34" charset="0"/>
              </a:rPr>
              <a:t> cellulare ma anche all'attivazione delle cellule perche le cellule attivate hanno una maggiore fluorescenza</a:t>
            </a:r>
          </a:p>
        </p:txBody>
      </p:sp>
      <p:sp>
        <p:nvSpPr>
          <p:cNvPr id="31748"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18B387-F5F4-4C69-AF83-A3E21CF412A2}" type="slidenum">
              <a:rPr lang="it-IT" altLang="it-IT">
                <a:latin typeface="Calibri" panose="020F0502020204030204" pitchFamily="34" charset="0"/>
              </a:rPr>
              <a:pPr/>
              <a:t>20</a:t>
            </a:fld>
            <a:endParaRPr lang="it-IT" altLang="it-IT">
              <a:latin typeface="Calibri" panose="020F0502020204030204" pitchFamily="34" charset="0"/>
            </a:endParaRPr>
          </a:p>
        </p:txBody>
      </p:sp>
    </p:spTree>
    <p:extLst>
      <p:ext uri="{BB962C8B-B14F-4D97-AF65-F5344CB8AC3E}">
        <p14:creationId xmlns:p14="http://schemas.microsoft.com/office/powerpoint/2010/main" val="1451723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dirty="0" smtClean="0"/>
              <a:t>In particolare, per bassi valori di fluorescenza ed elevata complessità vengono posizionati i neutrofili, basofili ed eosinofili;</a:t>
            </a:r>
          </a:p>
          <a:p>
            <a:r>
              <a:rPr lang="it-IT" altLang="it-IT" b="1" dirty="0" smtClean="0"/>
              <a:t>Aumentando la fluorescenza e </a:t>
            </a:r>
            <a:r>
              <a:rPr lang="it-IT" altLang="it-IT" b="1" dirty="0" err="1" smtClean="0"/>
              <a:t>bassisima</a:t>
            </a:r>
            <a:r>
              <a:rPr lang="it-IT" altLang="it-IT" b="1" dirty="0" smtClean="0"/>
              <a:t> </a:t>
            </a:r>
            <a:r>
              <a:rPr lang="it-IT" altLang="it-IT" b="1" dirty="0" err="1" smtClean="0"/>
              <a:t>complessà</a:t>
            </a:r>
            <a:r>
              <a:rPr lang="it-IT" altLang="it-IT" b="1" dirty="0" smtClean="0"/>
              <a:t> abbiamo i linfociti, successivamente i monociti più in alto gli immaturi dei neutrofili e per valori elevati di fluorescenza, dove la cromatina è lassa, i </a:t>
            </a:r>
            <a:r>
              <a:rPr lang="it-IT" altLang="it-IT" b="1" dirty="0" err="1" smtClean="0"/>
              <a:t>blasti</a:t>
            </a:r>
            <a:r>
              <a:rPr lang="it-IT" altLang="it-IT" b="1" dirty="0" smtClean="0"/>
              <a:t> e i linfociti atipici.</a:t>
            </a:r>
          </a:p>
          <a:p>
            <a:r>
              <a:rPr lang="it-IT" altLang="it-IT" b="1" dirty="0" smtClean="0"/>
              <a:t>In basso, quasi nella </a:t>
            </a:r>
            <a:r>
              <a:rPr lang="it-IT" altLang="it-IT" b="1" dirty="0" err="1" smtClean="0"/>
              <a:t>noise</a:t>
            </a:r>
            <a:r>
              <a:rPr lang="it-IT" altLang="it-IT" b="1" dirty="0" smtClean="0"/>
              <a:t>, a causa della estrema compattezza </a:t>
            </a:r>
            <a:r>
              <a:rPr lang="it-IT" altLang="it-IT" b="1" dirty="0" err="1" smtClean="0"/>
              <a:t>cromatinica</a:t>
            </a:r>
            <a:r>
              <a:rPr lang="it-IT" altLang="it-IT" b="1" dirty="0" smtClean="0"/>
              <a:t>, si posiziona il cluster degli eritroblasti.</a:t>
            </a:r>
          </a:p>
        </p:txBody>
      </p:sp>
      <p:sp>
        <p:nvSpPr>
          <p:cNvPr id="35844"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B8D3180-F493-4FB0-AAB3-8899D4167BD4}" type="slidenum">
              <a:rPr lang="it-IT" altLang="it-IT">
                <a:latin typeface="Calibri" panose="020F0502020204030204" pitchFamily="34" charset="0"/>
              </a:rPr>
              <a:pPr/>
              <a:t>21</a:t>
            </a:fld>
            <a:endParaRPr lang="it-IT" altLang="it-IT">
              <a:latin typeface="Calibri" panose="020F0502020204030204" pitchFamily="34" charset="0"/>
            </a:endParaRPr>
          </a:p>
        </p:txBody>
      </p:sp>
    </p:spTree>
    <p:extLst>
      <p:ext uri="{BB962C8B-B14F-4D97-AF65-F5344CB8AC3E}">
        <p14:creationId xmlns:p14="http://schemas.microsoft.com/office/powerpoint/2010/main" val="2345596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Segnaposto note 2"/>
          <p:cNvSpPr>
            <a:spLocks noGrp="1"/>
          </p:cNvSpPr>
          <p:nvPr>
            <p:ph type="body" idx="1"/>
          </p:nvPr>
        </p:nvSpPr>
        <p:spPr/>
        <p:txBody>
          <a:bodyPr>
            <a:normAutofit fontScale="92500" lnSpcReduction="10000"/>
          </a:bodyPr>
          <a:lstStyle/>
          <a:p>
            <a:pPr algn="just">
              <a:defRPr/>
            </a:pPr>
            <a:r>
              <a:rPr lang="it-IT" sz="1000" b="1" dirty="0"/>
              <a:t>Conta dei Bianchi e formula leucocitaria in due canali separati, il primo e quello chiamato WNR dallo strumento e sta per Nuclearita dei Bianchi e dei Globuli Rossi in pratica che cosa succede in questo canale? C'e un reagente lisante a pH acido che ha una azione di coartazione su tutti i globuli bianchi ad eccezione dei basofili che rimangono resistenti alla lisi. Dopo che e stata preparata la cellula con questo reagente lisante, il fluorocromo entra nella cellula e colora gli acidi nucleici in questo modo le cellule vengono poi rappresentate in grafico (che si trova in pagina principale) su due assi (asse X ed Y) in particolare sull'asse delle ascisse e riportata l'intensita di fluorescenza (SFL) mentre sull'asse delle ordinate il Forward Scatter quindi il volume delle cellule e come vedete in grafico i basofili che sono cellule con maggior volume sono distinti dagli altri globuli bianchi perche appunto hanno questa maggiore resistenza alla lisi mentre per i globuli bianhi nei </a:t>
            </a:r>
            <a:r>
              <a:rPr lang="it-IT" sz="1000" b="1" dirty="0" smtClean="0"/>
              <a:t>campioni normali </a:t>
            </a:r>
            <a:r>
              <a:rPr lang="it-IT" sz="1000" b="1" dirty="0"/>
              <a:t>si vedono tre gruppi di cellule, quelli piu a sinistra sono i granulociti, quelli al centro sono i</a:t>
            </a:r>
          </a:p>
          <a:p>
            <a:pPr algn="just">
              <a:defRPr/>
            </a:pPr>
            <a:r>
              <a:rPr lang="it-IT" sz="1000" b="1" dirty="0"/>
              <a:t>linfociti, quelli piu a destra sono i monociti. Non conta queste tre popolazioni in questo canale ma ecome le cellule si distribuiscono in questo canale e come si distribuiscono nel canale della </a:t>
            </a:r>
            <a:r>
              <a:rPr lang="it-IT" sz="1000" b="1" dirty="0" smtClean="0"/>
              <a:t>formula leucocitaria </a:t>
            </a:r>
            <a:r>
              <a:rPr lang="it-IT" sz="1000" b="1" dirty="0"/>
              <a:t>DIFF. Se ci sono eritroblasti, l'eventuale presenza di eritroblasti viene riconosciuta dallo</a:t>
            </a:r>
          </a:p>
          <a:p>
            <a:pPr algn="just">
              <a:defRPr/>
            </a:pPr>
            <a:r>
              <a:rPr lang="it-IT" sz="1000" b="1" dirty="0"/>
              <a:t>strumento con una colorazione di fluorescenza del nucleo residuo e quindi con una </a:t>
            </a:r>
            <a:r>
              <a:rPr lang="it-IT" sz="1000" b="1" dirty="0" smtClean="0"/>
              <a:t>colorazione specifica </a:t>
            </a:r>
            <a:r>
              <a:rPr lang="it-IT" sz="1000" b="1" dirty="0"/>
              <a:t>(viola) vengono determinati appunto gli eritroblasti. L'altro canale e quello della </a:t>
            </a:r>
            <a:r>
              <a:rPr lang="it-IT" sz="1000" b="1" dirty="0" smtClean="0"/>
              <a:t>formula leucocitaria </a:t>
            </a:r>
            <a:r>
              <a:rPr lang="it-IT" sz="1000" b="1" dirty="0"/>
              <a:t>WDF che sta per White Differention e qui e rappresentato il grafico principale sul </a:t>
            </a:r>
            <a:r>
              <a:rPr lang="it-IT" sz="1000" b="1" dirty="0" smtClean="0"/>
              <a:t>cui asse </a:t>
            </a:r>
            <a:r>
              <a:rPr lang="it-IT" sz="1000" b="1" dirty="0"/>
              <a:t>delle ascisse abbiamo il Side Scatter quindi la complessita cellulare e sull'asse delle </a:t>
            </a:r>
            <a:r>
              <a:rPr lang="it-IT" sz="1000" b="1" dirty="0" smtClean="0"/>
              <a:t>ordinate SFL </a:t>
            </a:r>
            <a:r>
              <a:rPr lang="it-IT" sz="1000" b="1" dirty="0"/>
              <a:t>ossia l'intensita di fluorescenza emessa dalle cellule. Quindi in pratica se io traccio una linea </a:t>
            </a:r>
            <a:r>
              <a:rPr lang="it-IT" sz="1000" b="1" dirty="0" smtClean="0"/>
              <a:t>a destra </a:t>
            </a:r>
            <a:r>
              <a:rPr lang="it-IT" sz="1000" b="1" dirty="0"/>
              <a:t>avro le cellule piu complesse (granulociti quindi neutrofili ed eosinofili), a sinistra </a:t>
            </a:r>
            <a:r>
              <a:rPr lang="it-IT" sz="1000" b="1" dirty="0" err="1"/>
              <a:t>avro'</a:t>
            </a:r>
            <a:r>
              <a:rPr lang="it-IT" sz="1000" b="1" dirty="0"/>
              <a:t> </a:t>
            </a:r>
            <a:r>
              <a:rPr lang="it-IT" sz="1000" b="1" dirty="0" smtClean="0"/>
              <a:t>le cellule </a:t>
            </a:r>
            <a:r>
              <a:rPr lang="it-IT" sz="1000" b="1" dirty="0"/>
              <a:t>meno complesse dal punto di vista interno e sono i linfociti e monociti o meglio le </a:t>
            </a:r>
            <a:r>
              <a:rPr lang="it-IT" sz="1000" b="1" dirty="0" smtClean="0"/>
              <a:t>cellule che </a:t>
            </a:r>
            <a:r>
              <a:rPr lang="it-IT" sz="1000" b="1" dirty="0"/>
              <a:t>hanno un maggior rapporto nucleo/citoplasma rispetto ai granulociti. In fluorescenza </a:t>
            </a:r>
            <a:r>
              <a:rPr lang="it-IT" sz="1000" b="1" dirty="0" smtClean="0"/>
              <a:t>queste sono </a:t>
            </a:r>
            <a:r>
              <a:rPr lang="it-IT" sz="1000" b="1" dirty="0"/>
              <a:t>le cellule non attive mentre i monociti sono quelli che hanno una maggiore </a:t>
            </a:r>
            <a:r>
              <a:rPr lang="it-IT" sz="1000" b="1" dirty="0" smtClean="0"/>
              <a:t>fluorescenza rispetto </a:t>
            </a:r>
            <a:r>
              <a:rPr lang="it-IT" sz="1000" b="1" dirty="0"/>
              <a:t>a tutte le altre cellule. Anche in questo canale c'e un reagente che </a:t>
            </a:r>
            <a:r>
              <a:rPr lang="it-IT" sz="1000" b="1" dirty="0" err="1"/>
              <a:t>permeabilizza</a:t>
            </a:r>
            <a:r>
              <a:rPr lang="it-IT" sz="1000" b="1" dirty="0"/>
              <a:t> </a:t>
            </a:r>
            <a:r>
              <a:rPr lang="it-IT" sz="1000" b="1" dirty="0" smtClean="0"/>
              <a:t>la membrana </a:t>
            </a:r>
            <a:r>
              <a:rPr lang="it-IT" sz="1000" b="1" dirty="0"/>
              <a:t>cellulare facendo in modo che attraverso i pori entri il fluorocromo, </a:t>
            </a:r>
            <a:r>
              <a:rPr lang="it-IT" sz="1000" b="1" dirty="0" smtClean="0"/>
              <a:t>questa </a:t>
            </a:r>
            <a:r>
              <a:rPr lang="it-IT" sz="1000" b="1" dirty="0" err="1" smtClean="0"/>
              <a:t>permeabilizzazione</a:t>
            </a:r>
            <a:r>
              <a:rPr lang="it-IT" sz="1000" b="1" dirty="0" smtClean="0"/>
              <a:t> determina </a:t>
            </a:r>
            <a:r>
              <a:rPr lang="it-IT" sz="1000" b="1" dirty="0"/>
              <a:t>una modifica del volume delle cellule proprio perche lo </a:t>
            </a:r>
            <a:r>
              <a:rPr lang="it-IT" sz="1000" b="1" dirty="0" smtClean="0"/>
              <a:t>strumento lavora </a:t>
            </a:r>
            <a:r>
              <a:rPr lang="it-IT" sz="1000" b="1" dirty="0"/>
              <a:t>come tecnologia di base con la fluorescenza quindi deve colorare cio che c'e all'interno della</a:t>
            </a:r>
          </a:p>
          <a:p>
            <a:pPr algn="just">
              <a:defRPr/>
            </a:pPr>
            <a:r>
              <a:rPr lang="it-IT" sz="1000" b="1" dirty="0"/>
              <a:t>cellula</a:t>
            </a:r>
            <a:r>
              <a:rPr lang="it-IT" sz="1000" b="1" dirty="0" smtClean="0"/>
              <a:t>.</a:t>
            </a:r>
            <a:endParaRPr lang="it-IT" sz="1000" b="1" dirty="0"/>
          </a:p>
        </p:txBody>
      </p:sp>
      <p:sp>
        <p:nvSpPr>
          <p:cNvPr id="37892"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E1BBBB0-BDC5-422D-9B67-3D59C575339F}" type="slidenum">
              <a:rPr lang="it-IT" altLang="it-IT">
                <a:latin typeface="Calibri" panose="020F0502020204030204" pitchFamily="34" charset="0"/>
              </a:rPr>
              <a:pPr/>
              <a:t>22</a:t>
            </a:fld>
            <a:endParaRPr lang="it-IT" altLang="it-IT">
              <a:latin typeface="Calibri" panose="020F0502020204030204" pitchFamily="34" charset="0"/>
            </a:endParaRPr>
          </a:p>
        </p:txBody>
      </p:sp>
    </p:spTree>
    <p:extLst>
      <p:ext uri="{BB962C8B-B14F-4D97-AF65-F5344CB8AC3E}">
        <p14:creationId xmlns:p14="http://schemas.microsoft.com/office/powerpoint/2010/main" val="1185153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Segnaposto not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dirty="0" smtClean="0"/>
              <a:t>La formula leucocitaria e una formula leucocitaria estesa; Questo e un parametro disponibile sulla serie XN ed e il conteggio dei granulociti immaturi ma come vengono contati i granulociti immaturi? Vengono contati sulla base della fluorescenza in quanto essendo cellule immature hanno una fluorescenza maggiore rispetto ai neutrofili. Quindi in presenza di granulociti immaturi abbiamo questo cluster di eventi blu che vengono differenziati dai neutrofili maturi e che vengono contati come famiglia di granulociti immaturi che comprende </a:t>
            </a:r>
            <a:r>
              <a:rPr lang="it-IT" altLang="it-IT" b="1" dirty="0" err="1" smtClean="0"/>
              <a:t>metamielociti</a:t>
            </a:r>
            <a:r>
              <a:rPr lang="it-IT" altLang="it-IT" b="1" dirty="0" smtClean="0"/>
              <a:t>, mielociti. E un parametro tra l'altro </a:t>
            </a:r>
            <a:r>
              <a:rPr lang="it-IT" altLang="it-IT" b="1" dirty="0" err="1" smtClean="0"/>
              <a:t>refertabile</a:t>
            </a:r>
            <a:r>
              <a:rPr lang="it-IT" altLang="it-IT" b="1" dirty="0" smtClean="0"/>
              <a:t> e certificato. Poi c'e un'altra popolazione che e quella delle HFLC che sta per Linfociti ad Alta Fluorescenza. Quando le popolazioni dei linfociti ad alta fluorescenza sono cosi nettamente staccate rispetto ai linfociti, queste sono plasmacellule ossia linfociti B che producono anticorpi.</a:t>
            </a:r>
          </a:p>
        </p:txBody>
      </p:sp>
      <p:sp>
        <p:nvSpPr>
          <p:cNvPr id="39940"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ADCDDE-177F-4154-8FB0-485808430F33}" type="slidenum">
              <a:rPr lang="it-IT" altLang="it-IT">
                <a:latin typeface="Calibri" panose="020F0502020204030204" pitchFamily="34" charset="0"/>
              </a:rPr>
              <a:pPr/>
              <a:t>23</a:t>
            </a:fld>
            <a:endParaRPr lang="it-IT" altLang="it-IT">
              <a:latin typeface="Calibri" panose="020F0502020204030204" pitchFamily="34" charset="0"/>
            </a:endParaRPr>
          </a:p>
        </p:txBody>
      </p:sp>
    </p:spTree>
    <p:extLst>
      <p:ext uri="{BB962C8B-B14F-4D97-AF65-F5344CB8AC3E}">
        <p14:creationId xmlns:p14="http://schemas.microsoft.com/office/powerpoint/2010/main" val="896134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egnaposto not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dirty="0" smtClean="0"/>
          </a:p>
        </p:txBody>
      </p:sp>
      <p:sp>
        <p:nvSpPr>
          <p:cNvPr id="49156"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007F00-A7DE-4F8C-A332-A730B5A83132}" type="slidenum">
              <a:rPr lang="it-IT" altLang="it-IT">
                <a:latin typeface="Calibri" panose="020F0502020204030204" pitchFamily="34" charset="0"/>
              </a:rPr>
              <a:pPr/>
              <a:t>24</a:t>
            </a:fld>
            <a:endParaRPr lang="it-IT" altLang="it-IT">
              <a:latin typeface="Calibri" panose="020F0502020204030204" pitchFamily="34" charset="0"/>
            </a:endParaRPr>
          </a:p>
        </p:txBody>
      </p:sp>
    </p:spTree>
    <p:extLst>
      <p:ext uri="{BB962C8B-B14F-4D97-AF65-F5344CB8AC3E}">
        <p14:creationId xmlns:p14="http://schemas.microsoft.com/office/powerpoint/2010/main" val="3393597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dirty="0" smtClean="0"/>
              <a:t>altro elemento particolarmente importante che sta avendo sempre </a:t>
            </a:r>
            <a:r>
              <a:rPr lang="it-IT" altLang="it-IT" b="1" dirty="0" err="1" smtClean="0"/>
              <a:t>piu</a:t>
            </a:r>
            <a:r>
              <a:rPr lang="it-IT" altLang="it-IT" b="1" dirty="0" smtClean="0"/>
              <a:t> importanza dal punto di vista delle informazioni diagnostiche che gli strumenti riescono a dare sono i cosiddetti parametri strutturali/ parametri posizionali della formula leucocitaria. Ma cosa sono? Sono le coordinate delle tre popolazioni principali (linfociti, monociti e neutrofili) dove ho per ciascuna popolazione il valore medio sull'asse delle X, sull'asse delle Y, e sull' asse delle Z. SYSMEX XN: PARAMETRI STRUTTURALI (CELL </a:t>
            </a:r>
            <a:r>
              <a:rPr lang="it-IT" altLang="it-IT" b="1" dirty="0" err="1" smtClean="0"/>
              <a:t>POPULATIONPer</a:t>
            </a:r>
            <a:r>
              <a:rPr lang="it-IT" altLang="it-IT" b="1" dirty="0" smtClean="0"/>
              <a:t> i neutrofili, la X corrisponde al Side </a:t>
            </a:r>
            <a:r>
              <a:rPr lang="it-IT" altLang="it-IT" b="1" dirty="0" err="1" smtClean="0"/>
              <a:t>Scatter</a:t>
            </a:r>
            <a:r>
              <a:rPr lang="it-IT" altLang="it-IT" b="1" dirty="0" smtClean="0"/>
              <a:t> cosi come per i linfociti e i monociti; la Y corrisponde all'intensità di fluorescenza e la Z al </a:t>
            </a:r>
            <a:r>
              <a:rPr lang="it-IT" altLang="it-IT" b="1" dirty="0" err="1" smtClean="0"/>
              <a:t>Forward</a:t>
            </a:r>
            <a:r>
              <a:rPr lang="it-IT" altLang="it-IT" b="1" dirty="0" smtClean="0"/>
              <a:t> </a:t>
            </a:r>
            <a:r>
              <a:rPr lang="it-IT" altLang="it-IT" b="1" dirty="0" err="1" smtClean="0"/>
              <a:t>Scatter</a:t>
            </a:r>
            <a:r>
              <a:rPr lang="it-IT" altLang="it-IT" b="1" dirty="0" smtClean="0"/>
              <a:t> quindi al Volume. Oltre ad avere le coordinate di posizione media della popolazione, ho anche l'</a:t>
            </a:r>
            <a:r>
              <a:rPr lang="it-IT" altLang="it-IT" b="1" dirty="0" err="1" smtClean="0"/>
              <a:t>eterogeneita</a:t>
            </a:r>
            <a:r>
              <a:rPr lang="it-IT" altLang="it-IT" b="1" dirty="0" smtClean="0"/>
              <a:t> della popolazione su ciascun asse che e WX, WY, WZ che sta per wide quindi l'ampiezza di distribuzione sull'asse X,</a:t>
            </a:r>
          </a:p>
          <a:p>
            <a:r>
              <a:rPr lang="it-IT" altLang="it-IT" b="1" dirty="0" smtClean="0"/>
              <a:t>Y, Z ed e come se misurassimo un' anisocitosi delle cellule su ciascun asse. Questi parametri stanno diventando sempre </a:t>
            </a:r>
            <a:r>
              <a:rPr lang="it-IT" altLang="it-IT" b="1" dirty="0" err="1" smtClean="0"/>
              <a:t>piu</a:t>
            </a:r>
            <a:r>
              <a:rPr lang="it-IT" altLang="it-IT" b="1" dirty="0" smtClean="0"/>
              <a:t> utilizzabili nei software con delle regole/score a cui sono associate delle informazioni diagnostiche.</a:t>
            </a:r>
          </a:p>
        </p:txBody>
      </p:sp>
      <p:sp>
        <p:nvSpPr>
          <p:cNvPr id="46084"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CACE42-00A0-4127-BA01-FE929F0A4B74}" type="slidenum">
              <a:rPr lang="it-IT" altLang="it-IT">
                <a:latin typeface="Calibri" panose="020F0502020204030204" pitchFamily="34" charset="0"/>
              </a:rPr>
              <a:pPr/>
              <a:t>26</a:t>
            </a:fld>
            <a:endParaRPr lang="it-IT" altLang="it-IT">
              <a:latin typeface="Calibri" panose="020F0502020204030204" pitchFamily="34" charset="0"/>
            </a:endParaRPr>
          </a:p>
        </p:txBody>
      </p:sp>
    </p:spTree>
    <p:extLst>
      <p:ext uri="{BB962C8B-B14F-4D97-AF65-F5344CB8AC3E}">
        <p14:creationId xmlns:p14="http://schemas.microsoft.com/office/powerpoint/2010/main" val="3349970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Segnaposto not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it-IT" b="1" dirty="0" smtClean="0"/>
              <a:t>dall'analisi dei grafici di poter avere ulteriori informazioni morfologiche. Questa e una </a:t>
            </a:r>
            <a:r>
              <a:rPr lang="it-IT" altLang="it-IT" b="1" dirty="0" err="1" smtClean="0"/>
              <a:t>reattivita</a:t>
            </a:r>
            <a:r>
              <a:rPr lang="it-IT" altLang="it-IT" b="1" dirty="0" smtClean="0"/>
              <a:t> ossia una messa in circolo di granulociti immaturi in seguito ad interventi</a:t>
            </a:r>
          </a:p>
          <a:p>
            <a:r>
              <a:rPr lang="it-IT" altLang="it-IT" b="1" dirty="0" smtClean="0"/>
              <a:t>chirurgici o a seguito di un trauma ed e quello che succede spesso nelle ortopedie, ginecologie dove si trovano tranquillamente il 3-6% di granulociti immaturi pero tutte le altre popolazioni sono ben conservate. Un'altra situazione, invece, e la popolazione dei granulociti che tende a modificarsi infatti quando i granulociti neutrofili si spostano in alto in fluorescenza e questo e un segnale di attivazione delle cellule e in questi casi abbiamo quasi sempre la presenza di una infezione o di sepsi (con lo spostamento in alto del cluster dei neutrofili). Cosa succede quando il cluster dei neutrofili si sposta a sinistra sull'asse del SIDE SCATTER (SSC)? Mi aspetto che i granulociti neutrofili siano meno complessi quindi che siano meno granulati e il nucleo dei granulociti si va ad </a:t>
            </a:r>
            <a:r>
              <a:rPr lang="it-IT" altLang="it-IT" b="1" dirty="0" err="1" smtClean="0"/>
              <a:t>iposegmentare</a:t>
            </a:r>
            <a:r>
              <a:rPr lang="it-IT" altLang="it-IT" b="1" dirty="0" smtClean="0"/>
              <a:t> e questo e un quadro sempre associato a </a:t>
            </a:r>
            <a:r>
              <a:rPr lang="it-IT" altLang="it-IT" b="1" dirty="0" err="1" smtClean="0"/>
              <a:t>mielodisplasia</a:t>
            </a:r>
            <a:r>
              <a:rPr lang="it-IT" altLang="it-IT" b="1" dirty="0" smtClean="0"/>
              <a:t>. Quando invece i granulociti immaturi sembrano che vadano all'interno della popolazione dei neutrofili quasi sempre c'e un riscontro di patologia </a:t>
            </a:r>
            <a:r>
              <a:rPr lang="it-IT" altLang="it-IT" b="1" dirty="0" err="1" smtClean="0"/>
              <a:t>mieloproliferativa</a:t>
            </a:r>
            <a:r>
              <a:rPr lang="it-IT" altLang="it-IT" b="1" dirty="0" smtClean="0"/>
              <a:t>.</a:t>
            </a:r>
          </a:p>
          <a:p>
            <a:endParaRPr lang="it-IT" altLang="it-IT" b="1" dirty="0" smtClean="0"/>
          </a:p>
        </p:txBody>
      </p:sp>
      <p:sp>
        <p:nvSpPr>
          <p:cNvPr id="41988"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63F101-5A8A-4B89-B364-6334B5CA5E31}" type="slidenum">
              <a:rPr lang="it-IT" altLang="it-IT">
                <a:latin typeface="Calibri" panose="020F0502020204030204" pitchFamily="34" charset="0"/>
              </a:rPr>
              <a:pPr/>
              <a:t>27</a:t>
            </a:fld>
            <a:endParaRPr lang="it-IT" altLang="it-IT">
              <a:latin typeface="Calibri" panose="020F0502020204030204" pitchFamily="34" charset="0"/>
            </a:endParaRPr>
          </a:p>
        </p:txBody>
      </p:sp>
    </p:spTree>
    <p:extLst>
      <p:ext uri="{BB962C8B-B14F-4D97-AF65-F5344CB8AC3E}">
        <p14:creationId xmlns:p14="http://schemas.microsoft.com/office/powerpoint/2010/main" val="2183334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3805D347-059F-3C44-A375-73CD2A38E83B}" type="slidenum">
              <a:rPr lang="it-IT" smtClean="0"/>
              <a:pPr/>
              <a:t>28</a:t>
            </a:fld>
            <a:endParaRPr lang="it-IT"/>
          </a:p>
        </p:txBody>
      </p:sp>
    </p:spTree>
    <p:extLst>
      <p:ext uri="{BB962C8B-B14F-4D97-AF65-F5344CB8AC3E}">
        <p14:creationId xmlns:p14="http://schemas.microsoft.com/office/powerpoint/2010/main" val="3540859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egnaposto immagine diapositiva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Segnaposto not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88068" name="Segnaposto numero diapositiva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1234BE-805E-4FCC-96A6-6B64CF77C161}" type="slidenum">
              <a:rPr lang="it-IT" altLang="it-IT">
                <a:latin typeface="Calibri" panose="020F0502020204030204" pitchFamily="34" charset="0"/>
              </a:rPr>
              <a:pPr/>
              <a:t>30</a:t>
            </a:fld>
            <a:endParaRPr lang="it-IT" altLang="it-IT">
              <a:latin typeface="Calibri" panose="020F0502020204030204" pitchFamily="34" charset="0"/>
            </a:endParaRPr>
          </a:p>
        </p:txBody>
      </p:sp>
    </p:spTree>
    <p:extLst>
      <p:ext uri="{BB962C8B-B14F-4D97-AF65-F5344CB8AC3E}">
        <p14:creationId xmlns:p14="http://schemas.microsoft.com/office/powerpoint/2010/main" val="2560873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1318030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777003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2328534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447544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300022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2282073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423012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4203069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3056259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3975752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B378751-25BF-C14F-B4B6-6F2B596E5B4A}" type="datetimeFigureOut">
              <a:rPr lang="it-IT" smtClean="0"/>
              <a:pPr/>
              <a:t>19/02/2026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AC582DA-15EF-624F-8963-72B0CFDCD1C9}" type="slidenum">
              <a:rPr lang="it-IT" smtClean="0"/>
              <a:pPr/>
              <a:t>‹#›</a:t>
            </a:fld>
            <a:endParaRPr lang="it-IT"/>
          </a:p>
        </p:txBody>
      </p:sp>
    </p:spTree>
    <p:extLst>
      <p:ext uri="{BB962C8B-B14F-4D97-AF65-F5344CB8AC3E}">
        <p14:creationId xmlns:p14="http://schemas.microsoft.com/office/powerpoint/2010/main" val="891902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olo, testo e ClipArt">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lipArt 3"/>
          <p:cNvSpPr>
            <a:spLocks noGrp="1"/>
          </p:cNvSpPr>
          <p:nvPr>
            <p:ph type="clipArt" sz="half" idx="2"/>
          </p:nvPr>
        </p:nvSpPr>
        <p:spPr>
          <a:xfrm>
            <a:off x="4648200" y="1981200"/>
            <a:ext cx="3810000" cy="4114800"/>
          </a:xfrm>
        </p:spPr>
        <p:txBody>
          <a:bodyPr/>
          <a:lstStyle/>
          <a:p>
            <a:pPr lvl="0"/>
            <a:endParaRPr lang="it-IT" noProof="0" smtClean="0"/>
          </a:p>
        </p:txBody>
      </p:sp>
      <p:sp>
        <p:nvSpPr>
          <p:cNvPr id="5" name="Date Placeholder 4"/>
          <p:cNvSpPr>
            <a:spLocks noGrp="1" noChangeArrowheads="1"/>
          </p:cNvSpPr>
          <p:nvPr>
            <p:ph type="dt" sz="half" idx="10"/>
          </p:nvPr>
        </p:nvSpPr>
        <p:spPr/>
        <p:txBody>
          <a:bodyPr/>
          <a:lstStyle>
            <a:lvl1pPr>
              <a:defRPr/>
            </a:lvl1pPr>
          </a:lstStyle>
          <a:p>
            <a:pPr>
              <a:defRPr/>
            </a:pPr>
            <a:endParaRPr lang="it-IT"/>
          </a:p>
        </p:txBody>
      </p:sp>
      <p:sp>
        <p:nvSpPr>
          <p:cNvPr id="6" name="Footer Placeholder 5"/>
          <p:cNvSpPr>
            <a:spLocks noGrp="1" noChangeArrowheads="1"/>
          </p:cNvSpPr>
          <p:nvPr>
            <p:ph type="ftr" sz="quarter" idx="11"/>
          </p:nvPr>
        </p:nvSpPr>
        <p:spPr/>
        <p:txBody>
          <a:bodyPr/>
          <a:lstStyle>
            <a:lvl1pPr>
              <a:defRPr/>
            </a:lvl1pPr>
          </a:lstStyle>
          <a:p>
            <a:pPr>
              <a:defRPr/>
            </a:pPr>
            <a:endParaRPr lang="it-IT"/>
          </a:p>
        </p:txBody>
      </p:sp>
      <p:sp>
        <p:nvSpPr>
          <p:cNvPr id="7" name="Slide Number Placeholder 6"/>
          <p:cNvSpPr>
            <a:spLocks noGrp="1" noChangeArrowheads="1"/>
          </p:cNvSpPr>
          <p:nvPr>
            <p:ph type="sldNum" sz="quarter" idx="12"/>
          </p:nvPr>
        </p:nvSpPr>
        <p:spPr/>
        <p:txBody>
          <a:bodyPr/>
          <a:lstStyle>
            <a:lvl1pPr>
              <a:defRPr/>
            </a:lvl1pPr>
          </a:lstStyle>
          <a:p>
            <a:fld id="{4F82BA92-7A46-43FD-8927-F327ABD5359C}" type="slidenum">
              <a:rPr lang="it-IT" altLang="it-IT"/>
              <a:pPr/>
              <a:t>‹#›</a:t>
            </a:fld>
            <a:endParaRPr lang="it-IT" altLang="it-IT"/>
          </a:p>
        </p:txBody>
      </p:sp>
    </p:spTree>
    <p:extLst>
      <p:ext uri="{BB962C8B-B14F-4D97-AF65-F5344CB8AC3E}">
        <p14:creationId xmlns:p14="http://schemas.microsoft.com/office/powerpoint/2010/main" val="1087713027"/>
      </p:ext>
    </p:extLst>
  </p:cSld>
  <p:clrMapOvr>
    <a:masterClrMapping/>
  </p:clrMapOvr>
  <p:transition>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4937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378751-25BF-C14F-B4B6-6F2B596E5B4A}" type="datetimeFigureOut">
              <a:rPr lang="it-IT" smtClean="0"/>
              <a:pPr/>
              <a:t>19/02/2026</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C582DA-15EF-624F-8963-72B0CFDCD1C9}" type="slidenum">
              <a:rPr lang="it-IT" smtClean="0"/>
              <a:pPr/>
              <a:t>‹#›</a:t>
            </a:fld>
            <a:endParaRPr lang="it-IT"/>
          </a:p>
        </p:txBody>
      </p:sp>
    </p:spTree>
    <p:extLst>
      <p:ext uri="{BB962C8B-B14F-4D97-AF65-F5344CB8AC3E}">
        <p14:creationId xmlns:p14="http://schemas.microsoft.com/office/powerpoint/2010/main" val="1895272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9.jpe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7.png"/><Relationship Id="rId5" Type="http://schemas.openxmlformats.org/officeDocument/2006/relationships/oleObject" Target="../embeddings/oleObject1.bin"/><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9.png"/><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eg"/><Relationship Id="rId2" Type="http://schemas.openxmlformats.org/officeDocument/2006/relationships/notesSlide" Target="../notesSlides/notesSlide17.xml"/><Relationship Id="rId16"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jpeg"/><Relationship Id="rId10" Type="http://schemas.openxmlformats.org/officeDocument/2006/relationships/image" Target="../media/image47.jpe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jpeg"/></Relationships>
</file>

<file path=ppt/slides/_rels/slide2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jpeg"/><Relationship Id="rId10" Type="http://schemas.openxmlformats.org/officeDocument/2006/relationships/image" Target="../media/image61.png"/><Relationship Id="rId4" Type="http://schemas.openxmlformats.org/officeDocument/2006/relationships/image" Target="../media/image55.jpeg"/><Relationship Id="rId9"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94" y="1268963"/>
            <a:ext cx="8565502" cy="4215545"/>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538819" y="5905411"/>
            <a:ext cx="8021782" cy="584775"/>
          </a:xfrm>
          <a:prstGeom prst="rect">
            <a:avLst/>
          </a:prstGeom>
          <a:solidFill>
            <a:srgbClr val="A50021"/>
          </a:solidFill>
        </p:spPr>
        <p:txBody>
          <a:bodyPr wrap="square" rtlCol="0">
            <a:spAutoFit/>
          </a:bodyPr>
          <a:lstStyle/>
          <a:p>
            <a:pPr algn="ctr"/>
            <a:r>
              <a:rPr lang="it-IT" sz="3200" b="1" dirty="0" smtClean="0">
                <a:solidFill>
                  <a:schemeClr val="bg1"/>
                </a:solidFill>
              </a:rPr>
              <a:t>“Differenziazione globuli bianchi”</a:t>
            </a:r>
            <a:endParaRPr lang="it-IT" sz="3200" b="1" dirty="0">
              <a:solidFill>
                <a:schemeClr val="bg1"/>
              </a:solidFill>
            </a:endParaRPr>
          </a:p>
        </p:txBody>
      </p:sp>
      <p:sp>
        <p:nvSpPr>
          <p:cNvPr id="4" name="TextBox 3"/>
          <p:cNvSpPr txBox="1"/>
          <p:nvPr/>
        </p:nvSpPr>
        <p:spPr>
          <a:xfrm>
            <a:off x="1772817" y="309184"/>
            <a:ext cx="5756987" cy="707886"/>
          </a:xfrm>
          <a:prstGeom prst="rect">
            <a:avLst/>
          </a:prstGeom>
          <a:solidFill>
            <a:srgbClr val="A50021"/>
          </a:solidFill>
        </p:spPr>
        <p:txBody>
          <a:bodyPr wrap="square" rtlCol="0">
            <a:spAutoFit/>
          </a:bodyPr>
          <a:lstStyle/>
          <a:p>
            <a:pPr algn="ctr"/>
            <a:r>
              <a:rPr lang="it-IT" sz="2000" b="1" dirty="0" smtClean="0">
                <a:solidFill>
                  <a:schemeClr val="bg1"/>
                </a:solidFill>
              </a:rPr>
              <a:t>Dott.ssa Tiziana Di </a:t>
            </a:r>
            <a:r>
              <a:rPr lang="it-IT" sz="2000" b="1" dirty="0">
                <a:solidFill>
                  <a:schemeClr val="bg1"/>
                </a:solidFill>
              </a:rPr>
              <a:t>M</a:t>
            </a:r>
            <a:r>
              <a:rPr lang="it-IT" sz="2000" b="1" dirty="0" smtClean="0">
                <a:solidFill>
                  <a:schemeClr val="bg1"/>
                </a:solidFill>
              </a:rPr>
              <a:t>atola</a:t>
            </a:r>
          </a:p>
          <a:p>
            <a:pPr algn="ctr"/>
            <a:r>
              <a:rPr lang="it-IT" sz="2000" b="1" dirty="0" smtClean="0">
                <a:solidFill>
                  <a:schemeClr val="bg1"/>
                </a:solidFill>
              </a:rPr>
              <a:t>Ospedale Buon </a:t>
            </a:r>
            <a:r>
              <a:rPr lang="it-IT" sz="2000" b="1" dirty="0">
                <a:solidFill>
                  <a:schemeClr val="bg1"/>
                </a:solidFill>
              </a:rPr>
              <a:t>C</a:t>
            </a:r>
            <a:r>
              <a:rPr lang="it-IT" sz="2000" b="1" dirty="0" smtClean="0">
                <a:solidFill>
                  <a:schemeClr val="bg1"/>
                </a:solidFill>
              </a:rPr>
              <a:t>onsiglio «Fatebenefratelli»   </a:t>
            </a:r>
            <a:endParaRPr lang="it-IT" sz="2000" b="1" dirty="0">
              <a:solidFill>
                <a:schemeClr val="bg1"/>
              </a:solidFill>
            </a:endParaRPr>
          </a:p>
        </p:txBody>
      </p:sp>
    </p:spTree>
    <p:extLst>
      <p:ext uri="{BB962C8B-B14F-4D97-AF65-F5344CB8AC3E}">
        <p14:creationId xmlns:p14="http://schemas.microsoft.com/office/powerpoint/2010/main" val="1650266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560826" y="625186"/>
            <a:ext cx="6566416" cy="658292"/>
          </a:xfrm>
          <a:prstGeom prst="rect">
            <a:avLst/>
          </a:prstGeom>
          <a:noFill/>
          <a:ln/>
        </p:spPr>
        <p:txBody>
          <a:bodyPr wrap="none" lIns="0" tIns="0" rIns="0" bIns="0" rtlCol="0" anchor="t"/>
          <a:lstStyle/>
          <a:p>
            <a:pPr>
              <a:lnSpc>
                <a:spcPts val="3437"/>
              </a:lnSpc>
            </a:pPr>
            <a:r>
              <a:rPr lang="en-US" sz="2400" b="1" dirty="0" smtClean="0">
                <a:solidFill>
                  <a:srgbClr val="1F1E1E"/>
                </a:solidFill>
                <a:ea typeface="Red Hat Text" pitchFamily="34" charset="-122"/>
                <a:cs typeface="Times New Roman" panose="02020603050405020304" pitchFamily="18" charset="0"/>
              </a:rPr>
              <a:t>IL SANGUE : UN NETWORK BIOLOGICO DINAMICO </a:t>
            </a:r>
            <a:endParaRPr lang="en-US" sz="2400" b="1" dirty="0"/>
          </a:p>
        </p:txBody>
      </p:sp>
      <p:sp>
        <p:nvSpPr>
          <p:cNvPr id="6" name="Text 4"/>
          <p:cNvSpPr/>
          <p:nvPr/>
        </p:nvSpPr>
        <p:spPr>
          <a:xfrm>
            <a:off x="839042" y="1317821"/>
            <a:ext cx="7288200" cy="2042461"/>
          </a:xfrm>
          <a:prstGeom prst="rect">
            <a:avLst/>
          </a:prstGeom>
          <a:solidFill>
            <a:srgbClr val="FE7E81"/>
          </a:solidFill>
          <a:ln w="38100">
            <a:solidFill>
              <a:srgbClr val="A50021"/>
            </a:solidFill>
          </a:ln>
        </p:spPr>
        <p:txBody>
          <a:bodyPr wrap="square" lIns="0" tIns="0" rIns="0" bIns="0" rtlCol="0" anchor="t"/>
          <a:lstStyle/>
          <a:p>
            <a:pPr algn="just">
              <a:lnSpc>
                <a:spcPts val="1875"/>
              </a:lnSpc>
            </a:pPr>
            <a:endParaRPr lang="en-US" b="1" dirty="0" smtClean="0">
              <a:solidFill>
                <a:srgbClr val="3B3535"/>
              </a:solidFill>
              <a:ea typeface="Roboto Light" pitchFamily="34" charset="-122"/>
              <a:cs typeface="Arial" pitchFamily="34" charset="0"/>
            </a:endParaRPr>
          </a:p>
          <a:p>
            <a:pPr algn="just"/>
            <a:r>
              <a:rPr lang="en-US" sz="2200" b="1" dirty="0" smtClean="0">
                <a:solidFill>
                  <a:schemeClr val="bg1"/>
                </a:solidFill>
                <a:ea typeface="Roboto Light" pitchFamily="34" charset="-122"/>
                <a:cs typeface="Arial" pitchFamily="34" charset="0"/>
              </a:rPr>
              <a:t>Le </a:t>
            </a:r>
            <a:r>
              <a:rPr lang="en-US" sz="2200" b="1" dirty="0" err="1" smtClean="0">
                <a:solidFill>
                  <a:schemeClr val="bg1"/>
                </a:solidFill>
                <a:ea typeface="Roboto Light" pitchFamily="34" charset="-122"/>
                <a:cs typeface="Arial" pitchFamily="34" charset="0"/>
              </a:rPr>
              <a:t>popolazioni</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cellulari</a:t>
            </a:r>
            <a:r>
              <a:rPr lang="en-US" sz="2200" b="1" dirty="0" smtClean="0">
                <a:solidFill>
                  <a:schemeClr val="bg1"/>
                </a:solidFill>
                <a:ea typeface="Roboto Light" pitchFamily="34" charset="-122"/>
                <a:cs typeface="Arial" pitchFamily="34" charset="0"/>
              </a:rPr>
              <a:t> del </a:t>
            </a:r>
            <a:r>
              <a:rPr lang="en-US" sz="2200" b="1" dirty="0" err="1" smtClean="0">
                <a:solidFill>
                  <a:schemeClr val="bg1"/>
                </a:solidFill>
                <a:ea typeface="Roboto Light" pitchFamily="34" charset="-122"/>
                <a:cs typeface="Arial" pitchFamily="34" charset="0"/>
              </a:rPr>
              <a:t>sangue</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originano</a:t>
            </a:r>
            <a:r>
              <a:rPr lang="en-US" sz="2200" b="1" dirty="0" smtClean="0">
                <a:solidFill>
                  <a:schemeClr val="bg1"/>
                </a:solidFill>
                <a:ea typeface="Roboto Light" pitchFamily="34" charset="-122"/>
                <a:cs typeface="Arial" pitchFamily="34" charset="0"/>
              </a:rPr>
              <a:t> da </a:t>
            </a:r>
            <a:r>
              <a:rPr lang="en-US" sz="2200" b="1" dirty="0" err="1" smtClean="0">
                <a:solidFill>
                  <a:schemeClr val="bg1"/>
                </a:solidFill>
                <a:ea typeface="Roboto Light" pitchFamily="34" charset="-122"/>
                <a:cs typeface="Arial" pitchFamily="34" charset="0"/>
              </a:rPr>
              <a:t>una</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cellula</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staminale</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multipotente</a:t>
            </a:r>
            <a:r>
              <a:rPr lang="en-US" sz="2200" b="1" dirty="0" smtClean="0">
                <a:solidFill>
                  <a:schemeClr val="bg1"/>
                </a:solidFill>
                <a:ea typeface="Roboto Light" pitchFamily="34" charset="-122"/>
                <a:cs typeface="Arial" pitchFamily="34" charset="0"/>
              </a:rPr>
              <a:t> </a:t>
            </a:r>
          </a:p>
          <a:p>
            <a:pPr algn="just"/>
            <a:r>
              <a:rPr lang="en-US" sz="2200" b="1" dirty="0" smtClean="0">
                <a:solidFill>
                  <a:schemeClr val="bg1"/>
                </a:solidFill>
                <a:ea typeface="Roboto Light" pitchFamily="34" charset="-122"/>
                <a:cs typeface="Arial" pitchFamily="34" charset="0"/>
              </a:rPr>
              <a:t>Le </a:t>
            </a:r>
            <a:r>
              <a:rPr lang="en-US" sz="2200" b="1" dirty="0" err="1" smtClean="0">
                <a:solidFill>
                  <a:schemeClr val="bg1"/>
                </a:solidFill>
                <a:ea typeface="Roboto Light" pitchFamily="34" charset="-122"/>
                <a:cs typeface="Arial" pitchFamily="34" charset="0"/>
              </a:rPr>
              <a:t>diramazioni</a:t>
            </a:r>
            <a:r>
              <a:rPr lang="en-US" sz="2200" b="1" dirty="0" smtClean="0">
                <a:solidFill>
                  <a:schemeClr val="bg1"/>
                </a:solidFill>
                <a:ea typeface="Roboto Light" pitchFamily="34" charset="-122"/>
                <a:cs typeface="Arial" pitchFamily="34" charset="0"/>
              </a:rPr>
              <a:t> successive </a:t>
            </a:r>
            <a:r>
              <a:rPr lang="en-US" sz="2200" b="1" dirty="0" err="1" smtClean="0">
                <a:solidFill>
                  <a:schemeClr val="bg1"/>
                </a:solidFill>
                <a:ea typeface="Roboto Light" pitchFamily="34" charset="-122"/>
                <a:cs typeface="Arial" pitchFamily="34" charset="0"/>
              </a:rPr>
              <a:t>portano</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alla</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transizione</a:t>
            </a:r>
            <a:r>
              <a:rPr lang="en-US" sz="2200" b="1" dirty="0" smtClean="0">
                <a:solidFill>
                  <a:schemeClr val="bg1"/>
                </a:solidFill>
                <a:ea typeface="Roboto Light" pitchFamily="34" charset="-122"/>
                <a:cs typeface="Arial" pitchFamily="34" charset="0"/>
              </a:rPr>
              <a:t> verso </a:t>
            </a:r>
            <a:r>
              <a:rPr lang="en-US" sz="2200" b="1" dirty="0" err="1" smtClean="0">
                <a:solidFill>
                  <a:schemeClr val="bg1"/>
                </a:solidFill>
                <a:ea typeface="Roboto Light" pitchFamily="34" charset="-122"/>
                <a:cs typeface="Arial" pitchFamily="34" charset="0"/>
              </a:rPr>
              <a:t>progenitori</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orientati</a:t>
            </a:r>
            <a:r>
              <a:rPr lang="en-US" sz="2200" b="1" dirty="0" smtClean="0">
                <a:solidFill>
                  <a:schemeClr val="bg1"/>
                </a:solidFill>
                <a:ea typeface="Roboto Light" pitchFamily="34" charset="-122"/>
                <a:cs typeface="Arial" pitchFamily="34" charset="0"/>
              </a:rPr>
              <a:t> in </a:t>
            </a:r>
            <a:r>
              <a:rPr lang="en-US" sz="2200" b="1" dirty="0" err="1" smtClean="0">
                <a:solidFill>
                  <a:schemeClr val="bg1"/>
                </a:solidFill>
                <a:ea typeface="Roboto Light" pitchFamily="34" charset="-122"/>
                <a:cs typeface="Arial" pitchFamily="34" charset="0"/>
              </a:rPr>
              <a:t>senso</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gerarchico</a:t>
            </a:r>
            <a:r>
              <a:rPr lang="en-US" sz="2200" b="1" dirty="0" smtClean="0">
                <a:solidFill>
                  <a:schemeClr val="bg1"/>
                </a:solidFill>
                <a:ea typeface="Roboto Light" pitchFamily="34" charset="-122"/>
                <a:cs typeface="Arial" pitchFamily="34" charset="0"/>
              </a:rPr>
              <a:t>, con </a:t>
            </a:r>
            <a:r>
              <a:rPr lang="en-US" sz="2200" b="1" dirty="0" err="1" smtClean="0">
                <a:solidFill>
                  <a:schemeClr val="bg1"/>
                </a:solidFill>
                <a:ea typeface="Roboto Light" pitchFamily="34" charset="-122"/>
                <a:cs typeface="Arial" pitchFamily="34" charset="0"/>
              </a:rPr>
              <a:t>potenziale</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differenziativo</a:t>
            </a:r>
            <a:r>
              <a:rPr lang="en-US" sz="2200" b="1" dirty="0" smtClean="0">
                <a:solidFill>
                  <a:schemeClr val="bg1"/>
                </a:solidFill>
                <a:ea typeface="Roboto Light" pitchFamily="34" charset="-122"/>
                <a:cs typeface="Arial" pitchFamily="34" charset="0"/>
              </a:rPr>
              <a:t> via </a:t>
            </a:r>
            <a:r>
              <a:rPr lang="en-US" sz="2200" b="1" dirty="0" err="1" smtClean="0">
                <a:solidFill>
                  <a:schemeClr val="bg1"/>
                </a:solidFill>
                <a:ea typeface="Roboto Light" pitchFamily="34" charset="-122"/>
                <a:cs typeface="Arial" pitchFamily="34" charset="0"/>
              </a:rPr>
              <a:t>via</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più</a:t>
            </a:r>
            <a:r>
              <a:rPr lang="en-US" sz="2200" b="1" dirty="0" smtClean="0">
                <a:solidFill>
                  <a:schemeClr val="bg1"/>
                </a:solidFill>
                <a:ea typeface="Roboto Light" pitchFamily="34" charset="-122"/>
                <a:cs typeface="Arial" pitchFamily="34" charset="0"/>
              </a:rPr>
              <a:t> </a:t>
            </a:r>
            <a:r>
              <a:rPr lang="en-US" sz="2200" b="1" dirty="0" err="1" smtClean="0">
                <a:solidFill>
                  <a:schemeClr val="bg1"/>
                </a:solidFill>
                <a:ea typeface="Roboto Light" pitchFamily="34" charset="-122"/>
                <a:cs typeface="Arial" pitchFamily="34" charset="0"/>
              </a:rPr>
              <a:t>limitato</a:t>
            </a:r>
            <a:r>
              <a:rPr lang="en-US" sz="2200" b="1" dirty="0" smtClean="0">
                <a:solidFill>
                  <a:schemeClr val="bg1"/>
                </a:solidFill>
                <a:ea typeface="Roboto Light" pitchFamily="34" charset="-122"/>
                <a:cs typeface="Arial" pitchFamily="34" charset="0"/>
              </a:rPr>
              <a:t> e </a:t>
            </a:r>
            <a:r>
              <a:rPr lang="en-US" sz="2200" b="1" dirty="0" err="1" smtClean="0">
                <a:solidFill>
                  <a:schemeClr val="bg1"/>
                </a:solidFill>
                <a:ea typeface="Roboto Light" pitchFamily="34" charset="-122"/>
                <a:cs typeface="Arial" pitchFamily="34" charset="0"/>
              </a:rPr>
              <a:t>specifico</a:t>
            </a:r>
            <a:r>
              <a:rPr lang="en-US" sz="2200" b="1" dirty="0" smtClean="0">
                <a:solidFill>
                  <a:schemeClr val="bg1"/>
                </a:solidFill>
                <a:ea typeface="Roboto Light" pitchFamily="34" charset="-122"/>
                <a:cs typeface="Arial" pitchFamily="34" charset="0"/>
              </a:rPr>
              <a:t>.</a:t>
            </a:r>
            <a:endParaRPr lang="en-US" sz="2200" b="1" dirty="0">
              <a:solidFill>
                <a:schemeClr val="bg1"/>
              </a:solidFill>
              <a:cs typeface="Arial" pitchFamily="34" charset="0"/>
            </a:endParaRPr>
          </a:p>
        </p:txBody>
      </p:sp>
      <p:cxnSp>
        <p:nvCxnSpPr>
          <p:cNvPr id="7" name="Elbow Connector 10"/>
          <p:cNvCxnSpPr>
            <a:cxnSpLocks/>
          </p:cNvCxnSpPr>
          <p:nvPr/>
        </p:nvCxnSpPr>
        <p:spPr>
          <a:xfrm rot="10800000" flipV="1">
            <a:off x="1140179" y="430203"/>
            <a:ext cx="6667565" cy="777300"/>
          </a:xfrm>
          <a:prstGeom prst="bentConnector3">
            <a:avLst>
              <a:gd name="adj1" fmla="val -3922"/>
            </a:avLst>
          </a:prstGeom>
          <a:ln w="28575">
            <a:solidFill>
              <a:srgbClr val="BE1622"/>
            </a:solidFill>
          </a:ln>
        </p:spPr>
        <p:style>
          <a:lnRef idx="1">
            <a:schemeClr val="accent1"/>
          </a:lnRef>
          <a:fillRef idx="0">
            <a:schemeClr val="accent1"/>
          </a:fillRef>
          <a:effectRef idx="0">
            <a:schemeClr val="accent1"/>
          </a:effectRef>
          <a:fontRef idx="minor">
            <a:schemeClr val="tx1"/>
          </a:fontRef>
        </p:style>
      </p:cxnSp>
      <p:sp>
        <p:nvSpPr>
          <p:cNvPr id="48130" name="AutoShape 2" descr="Ematopoiesi. Tutte le cellule del sangue e il plasma si sviluppano da cellule staminali ematopoietiche. Eritrociti, leucociti e trombociti. Chat educativa. - arte vettoriale royalty-free di Cellula stamina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48132" name="AutoShape 4" descr="Ematopoiesi. Tutte le cellule del sangue e il plasma si sviluppano da cellule staminali ematopoietiche. Eritrociti, leucociti e trombociti. Chat educativa. - arte vettoriale royalty-free di Cellula stamina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48134" name="Picture 6"/>
          <p:cNvPicPr>
            <a:picLocks noChangeAspect="1" noChangeArrowheads="1"/>
          </p:cNvPicPr>
          <p:nvPr/>
        </p:nvPicPr>
        <p:blipFill>
          <a:blip r:embed="rId3"/>
          <a:srcRect/>
          <a:stretch>
            <a:fillRect/>
          </a:stretch>
        </p:blipFill>
        <p:spPr bwMode="auto">
          <a:xfrm>
            <a:off x="1794935" y="3200400"/>
            <a:ext cx="5330296" cy="3044294"/>
          </a:xfrm>
          <a:prstGeom prst="rect">
            <a:avLst/>
          </a:prstGeom>
          <a:noFill/>
          <a:ln w="9525">
            <a:noFill/>
            <a:miter lim="800000"/>
            <a:headEnd/>
            <a:tailEnd/>
          </a:ln>
          <a:effectLst/>
        </p:spPr>
      </p:pic>
    </p:spTree>
    <p:extLst>
      <p:ext uri="{BB962C8B-B14F-4D97-AF65-F5344CB8AC3E}">
        <p14:creationId xmlns:p14="http://schemas.microsoft.com/office/powerpoint/2010/main" val="124318566"/>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813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3" name="Rectangle 2"/>
          <p:cNvSpPr>
            <a:spLocks noGrp="1" noChangeArrowheads="1"/>
          </p:cNvSpPr>
          <p:nvPr>
            <p:ph type="title"/>
          </p:nvPr>
        </p:nvSpPr>
        <p:spPr>
          <a:xfrm>
            <a:off x="901700" y="260350"/>
            <a:ext cx="7340600" cy="914400"/>
          </a:xfrm>
        </p:spPr>
        <p:txBody>
          <a:bodyPr>
            <a:normAutofit/>
          </a:bodyPr>
          <a:lstStyle/>
          <a:p>
            <a:pPr algn="ctr" eaLnBrk="1" hangingPunct="1"/>
            <a:r>
              <a:rPr lang="it-IT" altLang="it-IT" sz="2800" b="1" dirty="0" smtClean="0">
                <a:latin typeface="Calibri" pitchFamily="34" charset="0"/>
              </a:rPr>
              <a:t>I GLOBULI BIANCHI (LEUCOCITI)</a:t>
            </a:r>
          </a:p>
        </p:txBody>
      </p:sp>
      <p:sp>
        <p:nvSpPr>
          <p:cNvPr id="3080" name="Rectangle 3"/>
          <p:cNvSpPr>
            <a:spLocks noGrp="1" noChangeArrowheads="1"/>
          </p:cNvSpPr>
          <p:nvPr>
            <p:ph type="body" sz="half" idx="1"/>
          </p:nvPr>
        </p:nvSpPr>
        <p:spPr>
          <a:xfrm>
            <a:off x="296688" y="1605516"/>
            <a:ext cx="8549088" cy="1233377"/>
          </a:xfrm>
          <a:solidFill>
            <a:srgbClr val="FE7E81"/>
          </a:solidFill>
        </p:spPr>
        <p:txBody>
          <a:bodyPr>
            <a:normAutofit fontScale="25000" lnSpcReduction="20000"/>
          </a:bodyPr>
          <a:lstStyle/>
          <a:p>
            <a:pPr marL="1528763" indent="-1528763" eaLnBrk="1" hangingPunct="1">
              <a:lnSpc>
                <a:spcPct val="90000"/>
              </a:lnSpc>
              <a:buFontTx/>
              <a:buNone/>
              <a:defRPr/>
            </a:pPr>
            <a:endParaRPr lang="it-IT" sz="2000" b="1" dirty="0" smtClean="0">
              <a:solidFill>
                <a:srgbClr val="000000"/>
              </a:solidFill>
              <a:latin typeface="Comic Sans MS" pitchFamily="66" charset="0"/>
            </a:endParaRPr>
          </a:p>
          <a:p>
            <a:pPr marL="0" indent="0" eaLnBrk="1" hangingPunct="1">
              <a:buFontTx/>
              <a:buNone/>
              <a:defRPr/>
            </a:pPr>
            <a:r>
              <a:rPr lang="it-IT" sz="8000" b="1" dirty="0" smtClean="0">
                <a:solidFill>
                  <a:schemeClr val="bg1"/>
                </a:solidFill>
                <a:cs typeface="Arial" pitchFamily="34" charset="0"/>
              </a:rPr>
              <a:t>C</a:t>
            </a:r>
            <a:r>
              <a:rPr lang="it-IT" sz="8000" b="1" dirty="0" smtClean="0">
                <a:solidFill>
                  <a:schemeClr val="bg1"/>
                </a:solidFill>
                <a:effectLst/>
                <a:cs typeface="Arial" pitchFamily="34" charset="0"/>
              </a:rPr>
              <a:t>ostituiscono meno dell'1%  delle cellule del sangue</a:t>
            </a:r>
            <a:r>
              <a:rPr lang="it-IT" sz="8000" b="1" dirty="0" smtClean="0">
                <a:solidFill>
                  <a:schemeClr val="bg1"/>
                </a:solidFill>
                <a:cs typeface="Arial" pitchFamily="34" charset="0"/>
              </a:rPr>
              <a:t> periferico </a:t>
            </a:r>
            <a:endParaRPr lang="it-IT" sz="8000" b="1" dirty="0" smtClean="0">
              <a:solidFill>
                <a:schemeClr val="bg1"/>
              </a:solidFill>
              <a:effectLst/>
              <a:cs typeface="Arial" pitchFamily="34" charset="0"/>
            </a:endParaRPr>
          </a:p>
          <a:p>
            <a:pPr marL="0" indent="0" eaLnBrk="1" hangingPunct="1">
              <a:lnSpc>
                <a:spcPct val="120000"/>
              </a:lnSpc>
              <a:buFontTx/>
              <a:buNone/>
              <a:defRPr/>
            </a:pPr>
            <a:r>
              <a:rPr lang="it-IT" sz="8000" b="1" dirty="0" smtClean="0">
                <a:solidFill>
                  <a:schemeClr val="bg1"/>
                </a:solidFill>
                <a:cs typeface="Arial" pitchFamily="34" charset="0"/>
              </a:rPr>
              <a:t>S</a:t>
            </a:r>
            <a:r>
              <a:rPr lang="it-IT" sz="8000" b="1" dirty="0" smtClean="0">
                <a:solidFill>
                  <a:schemeClr val="bg1"/>
                </a:solidFill>
                <a:effectLst/>
                <a:cs typeface="Arial" pitchFamily="34" charset="0"/>
              </a:rPr>
              <a:t>i distinguono in base, alle dimensioni e alla forma del nucleo, </a:t>
            </a:r>
            <a:r>
              <a:rPr lang="it-IT" sz="8000" b="1" dirty="0" smtClean="0">
                <a:solidFill>
                  <a:schemeClr val="bg1"/>
                </a:solidFill>
                <a:cs typeface="Arial" pitchFamily="34" charset="0"/>
              </a:rPr>
              <a:t> </a:t>
            </a:r>
            <a:r>
              <a:rPr lang="it-IT" sz="8000" b="1" dirty="0" smtClean="0">
                <a:solidFill>
                  <a:schemeClr val="bg1"/>
                </a:solidFill>
                <a:effectLst/>
                <a:cs typeface="Arial" pitchFamily="34" charset="0"/>
              </a:rPr>
              <a:t>al contenuto di granuli del citoplasma </a:t>
            </a:r>
          </a:p>
          <a:p>
            <a:pPr marL="1528763" indent="-1528763" algn="just" eaLnBrk="1" hangingPunct="1">
              <a:buFontTx/>
              <a:buNone/>
              <a:defRPr/>
            </a:pPr>
            <a:r>
              <a:rPr lang="it-IT" sz="2400" b="1" dirty="0" smtClean="0">
                <a:effectLst/>
                <a:latin typeface="Calibri" pitchFamily="34" charset="0"/>
                <a:cs typeface="Arial" pitchFamily="34" charset="0"/>
              </a:rPr>
              <a:t>	</a:t>
            </a:r>
          </a:p>
        </p:txBody>
      </p:sp>
      <p:cxnSp>
        <p:nvCxnSpPr>
          <p:cNvPr id="6" name="Elbow Connector 4"/>
          <p:cNvCxnSpPr>
            <a:cxnSpLocks/>
          </p:cNvCxnSpPr>
          <p:nvPr/>
        </p:nvCxnSpPr>
        <p:spPr>
          <a:xfrm rot="10800000" flipV="1">
            <a:off x="2046336" y="198303"/>
            <a:ext cx="4178195" cy="1084358"/>
          </a:xfrm>
          <a:prstGeom prst="bentConnector3">
            <a:avLst>
              <a:gd name="adj1" fmla="val -19083"/>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Immagine 6" descr="formula.jpeg"/>
          <p:cNvPicPr>
            <a:picLocks noChangeAspect="1"/>
          </p:cNvPicPr>
          <p:nvPr/>
        </p:nvPicPr>
        <p:blipFill>
          <a:blip r:embed="rId2"/>
          <a:stretch>
            <a:fillRect/>
          </a:stretch>
        </p:blipFill>
        <p:spPr>
          <a:xfrm>
            <a:off x="1625600" y="3098799"/>
            <a:ext cx="5596467" cy="3107268"/>
          </a:xfrm>
          <a:prstGeom prst="rect">
            <a:avLst/>
          </a:prstGeom>
          <a:ln w="57150">
            <a:solidFill>
              <a:srgbClr val="A50021"/>
            </a:solidFill>
          </a:ln>
        </p:spPr>
      </p:pic>
    </p:spTree>
    <p:extLst>
      <p:ext uri="{BB962C8B-B14F-4D97-AF65-F5344CB8AC3E}">
        <p14:creationId xmlns:p14="http://schemas.microsoft.com/office/powerpoint/2010/main" val="1326579420"/>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1"/>
          <p:cNvSpPr txBox="1">
            <a:spLocks noChangeArrowheads="1"/>
          </p:cNvSpPr>
          <p:nvPr/>
        </p:nvSpPr>
        <p:spPr bwMode="auto">
          <a:xfrm>
            <a:off x="1257300" y="122238"/>
            <a:ext cx="66294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5720" rIns="45720" anchor="ct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algn="ctr" eaLnBrk="1" hangingPunct="1">
              <a:buSzPct val="100000"/>
            </a:pPr>
            <a:r>
              <a:rPr lang="en-US" altLang="it-IT" sz="2800" b="1" u="none" dirty="0" smtClean="0">
                <a:latin typeface="Calibri" pitchFamily="34" charset="0"/>
              </a:rPr>
              <a:t>FORMULA LEUCOCITARIA</a:t>
            </a:r>
            <a:endParaRPr lang="en-US" altLang="it-IT" sz="2800" b="1" u="none" dirty="0">
              <a:latin typeface="Calibri" pitchFamily="34" charset="0"/>
            </a:endParaRPr>
          </a:p>
        </p:txBody>
      </p:sp>
      <p:grpSp>
        <p:nvGrpSpPr>
          <p:cNvPr id="5124" name="Group 2"/>
          <p:cNvGrpSpPr>
            <a:grpSpLocks/>
          </p:cNvGrpSpPr>
          <p:nvPr/>
        </p:nvGrpSpPr>
        <p:grpSpPr bwMode="auto">
          <a:xfrm>
            <a:off x="2996588" y="1641513"/>
            <a:ext cx="5221995" cy="4170975"/>
            <a:chOff x="2064" y="768"/>
            <a:chExt cx="2415" cy="2595"/>
          </a:xfrm>
        </p:grpSpPr>
        <p:graphicFrame>
          <p:nvGraphicFramePr>
            <p:cNvPr id="15" name="Object 3"/>
            <p:cNvGraphicFramePr>
              <a:graphicFrameLocks noChangeAspect="1"/>
            </p:cNvGraphicFramePr>
            <p:nvPr/>
          </p:nvGraphicFramePr>
          <p:xfrm>
            <a:off x="2096" y="800"/>
            <a:ext cx="2351" cy="2531"/>
          </p:xfrm>
          <a:graphic>
            <a:graphicData uri="http://schemas.openxmlformats.org/drawingml/2006/chart">
              <c:chart xmlns:c="http://schemas.openxmlformats.org/drawingml/2006/chart" xmlns:r="http://schemas.openxmlformats.org/officeDocument/2006/relationships" r:id="rId3"/>
            </a:graphicData>
          </a:graphic>
        </p:graphicFrame>
        <p:sp>
          <p:nvSpPr>
            <p:cNvPr id="5134" name="Text Box 4"/>
            <p:cNvSpPr txBox="1">
              <a:spLocks noChangeArrowheads="1"/>
            </p:cNvSpPr>
            <p:nvPr/>
          </p:nvSpPr>
          <p:spPr bwMode="auto">
            <a:xfrm>
              <a:off x="2064" y="768"/>
              <a:ext cx="2415" cy="259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cs typeface="Arial" panose="020B0604020202020204" pitchFamily="34" charset="0"/>
                </a:defRPr>
              </a:lvl9pPr>
            </a:lstStyle>
            <a:p>
              <a:pPr eaLnBrk="1" hangingPunct="1">
                <a:buClr>
                  <a:srgbClr val="000000"/>
                </a:buClr>
                <a:buSzPct val="100000"/>
                <a:buFont typeface="Times New Roman" panose="02020603050405020304" pitchFamily="18" charset="0"/>
                <a:buNone/>
              </a:pPr>
              <a:endParaRPr lang="it-IT" altLang="it-IT"/>
            </a:p>
          </p:txBody>
        </p:sp>
      </p:grpSp>
      <p:sp>
        <p:nvSpPr>
          <p:cNvPr id="5125" name="Text Box 5"/>
          <p:cNvSpPr txBox="1">
            <a:spLocks noChangeArrowheads="1"/>
          </p:cNvSpPr>
          <p:nvPr/>
        </p:nvSpPr>
        <p:spPr bwMode="auto">
          <a:xfrm>
            <a:off x="7008366" y="5212814"/>
            <a:ext cx="1799188" cy="1079399"/>
          </a:xfrm>
          <a:prstGeom prst="rect">
            <a:avLst/>
          </a:prstGeom>
          <a:solidFill>
            <a:schemeClr val="accent1"/>
          </a:solidFill>
          <a:ln w="19080" cap="sq">
            <a:solidFill>
              <a:srgbClr val="78846A"/>
            </a:solidFill>
            <a:miter lim="800000"/>
            <a:headEnd/>
            <a:tailEnd/>
          </a:ln>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algn="ctr" eaLnBrk="1" hangingPunct="1">
              <a:buSzPct val="100000"/>
            </a:pPr>
            <a:r>
              <a:rPr lang="en-US" altLang="it-IT" sz="3200" dirty="0" err="1">
                <a:solidFill>
                  <a:srgbClr val="FFFFFF"/>
                </a:solidFill>
              </a:rPr>
              <a:t>Neutrofili</a:t>
            </a:r>
            <a:endParaRPr lang="en-US" altLang="it-IT" sz="3200" dirty="0">
              <a:solidFill>
                <a:srgbClr val="FFFFFF"/>
              </a:solidFill>
            </a:endParaRPr>
          </a:p>
          <a:p>
            <a:pPr algn="ctr" eaLnBrk="1" hangingPunct="1">
              <a:buSzPct val="100000"/>
            </a:pPr>
            <a:r>
              <a:rPr lang="en-US" altLang="it-IT" sz="3200" dirty="0" smtClean="0">
                <a:solidFill>
                  <a:srgbClr val="FFFFFF"/>
                </a:solidFill>
              </a:rPr>
              <a:t>50-75%</a:t>
            </a:r>
            <a:endParaRPr lang="en-US" altLang="it-IT" sz="3200" dirty="0">
              <a:solidFill>
                <a:srgbClr val="FFFFFF"/>
              </a:solidFill>
            </a:endParaRPr>
          </a:p>
        </p:txBody>
      </p:sp>
      <p:sp>
        <p:nvSpPr>
          <p:cNvPr id="5126" name="Text Box 6"/>
          <p:cNvSpPr txBox="1">
            <a:spLocks noChangeArrowheads="1"/>
          </p:cNvSpPr>
          <p:nvPr/>
        </p:nvSpPr>
        <p:spPr bwMode="auto">
          <a:xfrm>
            <a:off x="561860" y="2524698"/>
            <a:ext cx="3150824" cy="586957"/>
          </a:xfrm>
          <a:prstGeom prst="rect">
            <a:avLst/>
          </a:prstGeom>
          <a:solidFill>
            <a:schemeClr val="accent5"/>
          </a:solidFill>
          <a:ln>
            <a:solidFill>
              <a:srgbClr val="809FCC"/>
            </a:solidFill>
          </a:ln>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eaLnBrk="1" hangingPunct="1">
              <a:buSzPct val="100000"/>
            </a:pPr>
            <a:r>
              <a:rPr lang="en-US" altLang="it-IT" sz="3200" dirty="0" smtClean="0">
                <a:solidFill>
                  <a:srgbClr val="FFFFFF"/>
                </a:solidFill>
              </a:rPr>
              <a:t>20-40 </a:t>
            </a:r>
            <a:r>
              <a:rPr lang="en-US" altLang="it-IT" sz="3200" dirty="0" err="1" smtClean="0">
                <a:solidFill>
                  <a:srgbClr val="FFFFFF"/>
                </a:solidFill>
              </a:rPr>
              <a:t>Linfociti</a:t>
            </a:r>
            <a:r>
              <a:rPr lang="en-US" altLang="it-IT" sz="3200" dirty="0" smtClean="0">
                <a:solidFill>
                  <a:srgbClr val="FFFFFF"/>
                </a:solidFill>
              </a:rPr>
              <a:t> %</a:t>
            </a:r>
            <a:endParaRPr lang="en-US" altLang="it-IT" sz="3200" dirty="0">
              <a:solidFill>
                <a:srgbClr val="FFFFFF"/>
              </a:solidFill>
            </a:endParaRPr>
          </a:p>
        </p:txBody>
      </p:sp>
      <p:sp>
        <p:nvSpPr>
          <p:cNvPr id="5127" name="Text Box 7"/>
          <p:cNvSpPr txBox="1">
            <a:spLocks noChangeArrowheads="1"/>
          </p:cNvSpPr>
          <p:nvPr/>
        </p:nvSpPr>
        <p:spPr bwMode="auto">
          <a:xfrm>
            <a:off x="731149" y="4484783"/>
            <a:ext cx="2752725" cy="581025"/>
          </a:xfrm>
          <a:prstGeom prst="rect">
            <a:avLst/>
          </a:prstGeom>
          <a:solidFill>
            <a:schemeClr val="accent4"/>
          </a:solidFill>
          <a:ln>
            <a:solidFill>
              <a:srgbClr val="FFC000"/>
            </a:solidFill>
          </a:ln>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eaLnBrk="1" hangingPunct="1">
              <a:buSzPct val="100000"/>
            </a:pPr>
            <a:r>
              <a:rPr lang="en-US" altLang="it-IT" sz="3200" dirty="0" err="1">
                <a:solidFill>
                  <a:srgbClr val="FFFFFF"/>
                </a:solidFill>
              </a:rPr>
              <a:t>Monociti</a:t>
            </a:r>
            <a:r>
              <a:rPr lang="en-US" altLang="it-IT" sz="3200" dirty="0">
                <a:solidFill>
                  <a:srgbClr val="FFFFFF"/>
                </a:solidFill>
              </a:rPr>
              <a:t> 2-8%</a:t>
            </a:r>
          </a:p>
        </p:txBody>
      </p:sp>
      <p:sp>
        <p:nvSpPr>
          <p:cNvPr id="5128" name="Text Box 8"/>
          <p:cNvSpPr txBox="1">
            <a:spLocks noChangeArrowheads="1"/>
          </p:cNvSpPr>
          <p:nvPr/>
        </p:nvSpPr>
        <p:spPr bwMode="auto">
          <a:xfrm>
            <a:off x="1151110" y="5110776"/>
            <a:ext cx="2551113" cy="58102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eaLnBrk="1" hangingPunct="1">
              <a:buSzPct val="100000"/>
            </a:pPr>
            <a:r>
              <a:rPr lang="en-US" altLang="it-IT" sz="3200" dirty="0" err="1">
                <a:solidFill>
                  <a:srgbClr val="FFFFFF"/>
                </a:solidFill>
              </a:rPr>
              <a:t>Basofili</a:t>
            </a:r>
            <a:r>
              <a:rPr lang="en-US" altLang="it-IT" sz="3200" dirty="0">
                <a:solidFill>
                  <a:srgbClr val="FFFFFF"/>
                </a:solidFill>
              </a:rPr>
              <a:t> 0-1%</a:t>
            </a:r>
          </a:p>
        </p:txBody>
      </p:sp>
      <p:sp>
        <p:nvSpPr>
          <p:cNvPr id="5129" name="Text Box 9"/>
          <p:cNvSpPr txBox="1">
            <a:spLocks noChangeArrowheads="1"/>
          </p:cNvSpPr>
          <p:nvPr/>
        </p:nvSpPr>
        <p:spPr bwMode="auto">
          <a:xfrm>
            <a:off x="1492231" y="5717621"/>
            <a:ext cx="2865437" cy="581025"/>
          </a:xfrm>
          <a:prstGeom prst="rect">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u="sng">
                <a:solidFill>
                  <a:schemeClr val="tx1"/>
                </a:solidFill>
                <a:latin typeface="Times New Roman" panose="02020603050405020304" pitchFamily="18" charset="0"/>
                <a:cs typeface="Arial" panose="020B0604020202020204" pitchFamily="34" charset="0"/>
              </a:defRPr>
            </a:lvl9pPr>
          </a:lstStyle>
          <a:p>
            <a:pPr eaLnBrk="1" hangingPunct="1">
              <a:buSzPct val="100000"/>
            </a:pPr>
            <a:r>
              <a:rPr lang="en-US" altLang="it-IT" sz="3200" dirty="0" err="1">
                <a:solidFill>
                  <a:srgbClr val="FFFFFF"/>
                </a:solidFill>
              </a:rPr>
              <a:t>Eosinofili</a:t>
            </a:r>
            <a:r>
              <a:rPr lang="en-US" altLang="it-IT" sz="3200" dirty="0">
                <a:solidFill>
                  <a:srgbClr val="FFFFFF"/>
                </a:solidFill>
              </a:rPr>
              <a:t> 1-4%</a:t>
            </a:r>
          </a:p>
        </p:txBody>
      </p:sp>
      <p:cxnSp>
        <p:nvCxnSpPr>
          <p:cNvPr id="16" name="Elbow Connector 4"/>
          <p:cNvCxnSpPr>
            <a:cxnSpLocks/>
          </p:cNvCxnSpPr>
          <p:nvPr/>
        </p:nvCxnSpPr>
        <p:spPr>
          <a:xfrm rot="10800000" flipV="1">
            <a:off x="2235201" y="364067"/>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0801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1715" y="444446"/>
            <a:ext cx="4111067" cy="523875"/>
          </a:xfrm>
          <a:prstGeom prst="rect">
            <a:avLst/>
          </a:prstGeom>
          <a:noFill/>
        </p:spPr>
        <p:txBody>
          <a:bodyPr wrap="square">
            <a:spAutoFit/>
          </a:bodyPr>
          <a:lstStyle/>
          <a:p>
            <a:pPr eaLnBrk="1" hangingPunct="1">
              <a:defRPr/>
            </a:pPr>
            <a:r>
              <a:rPr lang="it-IT" sz="2800" b="1" dirty="0">
                <a:cs typeface="Kannada MN" pitchFamily="2" charset="0"/>
              </a:rPr>
              <a:t>FORMULA LEUCOCITARIA</a:t>
            </a:r>
          </a:p>
        </p:txBody>
      </p:sp>
      <p:sp>
        <p:nvSpPr>
          <p:cNvPr id="10" name="Rectangle 9"/>
          <p:cNvSpPr/>
          <p:nvPr/>
        </p:nvSpPr>
        <p:spPr>
          <a:xfrm>
            <a:off x="2834746" y="2508283"/>
            <a:ext cx="5411787" cy="4154984"/>
          </a:xfrm>
          <a:prstGeom prst="rect">
            <a:avLst/>
          </a:prstGeom>
          <a:solidFill>
            <a:srgbClr val="FE7E81"/>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just" eaLnBrk="1" hangingPunct="1">
              <a:defRPr/>
            </a:pPr>
            <a:r>
              <a:rPr lang="it-IT" sz="2400" b="1" i="1" dirty="0">
                <a:solidFill>
                  <a:schemeClr val="bg1"/>
                </a:solidFill>
                <a:cs typeface="Kannada MN" pitchFamily="2" charset="0"/>
              </a:rPr>
              <a:t>In base alla </a:t>
            </a:r>
            <a:r>
              <a:rPr lang="it-IT" sz="2400" b="1" i="1" dirty="0" smtClean="0">
                <a:solidFill>
                  <a:schemeClr val="bg1"/>
                </a:solidFill>
                <a:cs typeface="Kannada MN" pitchFamily="2" charset="0"/>
              </a:rPr>
              <a:t>forma del nucleo  ed alla presenza </a:t>
            </a:r>
            <a:r>
              <a:rPr lang="it-IT" sz="2400" b="1" i="1" dirty="0">
                <a:solidFill>
                  <a:schemeClr val="bg1"/>
                </a:solidFill>
                <a:cs typeface="Kannada MN" pitchFamily="2" charset="0"/>
              </a:rPr>
              <a:t>o meno di granuli visibili all'interno del </a:t>
            </a:r>
            <a:r>
              <a:rPr lang="it-IT" sz="2400" b="1" i="1" dirty="0" smtClean="0">
                <a:solidFill>
                  <a:schemeClr val="bg1"/>
                </a:solidFill>
                <a:cs typeface="Kannada MN" pitchFamily="2" charset="0"/>
              </a:rPr>
              <a:t>citoplasma, possono </a:t>
            </a:r>
            <a:r>
              <a:rPr lang="it-IT" sz="2400" b="1" i="1" dirty="0">
                <a:solidFill>
                  <a:schemeClr val="bg1"/>
                </a:solidFill>
                <a:cs typeface="Kannada MN" pitchFamily="2" charset="0"/>
              </a:rPr>
              <a:t>essere distinti in: </a:t>
            </a:r>
          </a:p>
          <a:p>
            <a:pPr algn="just" eaLnBrk="1" hangingPunct="1">
              <a:defRPr/>
            </a:pPr>
            <a:endParaRPr lang="it-IT" sz="2400" b="1" i="1" dirty="0">
              <a:solidFill>
                <a:schemeClr val="bg1"/>
              </a:solidFill>
              <a:cs typeface="Kannada MN" pitchFamily="2" charset="0"/>
            </a:endParaRPr>
          </a:p>
          <a:p>
            <a:pPr marL="285750" indent="-285750" algn="just" eaLnBrk="1" hangingPunct="1">
              <a:buFont typeface="Wingdings" pitchFamily="2" charset="2"/>
              <a:buChar char="ü"/>
              <a:defRPr/>
            </a:pPr>
            <a:r>
              <a:rPr lang="it-IT" sz="2400" b="1" i="1" dirty="0">
                <a:solidFill>
                  <a:schemeClr val="bg1"/>
                </a:solidFill>
                <a:cs typeface="Kannada MN" pitchFamily="2" charset="0"/>
              </a:rPr>
              <a:t>Leucociti </a:t>
            </a:r>
            <a:r>
              <a:rPr lang="it-IT" sz="2400" b="1" i="1" dirty="0" err="1" smtClean="0">
                <a:solidFill>
                  <a:schemeClr val="bg1"/>
                </a:solidFill>
                <a:cs typeface="Kannada MN" pitchFamily="2" charset="0"/>
              </a:rPr>
              <a:t>polimorfonucleati</a:t>
            </a:r>
            <a:r>
              <a:rPr lang="it-IT" sz="2400" b="1" i="1" dirty="0" smtClean="0">
                <a:solidFill>
                  <a:schemeClr val="bg1"/>
                </a:solidFill>
                <a:cs typeface="Kannada MN" pitchFamily="2" charset="0"/>
              </a:rPr>
              <a:t> </a:t>
            </a:r>
            <a:endParaRPr lang="it-IT" sz="2400" b="1" i="1" dirty="0">
              <a:solidFill>
                <a:schemeClr val="bg1"/>
              </a:solidFill>
              <a:cs typeface="Kannada MN" pitchFamily="2" charset="0"/>
            </a:endParaRPr>
          </a:p>
          <a:p>
            <a:pPr marL="285750" indent="-285750" algn="just" eaLnBrk="1" hangingPunct="1">
              <a:defRPr/>
            </a:pPr>
            <a:r>
              <a:rPr lang="it-IT" sz="2400" b="1" i="1" dirty="0">
                <a:solidFill>
                  <a:schemeClr val="bg1"/>
                </a:solidFill>
                <a:cs typeface="Kannada MN" pitchFamily="2" charset="0"/>
              </a:rPr>
              <a:t>    (Granulociti Neutrofili, Eosinofili, Basofili) </a:t>
            </a:r>
          </a:p>
          <a:p>
            <a:pPr eaLnBrk="1" hangingPunct="1">
              <a:defRPr/>
            </a:pPr>
            <a:endParaRPr lang="it-IT" sz="2400" b="1" i="1" dirty="0">
              <a:solidFill>
                <a:schemeClr val="bg1"/>
              </a:solidFill>
              <a:cs typeface="Kannada MN" pitchFamily="2" charset="0"/>
            </a:endParaRPr>
          </a:p>
          <a:p>
            <a:pPr marL="285750" indent="-285750" eaLnBrk="1" hangingPunct="1">
              <a:buFont typeface="Wingdings" pitchFamily="2" charset="2"/>
              <a:buChar char="ü"/>
              <a:defRPr/>
            </a:pPr>
            <a:r>
              <a:rPr lang="it-IT" sz="2400" b="1" i="1" dirty="0" smtClean="0">
                <a:solidFill>
                  <a:schemeClr val="bg1"/>
                </a:solidFill>
                <a:cs typeface="Kannada MN" pitchFamily="2" charset="0"/>
              </a:rPr>
              <a:t>Leucociti </a:t>
            </a:r>
            <a:r>
              <a:rPr lang="it-IT" sz="2400" b="1" i="1" dirty="0" err="1" smtClean="0">
                <a:solidFill>
                  <a:schemeClr val="bg1"/>
                </a:solidFill>
                <a:cs typeface="Kannada MN" pitchFamily="2" charset="0"/>
              </a:rPr>
              <a:t>monomorfonucleati</a:t>
            </a:r>
            <a:endParaRPr lang="it-IT" sz="2400" b="1" i="1" dirty="0">
              <a:solidFill>
                <a:schemeClr val="bg1"/>
              </a:solidFill>
              <a:cs typeface="Kannada MN" pitchFamily="2" charset="0"/>
            </a:endParaRPr>
          </a:p>
          <a:p>
            <a:pPr marL="285750" indent="-285750" eaLnBrk="1" hangingPunct="1">
              <a:defRPr/>
            </a:pPr>
            <a:r>
              <a:rPr lang="it-IT" sz="2400" b="1" i="1" dirty="0">
                <a:solidFill>
                  <a:schemeClr val="bg1"/>
                </a:solidFill>
                <a:cs typeface="Kannada MN" pitchFamily="2" charset="0"/>
              </a:rPr>
              <a:t>    (Monociti e Linfociti)</a:t>
            </a:r>
          </a:p>
        </p:txBody>
      </p:sp>
      <p:cxnSp>
        <p:nvCxnSpPr>
          <p:cNvPr id="15" name="Elbow Connector 14"/>
          <p:cNvCxnSpPr>
            <a:cxnSpLocks/>
          </p:cNvCxnSpPr>
          <p:nvPr/>
        </p:nvCxnSpPr>
        <p:spPr>
          <a:xfrm>
            <a:off x="921327" y="2540018"/>
            <a:ext cx="1873250" cy="1074737"/>
          </a:xfrm>
          <a:prstGeom prst="bentConnector3">
            <a:avLst>
              <a:gd name="adj1" fmla="val 50000"/>
            </a:avLst>
          </a:prstGeom>
          <a:ln w="57150">
            <a:solidFill>
              <a:srgbClr val="A5002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21327" y="1266735"/>
            <a:ext cx="7344816" cy="1200329"/>
          </a:xfrm>
          <a:prstGeom prst="rect">
            <a:avLst/>
          </a:prstGeom>
          <a:solidFill>
            <a:srgbClr val="FE7E81"/>
          </a:solidFill>
          <a:ln/>
        </p:spPr>
        <p:style>
          <a:lnRef idx="1">
            <a:schemeClr val="accent4"/>
          </a:lnRef>
          <a:fillRef idx="2">
            <a:schemeClr val="accent4"/>
          </a:fillRef>
          <a:effectRef idx="1">
            <a:schemeClr val="accent4"/>
          </a:effectRef>
          <a:fontRef idx="minor">
            <a:schemeClr val="dk1"/>
          </a:fontRef>
        </p:style>
        <p:txBody>
          <a:bodyPr/>
          <a:lstStyle/>
          <a:p>
            <a:pPr algn="just" eaLnBrk="1" hangingPunct="1">
              <a:defRPr/>
            </a:pPr>
            <a:r>
              <a:rPr lang="it-IT" sz="2400" b="1" i="1" dirty="0" smtClean="0">
                <a:solidFill>
                  <a:schemeClr val="bg1"/>
                </a:solidFill>
                <a:cs typeface="Kannada MN" pitchFamily="2" charset="0"/>
              </a:rPr>
              <a:t>La valutazione </a:t>
            </a:r>
            <a:r>
              <a:rPr lang="it-IT" sz="2400" b="1" i="1" dirty="0">
                <a:solidFill>
                  <a:schemeClr val="bg1"/>
                </a:solidFill>
                <a:cs typeface="Kannada MN" pitchFamily="2" charset="0"/>
              </a:rPr>
              <a:t>della formula leucocitaria è uno dei momenti cardine per la valutazione delle </a:t>
            </a:r>
            <a:r>
              <a:rPr lang="it-IT" sz="2400" b="1" i="1" dirty="0" smtClean="0">
                <a:solidFill>
                  <a:schemeClr val="bg1"/>
                </a:solidFill>
                <a:cs typeface="Kannada MN" pitchFamily="2" charset="0"/>
              </a:rPr>
              <a:t>leucocitosi</a:t>
            </a:r>
            <a:r>
              <a:rPr lang="it-IT" sz="2400" b="1" dirty="0">
                <a:solidFill>
                  <a:schemeClr val="bg1"/>
                </a:solidFill>
                <a:cs typeface="Kannada MN" pitchFamily="2" charset="0"/>
              </a:rPr>
              <a:t> </a:t>
            </a:r>
            <a:r>
              <a:rPr lang="it-IT" sz="2400" b="1" dirty="0" smtClean="0">
                <a:solidFill>
                  <a:schemeClr val="bg1"/>
                </a:solidFill>
                <a:cs typeface="Kannada MN" pitchFamily="2" charset="0"/>
              </a:rPr>
              <a:t>o delle </a:t>
            </a:r>
            <a:r>
              <a:rPr lang="it-IT" sz="2400" b="1" dirty="0" err="1" smtClean="0">
                <a:solidFill>
                  <a:schemeClr val="bg1"/>
                </a:solidFill>
                <a:cs typeface="Kannada MN" pitchFamily="2" charset="0"/>
              </a:rPr>
              <a:t>leucopenie</a:t>
            </a:r>
            <a:endParaRPr lang="it-IT" b="1" dirty="0">
              <a:solidFill>
                <a:schemeClr val="bg1"/>
              </a:solidFill>
              <a:latin typeface="Kannada MN" pitchFamily="2" charset="0"/>
              <a:cs typeface="Kannada MN" pitchFamily="2" charset="0"/>
            </a:endParaRPr>
          </a:p>
        </p:txBody>
      </p:sp>
      <p:pic>
        <p:nvPicPr>
          <p:cNvPr id="28683" name="Immagin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67" y="4038601"/>
            <a:ext cx="255592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Elbow Connector 4"/>
          <p:cNvCxnSpPr>
            <a:cxnSpLocks/>
          </p:cNvCxnSpPr>
          <p:nvPr/>
        </p:nvCxnSpPr>
        <p:spPr>
          <a:xfrm rot="10800000" flipV="1">
            <a:off x="2235201" y="364067"/>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247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Casi Clinici rivisti fino a dicembre 2015\barone antonio MDS con aggregati piastrinici strani da indagare 24-9-2014\Barone Antonio  MDS 09-10-2014\NEUTROFILO NORMALE PER CONFRONTO.JPG"/>
          <p:cNvPicPr>
            <a:picLocks noChangeAspect="1" noChangeArrowheads="1"/>
          </p:cNvPicPr>
          <p:nvPr/>
        </p:nvPicPr>
        <p:blipFill rotWithShape="1">
          <a:blip r:embed="rId3">
            <a:extLst>
              <a:ext uri="{28A0092B-C50C-407E-A947-70E740481C1C}">
                <a14:useLocalDpi xmlns:a14="http://schemas.microsoft.com/office/drawing/2010/main" val="0"/>
              </a:ext>
            </a:extLst>
          </a:blip>
          <a:srcRect l="28079" t="38931" r="26900" b="15137"/>
          <a:stretch/>
        </p:blipFill>
        <p:spPr bwMode="auto">
          <a:xfrm flipH="1">
            <a:off x="6002866" y="3784600"/>
            <a:ext cx="2489200" cy="1955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5" name="Rettangolo 4"/>
          <p:cNvSpPr/>
          <p:nvPr/>
        </p:nvSpPr>
        <p:spPr>
          <a:xfrm>
            <a:off x="616688" y="702144"/>
            <a:ext cx="7868093" cy="2246769"/>
          </a:xfrm>
          <a:prstGeom prst="rect">
            <a:avLst/>
          </a:prstGeom>
        </p:spPr>
        <p:txBody>
          <a:bodyPr wrap="square">
            <a:spAutoFit/>
          </a:bodyPr>
          <a:lstStyle/>
          <a:p>
            <a:pPr algn="just"/>
            <a:r>
              <a:rPr lang="it-IT" sz="2000" b="1" dirty="0" smtClean="0"/>
              <a:t>I neutrofili maturi misurano circa 12–15 𝜇m di diametro e hanno forma rotondeggiante con margini regolari, Il rapporto nucleo/citoplasma è basso, quindi prevale il citoplasma.</a:t>
            </a:r>
          </a:p>
          <a:p>
            <a:pPr algn="just">
              <a:buFont typeface="Wingdings" pitchFamily="2" charset="2"/>
              <a:buChar char="§"/>
            </a:pPr>
            <a:endParaRPr lang="it-IT" sz="2000" b="1" dirty="0" smtClean="0"/>
          </a:p>
          <a:p>
            <a:pPr algn="just">
              <a:buFont typeface="Wingdings" pitchFamily="2" charset="2"/>
              <a:buChar char="§"/>
            </a:pPr>
            <a:r>
              <a:rPr lang="it-IT" sz="2000" b="1" dirty="0" smtClean="0"/>
              <a:t> Il citoplasma appare roseo e contiene: granuli primari </a:t>
            </a:r>
            <a:r>
              <a:rPr lang="it-IT" sz="2000" b="1" dirty="0" err="1" smtClean="0"/>
              <a:t>azurofili</a:t>
            </a:r>
            <a:r>
              <a:rPr lang="it-IT" sz="2000" b="1" dirty="0" smtClean="0"/>
              <a:t> (rosso-mattone/bruni,  </a:t>
            </a:r>
            <a:r>
              <a:rPr lang="it-IT" sz="2000" b="1" dirty="0" err="1" smtClean="0"/>
              <a:t>perossidasi</a:t>
            </a:r>
            <a:r>
              <a:rPr lang="it-IT" sz="2000" b="1" dirty="0" smtClean="0"/>
              <a:t> positivi),  sono lisosomi visibili al microscopio ottico, il loro colore diminuisce con la maturazione cellulare.</a:t>
            </a:r>
          </a:p>
        </p:txBody>
      </p:sp>
      <p:sp>
        <p:nvSpPr>
          <p:cNvPr id="6" name="Rettangolo 5"/>
          <p:cNvSpPr/>
          <p:nvPr/>
        </p:nvSpPr>
        <p:spPr>
          <a:xfrm>
            <a:off x="642088" y="2953815"/>
            <a:ext cx="5050465" cy="3785652"/>
          </a:xfrm>
          <a:prstGeom prst="rect">
            <a:avLst/>
          </a:prstGeom>
        </p:spPr>
        <p:txBody>
          <a:bodyPr wrap="square">
            <a:spAutoFit/>
          </a:bodyPr>
          <a:lstStyle/>
          <a:p>
            <a:pPr algn="just">
              <a:buFont typeface="Wingdings" pitchFamily="2" charset="2"/>
              <a:buChar char="§"/>
            </a:pPr>
            <a:r>
              <a:rPr lang="it-IT" sz="2000" b="1" dirty="0" smtClean="0"/>
              <a:t> Granuli specifici (</a:t>
            </a:r>
            <a:r>
              <a:rPr lang="it-IT" sz="2000" b="1" dirty="0" err="1" smtClean="0"/>
              <a:t>perossidasi-negativi</a:t>
            </a:r>
            <a:r>
              <a:rPr lang="it-IT" sz="2000" b="1" dirty="0" smtClean="0"/>
              <a:t>) responsabili del colore di fondo citoplasmatico, visibili solo al microscopio elettronico.</a:t>
            </a:r>
          </a:p>
          <a:p>
            <a:pPr algn="just">
              <a:buFont typeface="Wingdings" pitchFamily="2" charset="2"/>
              <a:buChar char="§"/>
            </a:pPr>
            <a:endParaRPr lang="it-IT" sz="2000" b="1" dirty="0" smtClean="0"/>
          </a:p>
          <a:p>
            <a:pPr algn="just">
              <a:buFont typeface="Wingdings" pitchFamily="2" charset="2"/>
              <a:buChar char="§"/>
            </a:pPr>
            <a:r>
              <a:rPr lang="it-IT" sz="2000" b="1" dirty="0" smtClean="0"/>
              <a:t> Il nucleo è segmentato in lobi collegati da sottili filamenti di cromatina; il numero dei lobi aumenta con la maturazione. </a:t>
            </a:r>
          </a:p>
          <a:p>
            <a:pPr algn="just">
              <a:buFont typeface="Wingdings" pitchFamily="2" charset="2"/>
              <a:buChar char="§"/>
            </a:pPr>
            <a:endParaRPr lang="it-IT" sz="2000" b="1" dirty="0" smtClean="0"/>
          </a:p>
          <a:p>
            <a:pPr algn="just">
              <a:buFont typeface="Wingdings" pitchFamily="2" charset="2"/>
              <a:buChar char="§"/>
            </a:pPr>
            <a:r>
              <a:rPr lang="it-IT" sz="2000" b="1" dirty="0" smtClean="0"/>
              <a:t> La cromatina è molto condensata e scura perché il nucleo, a questo stadio, ha quasi esaurito la sua funzione sintetica.</a:t>
            </a:r>
            <a:endParaRPr lang="it-IT" sz="2000" b="1" dirty="0"/>
          </a:p>
        </p:txBody>
      </p:sp>
      <p:sp>
        <p:nvSpPr>
          <p:cNvPr id="7" name="Rettangolo 6"/>
          <p:cNvSpPr/>
          <p:nvPr/>
        </p:nvSpPr>
        <p:spPr>
          <a:xfrm>
            <a:off x="3634899" y="230201"/>
            <a:ext cx="1958870" cy="523220"/>
          </a:xfrm>
          <a:prstGeom prst="rect">
            <a:avLst/>
          </a:prstGeom>
        </p:spPr>
        <p:txBody>
          <a:bodyPr wrap="none">
            <a:spAutoFit/>
          </a:bodyPr>
          <a:lstStyle/>
          <a:p>
            <a:pPr algn="ctr"/>
            <a:r>
              <a:rPr lang="it-IT" sz="2800" b="1" dirty="0" smtClean="0"/>
              <a:t>NEUTROFILI</a:t>
            </a:r>
            <a:endParaRPr lang="it-IT" sz="2800" b="1" dirty="0"/>
          </a:p>
        </p:txBody>
      </p:sp>
      <p:cxnSp>
        <p:nvCxnSpPr>
          <p:cNvPr id="8" name="Elbow Connector 4"/>
          <p:cNvCxnSpPr>
            <a:cxnSpLocks/>
          </p:cNvCxnSpPr>
          <p:nvPr/>
        </p:nvCxnSpPr>
        <p:spPr>
          <a:xfrm rot="10800000" flipV="1">
            <a:off x="2150534" y="118533"/>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698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F:\Casi Clinici rivisti fino a dicembre 2015\peluso angiola  ipereosinofilia 12-03-2014\05060251.JPG"/>
          <p:cNvPicPr>
            <a:picLocks noChangeAspect="1" noChangeArrowheads="1"/>
          </p:cNvPicPr>
          <p:nvPr/>
        </p:nvPicPr>
        <p:blipFill rotWithShape="1">
          <a:blip r:embed="rId3">
            <a:extLst>
              <a:ext uri="{28A0092B-C50C-407E-A947-70E740481C1C}">
                <a14:useLocalDpi xmlns:a14="http://schemas.microsoft.com/office/drawing/2010/main" val="0"/>
              </a:ext>
            </a:extLst>
          </a:blip>
          <a:srcRect l="10142" t="58359" r="54922" b="4983"/>
          <a:stretch/>
        </p:blipFill>
        <p:spPr bwMode="auto">
          <a:xfrm>
            <a:off x="6104598" y="3615266"/>
            <a:ext cx="2539869" cy="210742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6" name="Rettangolo 5"/>
          <p:cNvSpPr/>
          <p:nvPr/>
        </p:nvSpPr>
        <p:spPr>
          <a:xfrm>
            <a:off x="478465" y="866678"/>
            <a:ext cx="8191402" cy="2246769"/>
          </a:xfrm>
          <a:prstGeom prst="rect">
            <a:avLst/>
          </a:prstGeom>
        </p:spPr>
        <p:txBody>
          <a:bodyPr wrap="square">
            <a:spAutoFit/>
          </a:bodyPr>
          <a:lstStyle/>
          <a:p>
            <a:pPr algn="just">
              <a:buFont typeface="Wingdings" pitchFamily="2" charset="2"/>
              <a:buChar char="§"/>
            </a:pPr>
            <a:r>
              <a:rPr lang="it-IT" sz="2000" b="1" dirty="0" smtClean="0"/>
              <a:t> Più grandi </a:t>
            </a:r>
            <a:r>
              <a:rPr lang="it-IT" sz="2000" b="1" dirty="0" smtClean="0"/>
              <a:t>del </a:t>
            </a:r>
            <a:r>
              <a:rPr lang="it-IT" sz="2000" b="1" dirty="0" smtClean="0"/>
              <a:t>neutrofilo,  </a:t>
            </a:r>
            <a:r>
              <a:rPr lang="it-IT" sz="2000" b="1" dirty="0" smtClean="0"/>
              <a:t>forma rotondeggiante con margini regolari, nucleo bilobato, trilobato </a:t>
            </a:r>
          </a:p>
          <a:p>
            <a:pPr algn="just">
              <a:buFont typeface="Wingdings" pitchFamily="2" charset="2"/>
              <a:buChar char="§"/>
            </a:pPr>
            <a:endParaRPr lang="it-IT" sz="2000" b="1" dirty="0" smtClean="0"/>
          </a:p>
          <a:p>
            <a:pPr algn="just">
              <a:buFont typeface="Wingdings" pitchFamily="2" charset="2"/>
              <a:buChar char="§"/>
            </a:pPr>
            <a:r>
              <a:rPr lang="it-IT" sz="2000" b="1" dirty="0" smtClean="0"/>
              <a:t> Il rapporto N/C è basso per la presenza di una quantità  cospicua di citoplasma, </a:t>
            </a:r>
            <a:r>
              <a:rPr lang="it-IT" sz="2000" b="1" dirty="0" smtClean="0"/>
              <a:t>ricchi </a:t>
            </a:r>
            <a:r>
              <a:rPr lang="it-IT" sz="2000" b="1" dirty="0" smtClean="0"/>
              <a:t>di granuli secondari specifici, più grandi di quelli dei neutrofili, di colore arancione intenso  sferoidali e di dimensioni generalmente uniformi.</a:t>
            </a:r>
          </a:p>
        </p:txBody>
      </p:sp>
      <p:sp>
        <p:nvSpPr>
          <p:cNvPr id="7" name="Rettangolo 6"/>
          <p:cNvSpPr/>
          <p:nvPr/>
        </p:nvSpPr>
        <p:spPr>
          <a:xfrm>
            <a:off x="525721" y="3168458"/>
            <a:ext cx="5231218" cy="3477875"/>
          </a:xfrm>
          <a:prstGeom prst="rect">
            <a:avLst/>
          </a:prstGeom>
        </p:spPr>
        <p:txBody>
          <a:bodyPr wrap="square">
            <a:spAutoFit/>
          </a:bodyPr>
          <a:lstStyle/>
          <a:p>
            <a:pPr algn="just">
              <a:buFont typeface="Wingdings" pitchFamily="2" charset="2"/>
              <a:buChar char="§"/>
            </a:pPr>
            <a:r>
              <a:rPr lang="it-IT" sz="2000" b="1" dirty="0" smtClean="0"/>
              <a:t> Il colore di fondo del citoplasma, che si intravede dove mancano i granuli specifici e  fra i lobi nucleari, è lievemente basofilo per la presenza dei ribosomi e reticolo </a:t>
            </a:r>
            <a:r>
              <a:rPr lang="it-IT" sz="2000" b="1" dirty="0" err="1" smtClean="0"/>
              <a:t>endoplasmico</a:t>
            </a:r>
            <a:r>
              <a:rPr lang="it-IT" sz="2000" b="1" dirty="0" smtClean="0"/>
              <a:t>  che sono più abbondanti  rispetto ai nei neutrofili maturi.</a:t>
            </a:r>
          </a:p>
          <a:p>
            <a:pPr algn="just">
              <a:buFont typeface="Wingdings" pitchFamily="2" charset="2"/>
              <a:buChar char="§"/>
            </a:pPr>
            <a:endParaRPr lang="it-IT" sz="2000" b="1" dirty="0" smtClean="0"/>
          </a:p>
          <a:p>
            <a:pPr algn="just">
              <a:buFont typeface="Wingdings" pitchFamily="2" charset="2"/>
              <a:buChar char="§"/>
            </a:pPr>
            <a:r>
              <a:rPr lang="it-IT" sz="2000" b="1" dirty="0" smtClean="0"/>
              <a:t> I lobi nucleari  sono generalmente collegati da brevissimi ponti </a:t>
            </a:r>
            <a:r>
              <a:rPr lang="it-IT" sz="2000" b="1" dirty="0" err="1" smtClean="0"/>
              <a:t>cromatinici</a:t>
            </a:r>
            <a:endParaRPr lang="it-IT" sz="2000" b="1" dirty="0" smtClean="0"/>
          </a:p>
          <a:p>
            <a:pPr algn="just">
              <a:buFont typeface="Wingdings" pitchFamily="2" charset="2"/>
              <a:buChar char="§"/>
            </a:pPr>
            <a:endParaRPr lang="it-IT" sz="2000" b="1" dirty="0" smtClean="0"/>
          </a:p>
          <a:p>
            <a:pPr algn="just">
              <a:buFont typeface="Wingdings" pitchFamily="2" charset="2"/>
              <a:buChar char="§"/>
            </a:pPr>
            <a:r>
              <a:rPr lang="it-IT" sz="2000" b="1" dirty="0" smtClean="0"/>
              <a:t> La cromatina è scura, violacea.</a:t>
            </a:r>
            <a:endParaRPr lang="it-IT" sz="2000" b="1" dirty="0"/>
          </a:p>
        </p:txBody>
      </p:sp>
      <p:sp>
        <p:nvSpPr>
          <p:cNvPr id="8" name="Rettangolo 7"/>
          <p:cNvSpPr/>
          <p:nvPr/>
        </p:nvSpPr>
        <p:spPr>
          <a:xfrm>
            <a:off x="3724045" y="196333"/>
            <a:ext cx="1850443" cy="523220"/>
          </a:xfrm>
          <a:prstGeom prst="rect">
            <a:avLst/>
          </a:prstGeom>
        </p:spPr>
        <p:txBody>
          <a:bodyPr wrap="none">
            <a:spAutoFit/>
          </a:bodyPr>
          <a:lstStyle/>
          <a:p>
            <a:r>
              <a:rPr lang="it-IT" sz="2800" b="1" dirty="0" smtClean="0"/>
              <a:t>EOSINOFILI</a:t>
            </a:r>
            <a:endParaRPr lang="it-IT" sz="2800" dirty="0"/>
          </a:p>
        </p:txBody>
      </p:sp>
      <p:cxnSp>
        <p:nvCxnSpPr>
          <p:cNvPr id="9" name="Elbow Connector 4"/>
          <p:cNvCxnSpPr>
            <a:cxnSpLocks/>
          </p:cNvCxnSpPr>
          <p:nvPr/>
        </p:nvCxnSpPr>
        <p:spPr>
          <a:xfrm rot="10800000" flipV="1">
            <a:off x="2269068" y="169334"/>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208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F:\Casi Clinici rivisti fino a dicembre 2015\mansueto felicia basofili 2.5% utile follow up per  mpd 23-11-2015\16043919.JPG"/>
          <p:cNvPicPr>
            <a:picLocks noChangeAspect="1" noChangeArrowheads="1"/>
          </p:cNvPicPr>
          <p:nvPr/>
        </p:nvPicPr>
        <p:blipFill rotWithShape="1">
          <a:blip r:embed="rId3">
            <a:extLst>
              <a:ext uri="{28A0092B-C50C-407E-A947-70E740481C1C}">
                <a14:useLocalDpi xmlns:a14="http://schemas.microsoft.com/office/drawing/2010/main" val="0"/>
              </a:ext>
            </a:extLst>
          </a:blip>
          <a:srcRect l="18129" t="16117" r="39788" b="42351"/>
          <a:stretch/>
        </p:blipFill>
        <p:spPr bwMode="auto">
          <a:xfrm>
            <a:off x="5681133" y="4030133"/>
            <a:ext cx="2859117" cy="224563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5" name="Rettangolo 4"/>
          <p:cNvSpPr/>
          <p:nvPr/>
        </p:nvSpPr>
        <p:spPr>
          <a:xfrm>
            <a:off x="767513" y="1371697"/>
            <a:ext cx="7836196" cy="2554545"/>
          </a:xfrm>
          <a:prstGeom prst="rect">
            <a:avLst/>
          </a:prstGeom>
        </p:spPr>
        <p:txBody>
          <a:bodyPr wrap="square">
            <a:spAutoFit/>
          </a:bodyPr>
          <a:lstStyle/>
          <a:p>
            <a:pPr algn="just">
              <a:buFont typeface="Wingdings" pitchFamily="2" charset="2"/>
              <a:buChar char="§"/>
            </a:pPr>
            <a:r>
              <a:rPr lang="it-IT" sz="2000" b="1" dirty="0" smtClean="0"/>
              <a:t> Sono i più piccoli granulociti circolanti (10-14 millimicron di diametro).</a:t>
            </a:r>
          </a:p>
          <a:p>
            <a:pPr algn="just">
              <a:buFont typeface="Wingdings" pitchFamily="2" charset="2"/>
              <a:buChar char="§"/>
            </a:pPr>
            <a:endParaRPr lang="it-IT" sz="2000" b="1" dirty="0" smtClean="0"/>
          </a:p>
          <a:p>
            <a:pPr algn="just">
              <a:buFont typeface="Wingdings" pitchFamily="2" charset="2"/>
              <a:buChar char="§"/>
            </a:pPr>
            <a:r>
              <a:rPr lang="it-IT" sz="2000" b="1" dirty="0" smtClean="0"/>
              <a:t> Hanno forma rotondeggiante e margini regolari</a:t>
            </a:r>
          </a:p>
          <a:p>
            <a:pPr algn="just">
              <a:buFont typeface="Wingdings" pitchFamily="2" charset="2"/>
              <a:buChar char="§"/>
            </a:pPr>
            <a:endParaRPr lang="it-IT" sz="2000" b="1" dirty="0" smtClean="0"/>
          </a:p>
          <a:p>
            <a:pPr algn="just">
              <a:buFont typeface="Wingdings" pitchFamily="2" charset="2"/>
              <a:buChar char="§"/>
            </a:pPr>
            <a:r>
              <a:rPr lang="it-IT" sz="2000" b="1" dirty="0" smtClean="0"/>
              <a:t> Hanno caratteristici granuli metacromatici, con sono di grandezza intermedia fra quelli dei neutrofili e degli eosinofili, con  colore scuro rosso-viola e  meno numerosi rispetto a quelli dei neutrofili e degli eosinofili e ricoprono il nucleo, spesso oscurandolo.</a:t>
            </a:r>
          </a:p>
        </p:txBody>
      </p:sp>
      <p:sp>
        <p:nvSpPr>
          <p:cNvPr id="6" name="Rettangolo 5"/>
          <p:cNvSpPr/>
          <p:nvPr/>
        </p:nvSpPr>
        <p:spPr>
          <a:xfrm>
            <a:off x="804333" y="4044018"/>
            <a:ext cx="4402667" cy="2246769"/>
          </a:xfrm>
          <a:prstGeom prst="rect">
            <a:avLst/>
          </a:prstGeom>
        </p:spPr>
        <p:txBody>
          <a:bodyPr wrap="square">
            <a:spAutoFit/>
          </a:bodyPr>
          <a:lstStyle/>
          <a:p>
            <a:pPr>
              <a:buFont typeface="Wingdings" pitchFamily="2" charset="2"/>
              <a:buChar char="§"/>
            </a:pPr>
            <a:r>
              <a:rPr lang="it-IT" sz="2000" b="1" dirty="0" smtClean="0"/>
              <a:t> La metacromasia è dovuta al contenuto in mucopolisaccaridi acidi. </a:t>
            </a:r>
          </a:p>
          <a:p>
            <a:pPr>
              <a:buFont typeface="Wingdings" pitchFamily="2" charset="2"/>
              <a:buChar char="§"/>
            </a:pPr>
            <a:endParaRPr lang="it-IT" sz="2000" b="1" dirty="0" smtClean="0"/>
          </a:p>
          <a:p>
            <a:pPr>
              <a:buFont typeface="Wingdings" pitchFamily="2" charset="2"/>
              <a:buChar char="§"/>
            </a:pPr>
            <a:r>
              <a:rPr lang="it-IT" sz="2000" b="1" dirty="0" smtClean="0"/>
              <a:t> Il nucleo, che per la posizione dei granuli può essere appena visibile, ha una cromatina molto densa e scura e può essere semi-lobato </a:t>
            </a:r>
            <a:endParaRPr lang="it-IT" sz="2000" b="1" dirty="0"/>
          </a:p>
        </p:txBody>
      </p:sp>
      <p:sp>
        <p:nvSpPr>
          <p:cNvPr id="7" name="Rettangolo 6"/>
          <p:cNvSpPr/>
          <p:nvPr/>
        </p:nvSpPr>
        <p:spPr>
          <a:xfrm>
            <a:off x="3802106" y="543467"/>
            <a:ext cx="1522854" cy="523220"/>
          </a:xfrm>
          <a:prstGeom prst="rect">
            <a:avLst/>
          </a:prstGeom>
        </p:spPr>
        <p:txBody>
          <a:bodyPr wrap="none">
            <a:spAutoFit/>
          </a:bodyPr>
          <a:lstStyle/>
          <a:p>
            <a:pPr algn="ctr"/>
            <a:r>
              <a:rPr lang="it-IT" sz="2800" b="1" dirty="0" smtClean="0"/>
              <a:t>BASOFILI</a:t>
            </a:r>
            <a:endParaRPr lang="it-IT" sz="2800" b="1" dirty="0"/>
          </a:p>
        </p:txBody>
      </p:sp>
      <p:cxnSp>
        <p:nvCxnSpPr>
          <p:cNvPr id="9" name="Elbow Connector 4"/>
          <p:cNvCxnSpPr>
            <a:cxnSpLocks/>
          </p:cNvCxnSpPr>
          <p:nvPr/>
        </p:nvCxnSpPr>
        <p:spPr>
          <a:xfrm rot="10800000" flipV="1">
            <a:off x="2209801" y="533400"/>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943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286" t="18079" b="39255"/>
          <a:stretch/>
        </p:blipFill>
        <p:spPr bwMode="auto">
          <a:xfrm>
            <a:off x="6908800" y="5046132"/>
            <a:ext cx="1926358" cy="14901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3741" b="64952"/>
          <a:stretch/>
        </p:blipFill>
        <p:spPr bwMode="auto">
          <a:xfrm>
            <a:off x="6907473" y="3420533"/>
            <a:ext cx="1948661" cy="1373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ttangolo 5"/>
          <p:cNvSpPr/>
          <p:nvPr/>
        </p:nvSpPr>
        <p:spPr>
          <a:xfrm>
            <a:off x="508000" y="987781"/>
            <a:ext cx="8407400" cy="3170099"/>
          </a:xfrm>
          <a:prstGeom prst="rect">
            <a:avLst/>
          </a:prstGeom>
        </p:spPr>
        <p:txBody>
          <a:bodyPr wrap="square">
            <a:spAutoFit/>
          </a:bodyPr>
          <a:lstStyle/>
          <a:p>
            <a:pPr algn="just">
              <a:buFont typeface="Wingdings" pitchFamily="2" charset="2"/>
              <a:buChar char="§"/>
            </a:pPr>
            <a:r>
              <a:rPr lang="it-IT" sz="2000" b="1" dirty="0" smtClean="0"/>
              <a:t> </a:t>
            </a:r>
            <a:r>
              <a:rPr lang="it-IT" sz="2000" b="1" dirty="0" smtClean="0"/>
              <a:t>l Monociti </a:t>
            </a:r>
            <a:r>
              <a:rPr lang="it-IT" sz="2000" b="1" dirty="0" smtClean="0"/>
              <a:t>è </a:t>
            </a:r>
            <a:r>
              <a:rPr lang="it-IT" sz="2000" b="1" dirty="0" smtClean="0"/>
              <a:t>somo le </a:t>
            </a:r>
            <a:r>
              <a:rPr lang="it-IT" sz="2000" b="1" dirty="0" smtClean="0"/>
              <a:t> cellule </a:t>
            </a:r>
            <a:r>
              <a:rPr lang="it-IT" sz="2000" b="1" dirty="0" smtClean="0"/>
              <a:t>più </a:t>
            </a:r>
            <a:r>
              <a:rPr lang="it-IT" sz="2000" b="1" dirty="0" smtClean="0"/>
              <a:t>grandi </a:t>
            </a:r>
            <a:r>
              <a:rPr lang="it-IT" sz="2000" b="1" dirty="0"/>
              <a:t>d</a:t>
            </a:r>
            <a:r>
              <a:rPr lang="it-IT" sz="2000" b="1" dirty="0" smtClean="0"/>
              <a:t>el </a:t>
            </a:r>
            <a:r>
              <a:rPr lang="it-IT" sz="2000" b="1" dirty="0" smtClean="0"/>
              <a:t>sangue </a:t>
            </a:r>
            <a:r>
              <a:rPr lang="it-IT" sz="2000" b="1" dirty="0" smtClean="0"/>
              <a:t>periferico, </a:t>
            </a:r>
            <a:r>
              <a:rPr lang="it-IT" sz="2000" b="1" dirty="0" smtClean="0"/>
              <a:t>con un diametro da 15 a 20 millimicron di  forma irregolarmente </a:t>
            </a:r>
            <a:r>
              <a:rPr lang="it-IT" sz="2000" b="1" dirty="0" smtClean="0"/>
              <a:t>rotondeggianti </a:t>
            </a:r>
            <a:r>
              <a:rPr lang="it-IT" sz="2000" b="1" dirty="0" smtClean="0"/>
              <a:t>e  margini irregolari. Il rapporto N/C è generalmente 1/</a:t>
            </a:r>
            <a:r>
              <a:rPr lang="it-IT" sz="2000" b="1" dirty="0" err="1" smtClean="0"/>
              <a:t>1</a:t>
            </a:r>
            <a:endParaRPr lang="it-IT" sz="2000" b="1" dirty="0" smtClean="0"/>
          </a:p>
          <a:p>
            <a:pPr>
              <a:buFont typeface="Wingdings" pitchFamily="2" charset="2"/>
              <a:buChar char="§"/>
            </a:pPr>
            <a:endParaRPr lang="it-IT" sz="2000" b="1" dirty="0" smtClean="0"/>
          </a:p>
          <a:p>
            <a:pPr algn="just">
              <a:buFont typeface="Wingdings" pitchFamily="2" charset="2"/>
              <a:buChar char="§"/>
            </a:pPr>
            <a:r>
              <a:rPr lang="it-IT" sz="2000" b="1" dirty="0" smtClean="0"/>
              <a:t> Il citoplasma ampio, lievemente basofilo di colore grigio azzurro con una sfumatura rosa dovuta alle finissime granulazioni a vetro smerigliato, sabbioso. Presenti granuli azurofili distribuiti in maniera </a:t>
            </a:r>
            <a:r>
              <a:rPr lang="it-IT" sz="2000" b="1" dirty="0" smtClean="0"/>
              <a:t>irregolare</a:t>
            </a:r>
            <a:r>
              <a:rPr lang="it-IT" sz="2000" b="1" dirty="0"/>
              <a:t>,</a:t>
            </a:r>
            <a:r>
              <a:rPr lang="it-IT" sz="2000" b="1" dirty="0" smtClean="0"/>
              <a:t> Frequente la presenza di  </a:t>
            </a:r>
            <a:r>
              <a:rPr lang="it-IT" sz="2000" b="1" dirty="0" smtClean="0"/>
              <a:t>vacuoli</a:t>
            </a:r>
          </a:p>
          <a:p>
            <a:pPr>
              <a:buFont typeface="Wingdings" pitchFamily="2" charset="2"/>
              <a:buChar char="§"/>
            </a:pPr>
            <a:endParaRPr lang="it-IT" sz="2000" b="1" dirty="0" smtClean="0"/>
          </a:p>
          <a:p>
            <a:pPr>
              <a:buFont typeface="Wingdings" pitchFamily="2" charset="2"/>
              <a:buChar char="§"/>
            </a:pPr>
            <a:endParaRPr lang="it-IT" sz="2000" b="1" dirty="0" smtClean="0"/>
          </a:p>
        </p:txBody>
      </p:sp>
      <p:sp>
        <p:nvSpPr>
          <p:cNvPr id="7" name="Rettangolo 6"/>
          <p:cNvSpPr/>
          <p:nvPr/>
        </p:nvSpPr>
        <p:spPr>
          <a:xfrm>
            <a:off x="533398" y="3886200"/>
            <a:ext cx="6104468" cy="2246769"/>
          </a:xfrm>
          <a:prstGeom prst="rect">
            <a:avLst/>
          </a:prstGeom>
        </p:spPr>
        <p:txBody>
          <a:bodyPr wrap="square">
            <a:spAutoFit/>
          </a:bodyPr>
          <a:lstStyle/>
          <a:p>
            <a:pPr algn="just">
              <a:buFont typeface="Wingdings" pitchFamily="2" charset="2"/>
              <a:buChar char="§"/>
            </a:pPr>
            <a:r>
              <a:rPr lang="it-IT" sz="2000" b="1" dirty="0" smtClean="0"/>
              <a:t> Il nucleo si presenta  spesso lievemente eccentrico, con cromatina  spugnosa, reticolare, non molto scura, abbastanza lassa (criterio per la differenziazione con i grandi linfociti atipici).</a:t>
            </a:r>
          </a:p>
          <a:p>
            <a:pPr>
              <a:buFont typeface="Wingdings" pitchFamily="2" charset="2"/>
              <a:buChar char="§"/>
            </a:pPr>
            <a:endParaRPr lang="it-IT" sz="2000" b="1" dirty="0" smtClean="0"/>
          </a:p>
          <a:p>
            <a:pPr algn="just">
              <a:buFont typeface="Wingdings" pitchFamily="2" charset="2"/>
              <a:buChar char="§"/>
            </a:pPr>
            <a:r>
              <a:rPr lang="it-IT" sz="2000" b="1" dirty="0" smtClean="0"/>
              <a:t> La forma del nucleo, descritta generalmente come reniforme ma </a:t>
            </a:r>
            <a:r>
              <a:rPr lang="it-IT" sz="2000" b="1" dirty="0" smtClean="0"/>
              <a:t>può presentarsi </a:t>
            </a:r>
            <a:r>
              <a:rPr lang="it-IT" sz="2000" b="1" dirty="0" smtClean="0"/>
              <a:t>con forme variabili</a:t>
            </a:r>
            <a:endParaRPr lang="it-IT" sz="2000" b="1" dirty="0"/>
          </a:p>
        </p:txBody>
      </p:sp>
      <p:sp>
        <p:nvSpPr>
          <p:cNvPr id="8" name="Rettangolo 7"/>
          <p:cNvSpPr/>
          <p:nvPr/>
        </p:nvSpPr>
        <p:spPr>
          <a:xfrm>
            <a:off x="3867639" y="306401"/>
            <a:ext cx="1781257" cy="523220"/>
          </a:xfrm>
          <a:prstGeom prst="rect">
            <a:avLst/>
          </a:prstGeom>
        </p:spPr>
        <p:txBody>
          <a:bodyPr wrap="none">
            <a:spAutoFit/>
          </a:bodyPr>
          <a:lstStyle/>
          <a:p>
            <a:pPr algn="ctr"/>
            <a:r>
              <a:rPr lang="it-IT" sz="2800" b="1" dirty="0" smtClean="0"/>
              <a:t>MONOCITI</a:t>
            </a:r>
            <a:endParaRPr lang="it-IT" sz="2800" b="1" dirty="0"/>
          </a:p>
        </p:txBody>
      </p:sp>
      <p:cxnSp>
        <p:nvCxnSpPr>
          <p:cNvPr id="9" name="Elbow Connector 4"/>
          <p:cNvCxnSpPr>
            <a:cxnSpLocks/>
          </p:cNvCxnSpPr>
          <p:nvPr/>
        </p:nvCxnSpPr>
        <p:spPr>
          <a:xfrm rot="10800000" flipV="1">
            <a:off x="2243668" y="287867"/>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3954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casi clinici 2016\aprile 2016\lombardi antonio CLPD CLL 22-4-2016\14235449.JPG"/>
          <p:cNvPicPr>
            <a:picLocks noChangeAspect="1" noChangeArrowheads="1"/>
          </p:cNvPicPr>
          <p:nvPr/>
        </p:nvPicPr>
        <p:blipFill rotWithShape="1">
          <a:blip r:embed="rId2">
            <a:extLst>
              <a:ext uri="{28A0092B-C50C-407E-A947-70E740481C1C}">
                <a14:useLocalDpi xmlns:a14="http://schemas.microsoft.com/office/drawing/2010/main" val="0"/>
              </a:ext>
            </a:extLst>
          </a:blip>
          <a:srcRect l="-1" t="33393" r="62546" b="30728"/>
          <a:stretch/>
        </p:blipFill>
        <p:spPr bwMode="auto">
          <a:xfrm>
            <a:off x="5842001" y="2574900"/>
            <a:ext cx="2695864" cy="21658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5" name="Rettangolo 4"/>
          <p:cNvSpPr/>
          <p:nvPr/>
        </p:nvSpPr>
        <p:spPr>
          <a:xfrm>
            <a:off x="497952" y="1749625"/>
            <a:ext cx="4749800" cy="3816429"/>
          </a:xfrm>
          <a:prstGeom prst="rect">
            <a:avLst/>
          </a:prstGeom>
        </p:spPr>
        <p:txBody>
          <a:bodyPr wrap="square">
            <a:spAutoFit/>
          </a:bodyPr>
          <a:lstStyle/>
          <a:p>
            <a:pPr algn="just">
              <a:buFont typeface="Wingdings" pitchFamily="2" charset="2"/>
              <a:buChar char="§"/>
            </a:pPr>
            <a:r>
              <a:rPr lang="it-IT" sz="2200" b="1" dirty="0" smtClean="0"/>
              <a:t> I linfociti del sangue periferico hanno un diametro variabile da 10 a 16 µm</a:t>
            </a:r>
          </a:p>
          <a:p>
            <a:pPr algn="just">
              <a:buFont typeface="Wingdings" pitchFamily="2" charset="2"/>
              <a:buChar char="§"/>
            </a:pPr>
            <a:endParaRPr lang="it-IT" sz="2200" b="1" dirty="0" smtClean="0"/>
          </a:p>
          <a:p>
            <a:pPr algn="just">
              <a:buFont typeface="Wingdings" pitchFamily="2" charset="2"/>
              <a:buChar char="§"/>
            </a:pPr>
            <a:r>
              <a:rPr lang="it-IT" sz="2200" b="1" dirty="0" smtClean="0"/>
              <a:t> I piccoli linfociti, generalmente sono  più numerosi e  hanno forma rotondeggiante, margini più o meno regolari, scarso citoplasma basofilo che si colora in blu pallido. </a:t>
            </a:r>
          </a:p>
          <a:p>
            <a:pPr algn="just">
              <a:buFont typeface="Wingdings" pitchFamily="2" charset="2"/>
              <a:buChar char="§"/>
            </a:pPr>
            <a:endParaRPr lang="it-IT" sz="2200" b="1" dirty="0" smtClean="0"/>
          </a:p>
          <a:p>
            <a:pPr algn="just">
              <a:buFont typeface="Wingdings" pitchFamily="2" charset="2"/>
              <a:buChar char="§"/>
            </a:pPr>
            <a:r>
              <a:rPr lang="it-IT" sz="2200" b="1" dirty="0" smtClean="0"/>
              <a:t> Il nucleo rotondo o lievemente indentato con cromatina addensata</a:t>
            </a:r>
            <a:endParaRPr lang="it-IT" sz="2200" b="1" dirty="0"/>
          </a:p>
        </p:txBody>
      </p:sp>
      <p:sp>
        <p:nvSpPr>
          <p:cNvPr id="6" name="Rettangolo 5"/>
          <p:cNvSpPr/>
          <p:nvPr/>
        </p:nvSpPr>
        <p:spPr>
          <a:xfrm>
            <a:off x="3278905" y="408000"/>
            <a:ext cx="2874057" cy="523220"/>
          </a:xfrm>
          <a:prstGeom prst="rect">
            <a:avLst/>
          </a:prstGeom>
        </p:spPr>
        <p:txBody>
          <a:bodyPr wrap="none">
            <a:spAutoFit/>
          </a:bodyPr>
          <a:lstStyle/>
          <a:p>
            <a:pPr algn="ctr"/>
            <a:r>
              <a:rPr lang="it-IT" sz="2800" b="1" dirty="0" smtClean="0"/>
              <a:t>PICCOLI LINFOCITI</a:t>
            </a:r>
            <a:endParaRPr lang="it-IT" sz="2800" b="1" dirty="0"/>
          </a:p>
        </p:txBody>
      </p:sp>
      <p:cxnSp>
        <p:nvCxnSpPr>
          <p:cNvPr id="7" name="Elbow Connector 4"/>
          <p:cNvCxnSpPr>
            <a:cxnSpLocks/>
          </p:cNvCxnSpPr>
          <p:nvPr/>
        </p:nvCxnSpPr>
        <p:spPr>
          <a:xfrm rot="10800000" flipV="1">
            <a:off x="2235201" y="364067"/>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522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convegni 2017\corso morfologia marzo o aprile 2017\vetrini corso dott definitivi\CASO N 33 centrella angelina LNH  16-1-2017\13010347.JPG"/>
          <p:cNvPicPr>
            <a:picLocks noChangeAspect="1" noChangeArrowheads="1"/>
          </p:cNvPicPr>
          <p:nvPr/>
        </p:nvPicPr>
        <p:blipFill rotWithShape="1">
          <a:blip r:embed="rId2">
            <a:extLst>
              <a:ext uri="{28A0092B-C50C-407E-A947-70E740481C1C}">
                <a14:useLocalDpi xmlns:a14="http://schemas.microsoft.com/office/drawing/2010/main" val="0"/>
              </a:ext>
            </a:extLst>
          </a:blip>
          <a:srcRect l="8001" t="12788" r="50395" b="44545"/>
          <a:stretch/>
        </p:blipFill>
        <p:spPr bwMode="auto">
          <a:xfrm>
            <a:off x="5948532" y="4303207"/>
            <a:ext cx="2481927" cy="17187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E:\Casi Clinici rivisti fino a dicembre 2015\cerulo carmine  linfocitosi da rivedere 20-11-2015\16045118.JPG"/>
          <p:cNvPicPr>
            <a:picLocks noChangeAspect="1" noChangeArrowheads="1"/>
          </p:cNvPicPr>
          <p:nvPr/>
        </p:nvPicPr>
        <p:blipFill rotWithShape="1">
          <a:blip r:embed="rId3">
            <a:extLst>
              <a:ext uri="{28A0092B-C50C-407E-A947-70E740481C1C}">
                <a14:useLocalDpi xmlns:a14="http://schemas.microsoft.com/office/drawing/2010/main" val="0"/>
              </a:ext>
            </a:extLst>
          </a:blip>
          <a:srcRect l="23983" t="28546" r="33940" b="28303"/>
          <a:stretch/>
        </p:blipFill>
        <p:spPr bwMode="auto">
          <a:xfrm>
            <a:off x="5948532" y="2047353"/>
            <a:ext cx="2446867" cy="18098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ttangolo 5"/>
          <p:cNvSpPr/>
          <p:nvPr/>
        </p:nvSpPr>
        <p:spPr>
          <a:xfrm>
            <a:off x="423331" y="1718439"/>
            <a:ext cx="4992731" cy="4832092"/>
          </a:xfrm>
          <a:prstGeom prst="rect">
            <a:avLst/>
          </a:prstGeom>
        </p:spPr>
        <p:txBody>
          <a:bodyPr wrap="square">
            <a:spAutoFit/>
          </a:bodyPr>
          <a:lstStyle/>
          <a:p>
            <a:pPr algn="just">
              <a:buFont typeface="Wingdings" pitchFamily="2" charset="2"/>
              <a:buChar char="§"/>
            </a:pPr>
            <a:r>
              <a:rPr lang="it-IT" sz="2000" b="1" dirty="0" smtClean="0"/>
              <a:t> </a:t>
            </a:r>
            <a:r>
              <a:rPr lang="it-IT" sz="2200" b="1" dirty="0" smtClean="0"/>
              <a:t>I grandi linfociti costituiscono circa  il 10% dei linfociti circolanti </a:t>
            </a:r>
          </a:p>
          <a:p>
            <a:pPr algn="just"/>
            <a:endParaRPr lang="it-IT" sz="2200" b="1" dirty="0" smtClean="0"/>
          </a:p>
          <a:p>
            <a:pPr algn="just">
              <a:buFont typeface="Wingdings" pitchFamily="2" charset="2"/>
              <a:buChar char="§"/>
            </a:pPr>
            <a:r>
              <a:rPr lang="it-IT" sz="2200" b="1" dirty="0" smtClean="0"/>
              <a:t> Hanno citoplasma più abbondante e quindi riduzione del rapporto N/C.</a:t>
            </a:r>
          </a:p>
          <a:p>
            <a:pPr algn="just">
              <a:buFont typeface="Wingdings" pitchFamily="2" charset="2"/>
              <a:buChar char="§"/>
            </a:pPr>
            <a:endParaRPr lang="it-IT" sz="2200" b="1" dirty="0" smtClean="0"/>
          </a:p>
          <a:p>
            <a:pPr algn="just">
              <a:buFont typeface="Wingdings" pitchFamily="2" charset="2"/>
              <a:buChar char="§"/>
            </a:pPr>
            <a:r>
              <a:rPr lang="it-IT" sz="2200" b="1" dirty="0" smtClean="0"/>
              <a:t> Il citoplasma può circondare completamente il nucleo.</a:t>
            </a:r>
          </a:p>
          <a:p>
            <a:pPr algn="just">
              <a:buFont typeface="Wingdings" pitchFamily="2" charset="2"/>
              <a:buChar char="§"/>
            </a:pPr>
            <a:endParaRPr lang="it-IT" sz="2200" b="1" dirty="0" smtClean="0"/>
          </a:p>
          <a:p>
            <a:pPr algn="just">
              <a:buFont typeface="Wingdings" pitchFamily="2" charset="2"/>
              <a:buChar char="§"/>
            </a:pPr>
            <a:r>
              <a:rPr lang="it-IT" sz="2200" b="1" dirty="0" smtClean="0"/>
              <a:t> Il nucleo ha cromatina simile a quella dei piccoli linfociti ma  meno addensata </a:t>
            </a:r>
          </a:p>
          <a:p>
            <a:pPr algn="just">
              <a:buFont typeface="Wingdings" pitchFamily="2" charset="2"/>
              <a:buChar char="§"/>
            </a:pPr>
            <a:endParaRPr lang="it-IT" sz="2200" b="1" dirty="0" smtClean="0"/>
          </a:p>
          <a:p>
            <a:pPr algn="just">
              <a:buFont typeface="Wingdings" pitchFamily="2" charset="2"/>
              <a:buChar char="§"/>
            </a:pPr>
            <a:r>
              <a:rPr lang="it-IT" sz="2200" b="1" dirty="0" smtClean="0"/>
              <a:t> A volte è possibile distinguere un nucleolo </a:t>
            </a:r>
            <a:endParaRPr lang="it-IT" sz="2200" b="1" dirty="0"/>
          </a:p>
        </p:txBody>
      </p:sp>
      <p:sp>
        <p:nvSpPr>
          <p:cNvPr id="7" name="Rettangolo 6"/>
          <p:cNvSpPr/>
          <p:nvPr/>
        </p:nvSpPr>
        <p:spPr>
          <a:xfrm>
            <a:off x="3117278" y="509601"/>
            <a:ext cx="2926379" cy="523220"/>
          </a:xfrm>
          <a:prstGeom prst="rect">
            <a:avLst/>
          </a:prstGeom>
        </p:spPr>
        <p:txBody>
          <a:bodyPr wrap="none">
            <a:spAutoFit/>
          </a:bodyPr>
          <a:lstStyle/>
          <a:p>
            <a:pPr algn="ctr"/>
            <a:r>
              <a:rPr lang="it-IT" sz="2800" b="1" dirty="0" smtClean="0"/>
              <a:t>GRANDI LINFOCITI</a:t>
            </a:r>
          </a:p>
        </p:txBody>
      </p:sp>
      <p:cxnSp>
        <p:nvCxnSpPr>
          <p:cNvPr id="8" name="Elbow Connector 4"/>
          <p:cNvCxnSpPr>
            <a:cxnSpLocks/>
          </p:cNvCxnSpPr>
          <p:nvPr/>
        </p:nvCxnSpPr>
        <p:spPr>
          <a:xfrm rot="10800000" flipV="1">
            <a:off x="2269067" y="533400"/>
            <a:ext cx="3606800" cy="558800"/>
          </a:xfrm>
          <a:prstGeom prst="bentConnector3">
            <a:avLst>
              <a:gd name="adj1" fmla="val -30751"/>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364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889" y="5024438"/>
            <a:ext cx="1455738"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639" y="5067082"/>
            <a:ext cx="1492079"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title"/>
          </p:nvPr>
        </p:nvSpPr>
        <p:spPr>
          <a:xfrm>
            <a:off x="1871330" y="152552"/>
            <a:ext cx="5688419" cy="714375"/>
          </a:xfrm>
        </p:spPr>
        <p:txBody>
          <a:bodyPr>
            <a:normAutofit fontScale="90000"/>
          </a:bodyPr>
          <a:lstStyle/>
          <a:p>
            <a:pPr algn="ctr">
              <a:defRPr/>
            </a:pPr>
            <a:r>
              <a:rPr lang="it-IT" sz="2400" b="1" dirty="0"/>
              <a:t>      </a:t>
            </a:r>
            <a:r>
              <a:rPr sz="2400" b="1" dirty="0">
                <a:latin typeface="+mn-lt"/>
              </a:rPr>
              <a:t>E</a:t>
            </a:r>
            <a:r>
              <a:rPr lang="it-IT" sz="2400" b="1" dirty="0">
                <a:latin typeface="+mn-lt"/>
              </a:rPr>
              <a:t>MATOLOGIA AUTOMATIZZATA </a:t>
            </a:r>
            <a:r>
              <a:rPr lang="it-IT" sz="2400" b="1" dirty="0" smtClean="0">
                <a:latin typeface="+mn-lt"/>
              </a:rPr>
              <a:t> </a:t>
            </a:r>
            <a:r>
              <a:rPr lang="it-IT" sz="2400" b="1" dirty="0">
                <a:latin typeface="+mn-lt"/>
              </a:rPr>
              <a:t/>
            </a:r>
            <a:br>
              <a:rPr lang="it-IT" sz="2400" b="1" dirty="0">
                <a:latin typeface="+mn-lt"/>
              </a:rPr>
            </a:br>
            <a:r>
              <a:rPr lang="it-IT" sz="2400" b="1" dirty="0">
                <a:latin typeface="+mn-lt"/>
              </a:rPr>
              <a:t>     QUALE RUOLO </a:t>
            </a:r>
            <a:r>
              <a:rPr sz="2400" b="1" dirty="0">
                <a:latin typeface="+mn-lt"/>
              </a:rPr>
              <a:t>?</a:t>
            </a:r>
            <a:r>
              <a:rPr lang="it-IT" sz="2400" b="1" dirty="0">
                <a:latin typeface="+mn-lt"/>
              </a:rPr>
              <a:t>  </a:t>
            </a:r>
            <a:endParaRPr sz="2400" b="1" dirty="0">
              <a:latin typeface="+mn-lt"/>
            </a:endParaRPr>
          </a:p>
        </p:txBody>
      </p:sp>
      <p:sp>
        <p:nvSpPr>
          <p:cNvPr id="16389" name="Segnaposto contenuto 2"/>
          <p:cNvSpPr>
            <a:spLocks noGrp="1" noChangeArrowheads="1"/>
          </p:cNvSpPr>
          <p:nvPr>
            <p:ph idx="1"/>
          </p:nvPr>
        </p:nvSpPr>
        <p:spPr>
          <a:xfrm>
            <a:off x="571947" y="1185654"/>
            <a:ext cx="7959278" cy="2184968"/>
          </a:xfrm>
          <a:solidFill>
            <a:srgbClr val="FE7E81"/>
          </a:solidFill>
          <a:ln>
            <a:solidFill>
              <a:schemeClr val="bg1">
                <a:lumMod val="85000"/>
              </a:schemeClr>
            </a:solidFill>
            <a:miter lim="800000"/>
            <a:headEnd/>
            <a:tailEnd/>
          </a:ln>
        </p:spPr>
        <p:txBody>
          <a:bodyPr/>
          <a:lstStyle/>
          <a:p>
            <a:pPr algn="just">
              <a:defRPr/>
            </a:pPr>
            <a:r>
              <a:rPr lang="it-IT" altLang="it-IT" sz="2400" b="1" i="1" dirty="0">
                <a:solidFill>
                  <a:schemeClr val="bg1"/>
                </a:solidFill>
              </a:rPr>
              <a:t>Gli analizzatori ematologici più recenti consentono di valutare la morfologia cellulare con indici morfometrici </a:t>
            </a:r>
            <a:br>
              <a:rPr lang="it-IT" altLang="it-IT" sz="2400" b="1" i="1" dirty="0">
                <a:solidFill>
                  <a:schemeClr val="bg1"/>
                </a:solidFill>
              </a:rPr>
            </a:br>
            <a:r>
              <a:rPr lang="it-IT" altLang="it-IT" sz="2400" b="1" i="1" dirty="0">
                <a:solidFill>
                  <a:schemeClr val="bg1"/>
                </a:solidFill>
              </a:rPr>
              <a:t>(CPD, Cell Population Data, o parametri strutturali) che, in base alla tecnologia utilizzata, ne misurano aspetti di volume, granularità, attivazione e/o immaturità cellulare</a:t>
            </a:r>
          </a:p>
        </p:txBody>
      </p:sp>
      <p:pic>
        <p:nvPicPr>
          <p:cNvPr id="2560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1732" y="3736738"/>
            <a:ext cx="1236662"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8977" y="3807383"/>
            <a:ext cx="135572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947" y="3807383"/>
            <a:ext cx="113823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13242" y="3872469"/>
            <a:ext cx="12350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42639" y="5067405"/>
            <a:ext cx="1455738"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3"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15082" y="5050946"/>
            <a:ext cx="1512887"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4"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73975" y="3760788"/>
            <a:ext cx="12366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5"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31100" y="5008563"/>
            <a:ext cx="100012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Elbow Connector 10"/>
          <p:cNvCxnSpPr>
            <a:cxnSpLocks/>
          </p:cNvCxnSpPr>
          <p:nvPr/>
        </p:nvCxnSpPr>
        <p:spPr>
          <a:xfrm rot="10800000" flipV="1">
            <a:off x="2536851" y="182722"/>
            <a:ext cx="3944679" cy="797441"/>
          </a:xfrm>
          <a:prstGeom prst="bentConnector3">
            <a:avLst>
              <a:gd name="adj1" fmla="val -11186"/>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552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casi clinici 2016\aprile 2016\lombardi antonio CLPD CLL 22-4-2016\14235449.JPG"/>
          <p:cNvPicPr>
            <a:picLocks noChangeAspect="1" noChangeArrowheads="1"/>
          </p:cNvPicPr>
          <p:nvPr/>
        </p:nvPicPr>
        <p:blipFill rotWithShape="1">
          <a:blip r:embed="rId3">
            <a:extLst>
              <a:ext uri="{28A0092B-C50C-407E-A947-70E740481C1C}">
                <a14:useLocalDpi xmlns:a14="http://schemas.microsoft.com/office/drawing/2010/main" val="0"/>
              </a:ext>
            </a:extLst>
          </a:blip>
          <a:srcRect l="-1" t="33393" r="62546" b="30728"/>
          <a:stretch/>
        </p:blipFill>
        <p:spPr bwMode="auto">
          <a:xfrm>
            <a:off x="6444488" y="4653136"/>
            <a:ext cx="2520000" cy="181048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F:\Casi Clinici rivisti fino a dicembre 2015\barone antonio MDS con aggregati piastrinici strani da indagare 24-9-2014\Barone Antonio  MDS 09-10-2014\NEUTROFILO NORMALE PER CONFRONTO.JPG"/>
          <p:cNvPicPr>
            <a:picLocks noChangeAspect="1" noChangeArrowheads="1"/>
          </p:cNvPicPr>
          <p:nvPr/>
        </p:nvPicPr>
        <p:blipFill rotWithShape="1">
          <a:blip r:embed="rId4">
            <a:extLst>
              <a:ext uri="{28A0092B-C50C-407E-A947-70E740481C1C}">
                <a14:useLocalDpi xmlns:a14="http://schemas.microsoft.com/office/drawing/2010/main" val="0"/>
              </a:ext>
            </a:extLst>
          </a:blip>
          <a:srcRect l="28079" t="38931" r="26900" b="15137"/>
          <a:stretch/>
        </p:blipFill>
        <p:spPr bwMode="auto">
          <a:xfrm>
            <a:off x="827584" y="1988840"/>
            <a:ext cx="2520000" cy="19282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Casi Clinici rivisti fino a dicembre 2015\peluso angiola  ipereosinofilia 12-03-2014\05060251.JPG"/>
          <p:cNvPicPr>
            <a:picLocks noChangeAspect="1" noChangeArrowheads="1"/>
          </p:cNvPicPr>
          <p:nvPr/>
        </p:nvPicPr>
        <p:blipFill rotWithShape="1">
          <a:blip r:embed="rId5">
            <a:extLst>
              <a:ext uri="{28A0092B-C50C-407E-A947-70E740481C1C}">
                <a14:useLocalDpi xmlns:a14="http://schemas.microsoft.com/office/drawing/2010/main" val="0"/>
              </a:ext>
            </a:extLst>
          </a:blip>
          <a:srcRect l="10142" t="58359" r="54922" b="4983"/>
          <a:stretch/>
        </p:blipFill>
        <p:spPr bwMode="auto">
          <a:xfrm>
            <a:off x="3779912" y="1993424"/>
            <a:ext cx="2520000" cy="19831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F:\Casi Clinici rivisti fino a dicembre 2015\mansueto felicia basofili 2.5% utile follow up per  mpd 23-11-2015\16043919.JPG"/>
          <p:cNvPicPr>
            <a:picLocks noChangeAspect="1" noChangeArrowheads="1"/>
          </p:cNvPicPr>
          <p:nvPr/>
        </p:nvPicPr>
        <p:blipFill rotWithShape="1">
          <a:blip r:embed="rId6">
            <a:extLst>
              <a:ext uri="{28A0092B-C50C-407E-A947-70E740481C1C}">
                <a14:useLocalDpi xmlns:a14="http://schemas.microsoft.com/office/drawing/2010/main" val="0"/>
              </a:ext>
            </a:extLst>
          </a:blip>
          <a:srcRect l="18129" t="16117" r="39788" b="42351"/>
          <a:stretch/>
        </p:blipFill>
        <p:spPr bwMode="auto">
          <a:xfrm>
            <a:off x="6448504" y="2564905"/>
            <a:ext cx="2520000" cy="18652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3741" b="64952"/>
          <a:stretch/>
        </p:blipFill>
        <p:spPr bwMode="auto">
          <a:xfrm>
            <a:off x="3203848" y="78580"/>
            <a:ext cx="2520000" cy="182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Connettore 2 7"/>
          <p:cNvCxnSpPr/>
          <p:nvPr/>
        </p:nvCxnSpPr>
        <p:spPr>
          <a:xfrm flipV="1">
            <a:off x="777062" y="476672"/>
            <a:ext cx="0" cy="56886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633046" y="116632"/>
            <a:ext cx="338554" cy="461665"/>
          </a:xfrm>
          <a:prstGeom prst="rect">
            <a:avLst/>
          </a:prstGeom>
          <a:solidFill>
            <a:schemeClr val="bg1"/>
          </a:solidFill>
          <a:ln>
            <a:solidFill>
              <a:srgbClr val="FF0000"/>
            </a:solidFill>
          </a:ln>
        </p:spPr>
        <p:txBody>
          <a:bodyPr wrap="none" rtlCol="0">
            <a:spAutoFit/>
          </a:bodyPr>
          <a:lstStyle/>
          <a:p>
            <a:r>
              <a:rPr lang="it-IT" sz="2400" b="1" dirty="0" smtClean="0"/>
              <a:t>+</a:t>
            </a:r>
            <a:endParaRPr lang="it-IT" sz="2400" b="1" dirty="0"/>
          </a:p>
        </p:txBody>
      </p:sp>
      <p:sp>
        <p:nvSpPr>
          <p:cNvPr id="11" name="CasellaDiTesto 10"/>
          <p:cNvSpPr txBox="1"/>
          <p:nvPr/>
        </p:nvSpPr>
        <p:spPr>
          <a:xfrm>
            <a:off x="633046" y="6279703"/>
            <a:ext cx="279244" cy="461665"/>
          </a:xfrm>
          <a:prstGeom prst="rect">
            <a:avLst/>
          </a:prstGeom>
          <a:solidFill>
            <a:schemeClr val="bg1"/>
          </a:solidFill>
          <a:ln>
            <a:solidFill>
              <a:srgbClr val="FF0000"/>
            </a:solidFill>
          </a:ln>
        </p:spPr>
        <p:txBody>
          <a:bodyPr wrap="none" rtlCol="0">
            <a:spAutoFit/>
          </a:bodyPr>
          <a:lstStyle/>
          <a:p>
            <a:r>
              <a:rPr lang="it-IT" sz="2400" b="1" dirty="0"/>
              <a:t>-</a:t>
            </a:r>
          </a:p>
        </p:txBody>
      </p:sp>
      <p:sp>
        <p:nvSpPr>
          <p:cNvPr id="12" name="CasellaDiTesto 11"/>
          <p:cNvSpPr txBox="1"/>
          <p:nvPr/>
        </p:nvSpPr>
        <p:spPr>
          <a:xfrm>
            <a:off x="184713" y="2204864"/>
            <a:ext cx="498855" cy="2677656"/>
          </a:xfrm>
          <a:prstGeom prst="rect">
            <a:avLst/>
          </a:prstGeom>
          <a:solidFill>
            <a:schemeClr val="bg1"/>
          </a:solidFill>
          <a:ln>
            <a:solidFill>
              <a:srgbClr val="002060"/>
            </a:solidFill>
          </a:ln>
        </p:spPr>
        <p:txBody>
          <a:bodyPr wrap="none" rtlCol="0">
            <a:spAutoFit/>
          </a:bodyPr>
          <a:lstStyle/>
          <a:p>
            <a:r>
              <a:rPr lang="it-IT" sz="2800" b="1" dirty="0" smtClean="0"/>
              <a:t>V</a:t>
            </a:r>
          </a:p>
          <a:p>
            <a:r>
              <a:rPr lang="it-IT" sz="2800" b="1" dirty="0" smtClean="0"/>
              <a:t>O</a:t>
            </a:r>
          </a:p>
          <a:p>
            <a:r>
              <a:rPr lang="it-IT" sz="2800" b="1" dirty="0" smtClean="0"/>
              <a:t>L</a:t>
            </a:r>
          </a:p>
          <a:p>
            <a:r>
              <a:rPr lang="it-IT" sz="2800" b="1" dirty="0" smtClean="0"/>
              <a:t>U</a:t>
            </a:r>
          </a:p>
          <a:p>
            <a:r>
              <a:rPr lang="it-IT" sz="2800" b="1" dirty="0" smtClean="0"/>
              <a:t>M</a:t>
            </a:r>
          </a:p>
          <a:p>
            <a:r>
              <a:rPr lang="it-IT" sz="2800" b="1" dirty="0"/>
              <a:t>E</a:t>
            </a:r>
          </a:p>
        </p:txBody>
      </p:sp>
    </p:spTree>
    <p:extLst>
      <p:ext uri="{BB962C8B-B14F-4D97-AF65-F5344CB8AC3E}">
        <p14:creationId xmlns:p14="http://schemas.microsoft.com/office/powerpoint/2010/main" val="23011970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5" descr="linfocita disegno"/>
          <p:cNvPicPr>
            <a:picLocks noChangeAspect="1" noChangeArrowheads="1"/>
          </p:cNvPicPr>
          <p:nvPr/>
        </p:nvPicPr>
        <p:blipFill>
          <a:blip r:embed="rId3" cstate="print"/>
          <a:srcRect/>
          <a:stretch>
            <a:fillRect/>
          </a:stretch>
        </p:blipFill>
        <p:spPr bwMode="auto">
          <a:xfrm>
            <a:off x="3781103" y="3501008"/>
            <a:ext cx="1105525" cy="828000"/>
          </a:xfrm>
          <a:prstGeom prst="rect">
            <a:avLst/>
          </a:prstGeom>
          <a:noFill/>
          <a:ln w="9525">
            <a:noFill/>
            <a:miter lim="800000"/>
            <a:headEnd/>
            <a:tailEnd/>
          </a:ln>
        </p:spPr>
      </p:pic>
      <p:pic>
        <p:nvPicPr>
          <p:cNvPr id="16" name="Picture 13" descr="disegno neutrofilo"/>
          <p:cNvPicPr>
            <a:picLocks noChangeAspect="1" noChangeArrowheads="1"/>
          </p:cNvPicPr>
          <p:nvPr/>
        </p:nvPicPr>
        <p:blipFill>
          <a:blip r:embed="rId4" cstate="print"/>
          <a:srcRect/>
          <a:stretch>
            <a:fillRect/>
          </a:stretch>
        </p:blipFill>
        <p:spPr bwMode="auto">
          <a:xfrm>
            <a:off x="611560" y="1673298"/>
            <a:ext cx="1371796" cy="1080000"/>
          </a:xfrm>
          <a:prstGeom prst="rect">
            <a:avLst/>
          </a:prstGeom>
          <a:noFill/>
          <a:ln w="9525">
            <a:noFill/>
            <a:miter lim="800000"/>
            <a:headEnd/>
            <a:tailEnd/>
          </a:ln>
        </p:spPr>
      </p:pic>
      <p:pic>
        <p:nvPicPr>
          <p:cNvPr id="25" name="Picture 17" descr="basofilo disegno"/>
          <p:cNvPicPr>
            <a:picLocks noChangeAspect="1" noChangeArrowheads="1"/>
          </p:cNvPicPr>
          <p:nvPr/>
        </p:nvPicPr>
        <p:blipFill>
          <a:blip r:embed="rId5" cstate="print"/>
          <a:srcRect/>
          <a:stretch>
            <a:fillRect/>
          </a:stretch>
        </p:blipFill>
        <p:spPr bwMode="auto">
          <a:xfrm>
            <a:off x="611560" y="2998618"/>
            <a:ext cx="1213953" cy="936000"/>
          </a:xfrm>
          <a:prstGeom prst="rect">
            <a:avLst/>
          </a:prstGeom>
          <a:noFill/>
          <a:ln w="9525">
            <a:noFill/>
            <a:miter lim="800000"/>
            <a:headEnd/>
            <a:tailEnd/>
          </a:ln>
        </p:spPr>
      </p:pic>
      <p:grpSp>
        <p:nvGrpSpPr>
          <p:cNvPr id="27" name="Group 15"/>
          <p:cNvGrpSpPr>
            <a:grpSpLocks/>
          </p:cNvGrpSpPr>
          <p:nvPr/>
        </p:nvGrpSpPr>
        <p:grpSpPr bwMode="auto">
          <a:xfrm>
            <a:off x="928803" y="3933056"/>
            <a:ext cx="720080" cy="611976"/>
            <a:chOff x="1565" y="1071"/>
            <a:chExt cx="725" cy="635"/>
          </a:xfrm>
        </p:grpSpPr>
        <p:sp>
          <p:nvSpPr>
            <p:cNvPr id="28"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29"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pic>
        <p:nvPicPr>
          <p:cNvPr id="30" name="Picture 16" descr="monocita disegno"/>
          <p:cNvPicPr>
            <a:picLocks noChangeAspect="1" noChangeArrowheads="1"/>
          </p:cNvPicPr>
          <p:nvPr/>
        </p:nvPicPr>
        <p:blipFill>
          <a:blip r:embed="rId6" cstate="print"/>
          <a:srcRect/>
          <a:stretch>
            <a:fillRect/>
          </a:stretch>
        </p:blipFill>
        <p:spPr bwMode="auto">
          <a:xfrm>
            <a:off x="2223623" y="467805"/>
            <a:ext cx="1497542" cy="1260000"/>
          </a:xfrm>
          <a:prstGeom prst="rect">
            <a:avLst/>
          </a:prstGeom>
          <a:noFill/>
          <a:ln w="9525">
            <a:noFill/>
            <a:miter lim="800000"/>
            <a:headEnd/>
            <a:tailEnd/>
          </a:ln>
        </p:spPr>
      </p:pic>
      <p:pic>
        <p:nvPicPr>
          <p:cNvPr id="31" name="Picture 16" descr="monocita disegno"/>
          <p:cNvPicPr>
            <a:picLocks noChangeAspect="1" noChangeArrowheads="1"/>
          </p:cNvPicPr>
          <p:nvPr/>
        </p:nvPicPr>
        <p:blipFill>
          <a:blip r:embed="rId6" cstate="print"/>
          <a:srcRect/>
          <a:stretch>
            <a:fillRect/>
          </a:stretch>
        </p:blipFill>
        <p:spPr bwMode="auto">
          <a:xfrm>
            <a:off x="900112" y="467806"/>
            <a:ext cx="1497542" cy="1260000"/>
          </a:xfrm>
          <a:prstGeom prst="rect">
            <a:avLst/>
          </a:prstGeom>
          <a:noFill/>
          <a:ln w="9525">
            <a:noFill/>
            <a:miter lim="800000"/>
            <a:headEnd/>
            <a:tailEnd/>
          </a:ln>
        </p:spPr>
      </p:pic>
      <p:pic>
        <p:nvPicPr>
          <p:cNvPr id="37" name="Picture 13" descr="disegno neutrofilo"/>
          <p:cNvPicPr>
            <a:picLocks noChangeAspect="1" noChangeArrowheads="1"/>
          </p:cNvPicPr>
          <p:nvPr/>
        </p:nvPicPr>
        <p:blipFill>
          <a:blip r:embed="rId4" cstate="print"/>
          <a:srcRect/>
          <a:stretch>
            <a:fillRect/>
          </a:stretch>
        </p:blipFill>
        <p:spPr bwMode="auto">
          <a:xfrm>
            <a:off x="1979712" y="1700928"/>
            <a:ext cx="1371796" cy="1080000"/>
          </a:xfrm>
          <a:prstGeom prst="rect">
            <a:avLst/>
          </a:prstGeom>
          <a:noFill/>
          <a:ln w="9525">
            <a:noFill/>
            <a:miter lim="800000"/>
            <a:headEnd/>
            <a:tailEnd/>
          </a:ln>
        </p:spPr>
      </p:pic>
      <p:pic>
        <p:nvPicPr>
          <p:cNvPr id="38" name="Picture 13" descr="disegno neutrofilo"/>
          <p:cNvPicPr>
            <a:picLocks noChangeAspect="1" noChangeArrowheads="1"/>
          </p:cNvPicPr>
          <p:nvPr/>
        </p:nvPicPr>
        <p:blipFill>
          <a:blip r:embed="rId4" cstate="print"/>
          <a:srcRect/>
          <a:stretch>
            <a:fillRect/>
          </a:stretch>
        </p:blipFill>
        <p:spPr bwMode="auto">
          <a:xfrm>
            <a:off x="3396727" y="1681279"/>
            <a:ext cx="1371796" cy="1080000"/>
          </a:xfrm>
          <a:prstGeom prst="rect">
            <a:avLst/>
          </a:prstGeom>
          <a:noFill/>
          <a:ln w="9525">
            <a:noFill/>
            <a:miter lim="800000"/>
            <a:headEnd/>
            <a:tailEnd/>
          </a:ln>
        </p:spPr>
      </p:pic>
      <p:pic>
        <p:nvPicPr>
          <p:cNvPr id="39" name="Picture 14" descr="eosinofilo disegno"/>
          <p:cNvPicPr>
            <a:picLocks noChangeAspect="1" noChangeArrowheads="1"/>
          </p:cNvPicPr>
          <p:nvPr/>
        </p:nvPicPr>
        <p:blipFill>
          <a:blip r:embed="rId7" cstate="print"/>
          <a:srcRect/>
          <a:stretch>
            <a:fillRect/>
          </a:stretch>
        </p:blipFill>
        <p:spPr bwMode="auto">
          <a:xfrm>
            <a:off x="6177180" y="1908509"/>
            <a:ext cx="1322878" cy="1080000"/>
          </a:xfrm>
          <a:prstGeom prst="rect">
            <a:avLst/>
          </a:prstGeom>
          <a:noFill/>
          <a:ln w="9525">
            <a:noFill/>
            <a:miter lim="800000"/>
            <a:headEnd/>
            <a:tailEnd/>
          </a:ln>
        </p:spPr>
      </p:pic>
      <p:pic>
        <p:nvPicPr>
          <p:cNvPr id="40" name="Picture 14" descr="eosinofilo disegno"/>
          <p:cNvPicPr>
            <a:picLocks noChangeAspect="1" noChangeArrowheads="1"/>
          </p:cNvPicPr>
          <p:nvPr/>
        </p:nvPicPr>
        <p:blipFill>
          <a:blip r:embed="rId7" cstate="print"/>
          <a:srcRect/>
          <a:stretch>
            <a:fillRect/>
          </a:stretch>
        </p:blipFill>
        <p:spPr bwMode="auto">
          <a:xfrm>
            <a:off x="7486357" y="1918618"/>
            <a:ext cx="1322878" cy="1080000"/>
          </a:xfrm>
          <a:prstGeom prst="rect">
            <a:avLst/>
          </a:prstGeom>
          <a:noFill/>
          <a:ln w="9525">
            <a:noFill/>
            <a:miter lim="800000"/>
            <a:headEnd/>
            <a:tailEnd/>
          </a:ln>
        </p:spPr>
      </p:pic>
      <p:pic>
        <p:nvPicPr>
          <p:cNvPr id="41" name="Picture 17" descr="basofilo disegno"/>
          <p:cNvPicPr>
            <a:picLocks noChangeAspect="1" noChangeArrowheads="1"/>
          </p:cNvPicPr>
          <p:nvPr/>
        </p:nvPicPr>
        <p:blipFill>
          <a:blip r:embed="rId5" cstate="print"/>
          <a:srcRect/>
          <a:stretch>
            <a:fillRect/>
          </a:stretch>
        </p:blipFill>
        <p:spPr bwMode="auto">
          <a:xfrm>
            <a:off x="1812043" y="2987601"/>
            <a:ext cx="1213953" cy="936000"/>
          </a:xfrm>
          <a:prstGeom prst="rect">
            <a:avLst/>
          </a:prstGeom>
          <a:noFill/>
          <a:ln w="9525">
            <a:noFill/>
            <a:miter lim="800000"/>
            <a:headEnd/>
            <a:tailEnd/>
          </a:ln>
        </p:spPr>
      </p:pic>
      <p:pic>
        <p:nvPicPr>
          <p:cNvPr id="42" name="Picture 13" descr="disegno neutrofilo"/>
          <p:cNvPicPr>
            <a:picLocks noChangeAspect="1" noChangeArrowheads="1"/>
          </p:cNvPicPr>
          <p:nvPr/>
        </p:nvPicPr>
        <p:blipFill>
          <a:blip r:embed="rId4" cstate="print"/>
          <a:srcRect/>
          <a:stretch>
            <a:fillRect/>
          </a:stretch>
        </p:blipFill>
        <p:spPr bwMode="auto">
          <a:xfrm>
            <a:off x="4755644" y="1744876"/>
            <a:ext cx="1371796" cy="1080000"/>
          </a:xfrm>
          <a:prstGeom prst="rect">
            <a:avLst/>
          </a:prstGeom>
          <a:noFill/>
          <a:ln w="9525">
            <a:noFill/>
            <a:miter lim="800000"/>
            <a:headEnd/>
            <a:tailEnd/>
          </a:ln>
        </p:spPr>
      </p:pic>
      <p:pic>
        <p:nvPicPr>
          <p:cNvPr id="43" name="Picture 15" descr="linfocita disegno"/>
          <p:cNvPicPr>
            <a:picLocks noChangeAspect="1" noChangeArrowheads="1"/>
          </p:cNvPicPr>
          <p:nvPr/>
        </p:nvPicPr>
        <p:blipFill>
          <a:blip r:embed="rId3" cstate="print"/>
          <a:srcRect/>
          <a:stretch>
            <a:fillRect/>
          </a:stretch>
        </p:blipFill>
        <p:spPr bwMode="auto">
          <a:xfrm>
            <a:off x="5005239" y="3503091"/>
            <a:ext cx="1105525" cy="828000"/>
          </a:xfrm>
          <a:prstGeom prst="rect">
            <a:avLst/>
          </a:prstGeom>
          <a:noFill/>
          <a:ln w="9525">
            <a:noFill/>
            <a:miter lim="800000"/>
            <a:headEnd/>
            <a:tailEnd/>
          </a:ln>
        </p:spPr>
      </p:pic>
      <p:pic>
        <p:nvPicPr>
          <p:cNvPr id="44" name="Picture 15" descr="linfocita disegno"/>
          <p:cNvPicPr>
            <a:picLocks noChangeAspect="1" noChangeArrowheads="1"/>
          </p:cNvPicPr>
          <p:nvPr/>
        </p:nvPicPr>
        <p:blipFill>
          <a:blip r:embed="rId3" cstate="print"/>
          <a:srcRect/>
          <a:stretch>
            <a:fillRect/>
          </a:stretch>
        </p:blipFill>
        <p:spPr bwMode="auto">
          <a:xfrm>
            <a:off x="6229375" y="3503091"/>
            <a:ext cx="1105525" cy="828000"/>
          </a:xfrm>
          <a:prstGeom prst="rect">
            <a:avLst/>
          </a:prstGeom>
          <a:noFill/>
          <a:ln w="9525">
            <a:noFill/>
            <a:miter lim="800000"/>
            <a:headEnd/>
            <a:tailEnd/>
          </a:ln>
        </p:spPr>
      </p:pic>
      <p:pic>
        <p:nvPicPr>
          <p:cNvPr id="45" name="Picture 15" descr="linfocita disegno"/>
          <p:cNvPicPr>
            <a:picLocks noChangeAspect="1" noChangeArrowheads="1"/>
          </p:cNvPicPr>
          <p:nvPr/>
        </p:nvPicPr>
        <p:blipFill>
          <a:blip r:embed="rId3" cstate="print"/>
          <a:srcRect/>
          <a:stretch>
            <a:fillRect/>
          </a:stretch>
        </p:blipFill>
        <p:spPr bwMode="auto">
          <a:xfrm>
            <a:off x="7393431" y="3503091"/>
            <a:ext cx="1105525" cy="828000"/>
          </a:xfrm>
          <a:prstGeom prst="rect">
            <a:avLst/>
          </a:prstGeom>
          <a:noFill/>
          <a:ln w="9525">
            <a:noFill/>
            <a:miter lim="800000"/>
            <a:headEnd/>
            <a:tailEnd/>
          </a:ln>
        </p:spPr>
      </p:pic>
      <p:grpSp>
        <p:nvGrpSpPr>
          <p:cNvPr id="46" name="Group 15"/>
          <p:cNvGrpSpPr>
            <a:grpSpLocks/>
          </p:cNvGrpSpPr>
          <p:nvPr/>
        </p:nvGrpSpPr>
        <p:grpSpPr bwMode="auto">
          <a:xfrm>
            <a:off x="3428256" y="4431486"/>
            <a:ext cx="720080" cy="611976"/>
            <a:chOff x="1565" y="1071"/>
            <a:chExt cx="725" cy="635"/>
          </a:xfrm>
        </p:grpSpPr>
        <p:sp>
          <p:nvSpPr>
            <p:cNvPr id="47"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48"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49" name="Group 15"/>
          <p:cNvGrpSpPr>
            <a:grpSpLocks/>
          </p:cNvGrpSpPr>
          <p:nvPr/>
        </p:nvGrpSpPr>
        <p:grpSpPr bwMode="auto">
          <a:xfrm>
            <a:off x="4209580" y="4422177"/>
            <a:ext cx="720080" cy="611976"/>
            <a:chOff x="1565" y="1071"/>
            <a:chExt cx="725" cy="635"/>
          </a:xfrm>
        </p:grpSpPr>
        <p:sp>
          <p:nvSpPr>
            <p:cNvPr id="50"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51"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52" name="Group 15"/>
          <p:cNvGrpSpPr>
            <a:grpSpLocks/>
          </p:cNvGrpSpPr>
          <p:nvPr/>
        </p:nvGrpSpPr>
        <p:grpSpPr bwMode="auto">
          <a:xfrm>
            <a:off x="4453136" y="4858400"/>
            <a:ext cx="720080" cy="611976"/>
            <a:chOff x="1565" y="1071"/>
            <a:chExt cx="725" cy="635"/>
          </a:xfrm>
        </p:grpSpPr>
        <p:sp>
          <p:nvSpPr>
            <p:cNvPr id="53"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54"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55" name="Group 15"/>
          <p:cNvGrpSpPr>
            <a:grpSpLocks/>
          </p:cNvGrpSpPr>
          <p:nvPr/>
        </p:nvGrpSpPr>
        <p:grpSpPr bwMode="auto">
          <a:xfrm>
            <a:off x="2708176" y="4273677"/>
            <a:ext cx="720080" cy="611976"/>
            <a:chOff x="1565" y="1071"/>
            <a:chExt cx="725" cy="635"/>
          </a:xfrm>
        </p:grpSpPr>
        <p:sp>
          <p:nvSpPr>
            <p:cNvPr id="56"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57"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58" name="Group 15"/>
          <p:cNvGrpSpPr>
            <a:grpSpLocks/>
          </p:cNvGrpSpPr>
          <p:nvPr/>
        </p:nvGrpSpPr>
        <p:grpSpPr bwMode="auto">
          <a:xfrm>
            <a:off x="2091494" y="4344267"/>
            <a:ext cx="720080" cy="611976"/>
            <a:chOff x="1565" y="1071"/>
            <a:chExt cx="725" cy="635"/>
          </a:xfrm>
        </p:grpSpPr>
        <p:sp>
          <p:nvSpPr>
            <p:cNvPr id="59"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60"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61" name="Group 15"/>
          <p:cNvGrpSpPr>
            <a:grpSpLocks/>
          </p:cNvGrpSpPr>
          <p:nvPr/>
        </p:nvGrpSpPr>
        <p:grpSpPr bwMode="auto">
          <a:xfrm>
            <a:off x="1400435" y="4262001"/>
            <a:ext cx="720080" cy="611976"/>
            <a:chOff x="1565" y="1071"/>
            <a:chExt cx="725" cy="635"/>
          </a:xfrm>
        </p:grpSpPr>
        <p:sp>
          <p:nvSpPr>
            <p:cNvPr id="62"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63"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64" name="Group 15"/>
          <p:cNvGrpSpPr>
            <a:grpSpLocks/>
          </p:cNvGrpSpPr>
          <p:nvPr/>
        </p:nvGrpSpPr>
        <p:grpSpPr bwMode="auto">
          <a:xfrm>
            <a:off x="7753471" y="4232841"/>
            <a:ext cx="720080" cy="611976"/>
            <a:chOff x="1565" y="1071"/>
            <a:chExt cx="725" cy="635"/>
          </a:xfrm>
        </p:grpSpPr>
        <p:sp>
          <p:nvSpPr>
            <p:cNvPr id="65"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66"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67" name="Group 15"/>
          <p:cNvGrpSpPr>
            <a:grpSpLocks/>
          </p:cNvGrpSpPr>
          <p:nvPr/>
        </p:nvGrpSpPr>
        <p:grpSpPr bwMode="auto">
          <a:xfrm>
            <a:off x="7277182" y="4695320"/>
            <a:ext cx="720080" cy="611976"/>
            <a:chOff x="1565" y="1071"/>
            <a:chExt cx="725" cy="635"/>
          </a:xfrm>
        </p:grpSpPr>
        <p:sp>
          <p:nvSpPr>
            <p:cNvPr id="68"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69"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70" name="Group 15"/>
          <p:cNvGrpSpPr>
            <a:grpSpLocks/>
          </p:cNvGrpSpPr>
          <p:nvPr/>
        </p:nvGrpSpPr>
        <p:grpSpPr bwMode="auto">
          <a:xfrm>
            <a:off x="6592760" y="4553727"/>
            <a:ext cx="720080" cy="611976"/>
            <a:chOff x="1565" y="1071"/>
            <a:chExt cx="725" cy="635"/>
          </a:xfrm>
        </p:grpSpPr>
        <p:sp>
          <p:nvSpPr>
            <p:cNvPr id="71"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72"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73" name="Group 15"/>
          <p:cNvGrpSpPr>
            <a:grpSpLocks/>
          </p:cNvGrpSpPr>
          <p:nvPr/>
        </p:nvGrpSpPr>
        <p:grpSpPr bwMode="auto">
          <a:xfrm>
            <a:off x="2675821" y="3985501"/>
            <a:ext cx="720080" cy="611976"/>
            <a:chOff x="1565" y="1071"/>
            <a:chExt cx="725" cy="635"/>
          </a:xfrm>
        </p:grpSpPr>
        <p:sp>
          <p:nvSpPr>
            <p:cNvPr id="74"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75"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76" name="Group 15"/>
          <p:cNvGrpSpPr>
            <a:grpSpLocks/>
          </p:cNvGrpSpPr>
          <p:nvPr/>
        </p:nvGrpSpPr>
        <p:grpSpPr bwMode="auto">
          <a:xfrm>
            <a:off x="1836643" y="3985501"/>
            <a:ext cx="720080" cy="611976"/>
            <a:chOff x="1565" y="1071"/>
            <a:chExt cx="725" cy="635"/>
          </a:xfrm>
        </p:grpSpPr>
        <p:sp>
          <p:nvSpPr>
            <p:cNvPr id="77"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78"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79" name="Group 15"/>
          <p:cNvGrpSpPr>
            <a:grpSpLocks/>
          </p:cNvGrpSpPr>
          <p:nvPr/>
        </p:nvGrpSpPr>
        <p:grpSpPr bwMode="auto">
          <a:xfrm>
            <a:off x="3852216" y="4794942"/>
            <a:ext cx="720080" cy="611976"/>
            <a:chOff x="1565" y="1071"/>
            <a:chExt cx="725" cy="635"/>
          </a:xfrm>
        </p:grpSpPr>
        <p:sp>
          <p:nvSpPr>
            <p:cNvPr id="80"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81"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82" name="Group 15"/>
          <p:cNvGrpSpPr>
            <a:grpSpLocks/>
          </p:cNvGrpSpPr>
          <p:nvPr/>
        </p:nvGrpSpPr>
        <p:grpSpPr bwMode="auto">
          <a:xfrm>
            <a:off x="5478016" y="4844817"/>
            <a:ext cx="720080" cy="611976"/>
            <a:chOff x="1565" y="1071"/>
            <a:chExt cx="725" cy="635"/>
          </a:xfrm>
        </p:grpSpPr>
        <p:sp>
          <p:nvSpPr>
            <p:cNvPr id="83"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84"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85" name="Group 15"/>
          <p:cNvGrpSpPr>
            <a:grpSpLocks/>
          </p:cNvGrpSpPr>
          <p:nvPr/>
        </p:nvGrpSpPr>
        <p:grpSpPr bwMode="auto">
          <a:xfrm>
            <a:off x="3877428" y="4269904"/>
            <a:ext cx="720080" cy="611976"/>
            <a:chOff x="1565" y="1071"/>
            <a:chExt cx="725" cy="635"/>
          </a:xfrm>
        </p:grpSpPr>
        <p:sp>
          <p:nvSpPr>
            <p:cNvPr id="86"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87"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88" name="Group 15"/>
          <p:cNvGrpSpPr>
            <a:grpSpLocks/>
          </p:cNvGrpSpPr>
          <p:nvPr/>
        </p:nvGrpSpPr>
        <p:grpSpPr bwMode="auto">
          <a:xfrm>
            <a:off x="4757936" y="4204270"/>
            <a:ext cx="720080" cy="611976"/>
            <a:chOff x="1565" y="1071"/>
            <a:chExt cx="725" cy="635"/>
          </a:xfrm>
        </p:grpSpPr>
        <p:sp>
          <p:nvSpPr>
            <p:cNvPr id="89"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90"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91" name="Group 15"/>
          <p:cNvGrpSpPr>
            <a:grpSpLocks/>
          </p:cNvGrpSpPr>
          <p:nvPr/>
        </p:nvGrpSpPr>
        <p:grpSpPr bwMode="auto">
          <a:xfrm>
            <a:off x="5782816" y="4224266"/>
            <a:ext cx="720080" cy="611976"/>
            <a:chOff x="1565" y="1071"/>
            <a:chExt cx="725" cy="635"/>
          </a:xfrm>
        </p:grpSpPr>
        <p:sp>
          <p:nvSpPr>
            <p:cNvPr id="92"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93"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94" name="Group 15"/>
          <p:cNvGrpSpPr>
            <a:grpSpLocks/>
          </p:cNvGrpSpPr>
          <p:nvPr/>
        </p:nvGrpSpPr>
        <p:grpSpPr bwMode="auto">
          <a:xfrm>
            <a:off x="7033391" y="4204270"/>
            <a:ext cx="720080" cy="611976"/>
            <a:chOff x="1565" y="1071"/>
            <a:chExt cx="725" cy="635"/>
          </a:xfrm>
        </p:grpSpPr>
        <p:sp>
          <p:nvSpPr>
            <p:cNvPr id="95"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96"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97" name="Group 15"/>
          <p:cNvGrpSpPr>
            <a:grpSpLocks/>
          </p:cNvGrpSpPr>
          <p:nvPr/>
        </p:nvGrpSpPr>
        <p:grpSpPr bwMode="auto">
          <a:xfrm>
            <a:off x="6062057" y="4402326"/>
            <a:ext cx="720080" cy="611976"/>
            <a:chOff x="1565" y="1071"/>
            <a:chExt cx="725" cy="635"/>
          </a:xfrm>
        </p:grpSpPr>
        <p:sp>
          <p:nvSpPr>
            <p:cNvPr id="98"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99"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grpSp>
        <p:nvGrpSpPr>
          <p:cNvPr id="100" name="Group 15"/>
          <p:cNvGrpSpPr>
            <a:grpSpLocks/>
          </p:cNvGrpSpPr>
          <p:nvPr/>
        </p:nvGrpSpPr>
        <p:grpSpPr bwMode="auto">
          <a:xfrm>
            <a:off x="5143069" y="4420008"/>
            <a:ext cx="720080" cy="611976"/>
            <a:chOff x="1565" y="1071"/>
            <a:chExt cx="725" cy="635"/>
          </a:xfrm>
        </p:grpSpPr>
        <p:sp>
          <p:nvSpPr>
            <p:cNvPr id="101" name="Oval 16"/>
            <p:cNvSpPr>
              <a:spLocks noChangeArrowheads="1"/>
            </p:cNvSpPr>
            <p:nvPr/>
          </p:nvSpPr>
          <p:spPr bwMode="auto">
            <a:xfrm>
              <a:off x="1565" y="1071"/>
              <a:ext cx="725" cy="635"/>
            </a:xfrm>
            <a:prstGeom prst="ellipse">
              <a:avLst/>
            </a:prstGeom>
            <a:gradFill rotWithShape="1">
              <a:gsLst>
                <a:gs pos="0">
                  <a:srgbClr val="FF9999"/>
                </a:gs>
                <a:gs pos="100000">
                  <a:srgbClr val="FF9999">
                    <a:gamma/>
                    <a:shade val="46275"/>
                    <a:invGamma/>
                  </a:srgbClr>
                </a:gs>
              </a:gsLst>
              <a:path path="shape">
                <a:fillToRect l="50000" t="50000" r="50000" b="50000"/>
              </a:path>
            </a:gradFill>
            <a:ln w="9525">
              <a:solidFill>
                <a:srgbClr val="FF00FF"/>
              </a:solidFill>
              <a:round/>
              <a:headEnd/>
              <a:tailEnd/>
            </a:ln>
            <a:effectLst/>
          </p:spPr>
          <p:txBody>
            <a:bodyPr wrap="none" anchor="ctr"/>
            <a:lstStyle/>
            <a:p>
              <a:endParaRPr lang="it-IT"/>
            </a:p>
          </p:txBody>
        </p:sp>
        <p:sp>
          <p:nvSpPr>
            <p:cNvPr id="102" name="Oval 17"/>
            <p:cNvSpPr>
              <a:spLocks noChangeArrowheads="1"/>
            </p:cNvSpPr>
            <p:nvPr/>
          </p:nvSpPr>
          <p:spPr bwMode="auto">
            <a:xfrm>
              <a:off x="1791" y="1298"/>
              <a:ext cx="273" cy="227"/>
            </a:xfrm>
            <a:prstGeom prst="ellipse">
              <a:avLst/>
            </a:prstGeom>
            <a:gradFill rotWithShape="1">
              <a:gsLst>
                <a:gs pos="0">
                  <a:srgbClr val="FFFFFF"/>
                </a:gs>
                <a:gs pos="100000">
                  <a:srgbClr val="FFFFFF">
                    <a:gamma/>
                    <a:shade val="79216"/>
                    <a:invGamma/>
                  </a:srgbClr>
                </a:gs>
              </a:gsLst>
              <a:path path="shape">
                <a:fillToRect l="50000" t="50000" r="50000" b="50000"/>
              </a:path>
            </a:gradFill>
            <a:ln w="9525">
              <a:noFill/>
              <a:round/>
              <a:headEnd/>
              <a:tailEnd/>
            </a:ln>
            <a:effectLst/>
          </p:spPr>
          <p:txBody>
            <a:bodyPr wrap="none" anchor="ctr"/>
            <a:lstStyle/>
            <a:p>
              <a:endParaRPr lang="it-IT"/>
            </a:p>
          </p:txBody>
        </p:sp>
      </p:grpSp>
      <p:cxnSp>
        <p:nvCxnSpPr>
          <p:cNvPr id="103" name="Connettore 2 102"/>
          <p:cNvCxnSpPr/>
          <p:nvPr/>
        </p:nvCxnSpPr>
        <p:spPr>
          <a:xfrm flipV="1">
            <a:off x="777062" y="476672"/>
            <a:ext cx="0" cy="568863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4" name="CasellaDiTesto 103"/>
          <p:cNvSpPr txBox="1"/>
          <p:nvPr/>
        </p:nvSpPr>
        <p:spPr>
          <a:xfrm>
            <a:off x="633046" y="116632"/>
            <a:ext cx="338554" cy="461665"/>
          </a:xfrm>
          <a:prstGeom prst="rect">
            <a:avLst/>
          </a:prstGeom>
          <a:solidFill>
            <a:schemeClr val="bg1"/>
          </a:solidFill>
          <a:ln>
            <a:solidFill>
              <a:srgbClr val="FF0000"/>
            </a:solidFill>
          </a:ln>
        </p:spPr>
        <p:txBody>
          <a:bodyPr wrap="none" rtlCol="0">
            <a:spAutoFit/>
          </a:bodyPr>
          <a:lstStyle/>
          <a:p>
            <a:r>
              <a:rPr lang="it-IT" sz="2400" b="1" dirty="0" smtClean="0"/>
              <a:t>+</a:t>
            </a:r>
            <a:endParaRPr lang="it-IT" sz="2400" b="1" dirty="0"/>
          </a:p>
        </p:txBody>
      </p:sp>
      <p:sp>
        <p:nvSpPr>
          <p:cNvPr id="105" name="CasellaDiTesto 104"/>
          <p:cNvSpPr txBox="1"/>
          <p:nvPr/>
        </p:nvSpPr>
        <p:spPr>
          <a:xfrm>
            <a:off x="633046" y="6279703"/>
            <a:ext cx="279244" cy="461665"/>
          </a:xfrm>
          <a:prstGeom prst="rect">
            <a:avLst/>
          </a:prstGeom>
          <a:solidFill>
            <a:schemeClr val="bg1"/>
          </a:solidFill>
          <a:ln>
            <a:solidFill>
              <a:srgbClr val="FF0000"/>
            </a:solidFill>
          </a:ln>
        </p:spPr>
        <p:txBody>
          <a:bodyPr wrap="none" rtlCol="0">
            <a:spAutoFit/>
          </a:bodyPr>
          <a:lstStyle/>
          <a:p>
            <a:r>
              <a:rPr lang="it-IT" sz="2400" b="1" dirty="0"/>
              <a:t>-</a:t>
            </a:r>
          </a:p>
        </p:txBody>
      </p:sp>
      <p:sp>
        <p:nvSpPr>
          <p:cNvPr id="106" name="CasellaDiTesto 105"/>
          <p:cNvSpPr txBox="1"/>
          <p:nvPr/>
        </p:nvSpPr>
        <p:spPr>
          <a:xfrm>
            <a:off x="184713" y="2204864"/>
            <a:ext cx="498855" cy="2677656"/>
          </a:xfrm>
          <a:prstGeom prst="rect">
            <a:avLst/>
          </a:prstGeom>
          <a:solidFill>
            <a:schemeClr val="bg1"/>
          </a:solidFill>
          <a:ln>
            <a:solidFill>
              <a:srgbClr val="002060"/>
            </a:solidFill>
          </a:ln>
        </p:spPr>
        <p:txBody>
          <a:bodyPr wrap="none" rtlCol="0">
            <a:spAutoFit/>
          </a:bodyPr>
          <a:lstStyle/>
          <a:p>
            <a:r>
              <a:rPr lang="it-IT" sz="2800" b="1" dirty="0" smtClean="0"/>
              <a:t>V</a:t>
            </a:r>
          </a:p>
          <a:p>
            <a:r>
              <a:rPr lang="it-IT" sz="2800" b="1" dirty="0" smtClean="0"/>
              <a:t>O</a:t>
            </a:r>
          </a:p>
          <a:p>
            <a:r>
              <a:rPr lang="it-IT" sz="2800" b="1" dirty="0" smtClean="0"/>
              <a:t>L</a:t>
            </a:r>
          </a:p>
          <a:p>
            <a:r>
              <a:rPr lang="it-IT" sz="2800" b="1" dirty="0" smtClean="0"/>
              <a:t>U</a:t>
            </a:r>
          </a:p>
          <a:p>
            <a:r>
              <a:rPr lang="it-IT" sz="2800" b="1" dirty="0" smtClean="0"/>
              <a:t>M</a:t>
            </a:r>
          </a:p>
          <a:p>
            <a:r>
              <a:rPr lang="it-IT" sz="2800" b="1" dirty="0"/>
              <a:t>E</a:t>
            </a:r>
          </a:p>
        </p:txBody>
      </p:sp>
    </p:spTree>
    <p:extLst>
      <p:ext uri="{BB962C8B-B14F-4D97-AF65-F5344CB8AC3E}">
        <p14:creationId xmlns:p14="http://schemas.microsoft.com/office/powerpoint/2010/main" val="338787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3000"/>
                                        <p:tgtEl>
                                          <p:spTgt spid="27"/>
                                        </p:tgtEl>
                                      </p:cBhvr>
                                    </p:animEffect>
                                    <p:set>
                                      <p:cBhvr>
                                        <p:cTn id="7" dur="1" fill="hold">
                                          <p:stCondLst>
                                            <p:cond delay="2999"/>
                                          </p:stCondLst>
                                        </p:cTn>
                                        <p:tgtEl>
                                          <p:spTgt spid="2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3000"/>
                                        <p:tgtEl>
                                          <p:spTgt spid="46"/>
                                        </p:tgtEl>
                                      </p:cBhvr>
                                    </p:animEffect>
                                    <p:set>
                                      <p:cBhvr>
                                        <p:cTn id="10" dur="1" fill="hold">
                                          <p:stCondLst>
                                            <p:cond delay="2999"/>
                                          </p:stCondLst>
                                        </p:cTn>
                                        <p:tgtEl>
                                          <p:spTgt spid="4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3000"/>
                                        <p:tgtEl>
                                          <p:spTgt spid="49"/>
                                        </p:tgtEl>
                                      </p:cBhvr>
                                    </p:animEffect>
                                    <p:set>
                                      <p:cBhvr>
                                        <p:cTn id="13" dur="1" fill="hold">
                                          <p:stCondLst>
                                            <p:cond delay="2999"/>
                                          </p:stCondLst>
                                        </p:cTn>
                                        <p:tgtEl>
                                          <p:spTgt spid="49"/>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3000"/>
                                        <p:tgtEl>
                                          <p:spTgt spid="52"/>
                                        </p:tgtEl>
                                      </p:cBhvr>
                                    </p:animEffect>
                                    <p:set>
                                      <p:cBhvr>
                                        <p:cTn id="16" dur="1" fill="hold">
                                          <p:stCondLst>
                                            <p:cond delay="2999"/>
                                          </p:stCondLst>
                                        </p:cTn>
                                        <p:tgtEl>
                                          <p:spTgt spid="52"/>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3000"/>
                                        <p:tgtEl>
                                          <p:spTgt spid="55"/>
                                        </p:tgtEl>
                                      </p:cBhvr>
                                    </p:animEffect>
                                    <p:set>
                                      <p:cBhvr>
                                        <p:cTn id="19" dur="1" fill="hold">
                                          <p:stCondLst>
                                            <p:cond delay="2999"/>
                                          </p:stCondLst>
                                        </p:cTn>
                                        <p:tgtEl>
                                          <p:spTgt spid="5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3000"/>
                                        <p:tgtEl>
                                          <p:spTgt spid="58"/>
                                        </p:tgtEl>
                                      </p:cBhvr>
                                    </p:animEffect>
                                    <p:set>
                                      <p:cBhvr>
                                        <p:cTn id="22" dur="1" fill="hold">
                                          <p:stCondLst>
                                            <p:cond delay="2999"/>
                                          </p:stCondLst>
                                        </p:cTn>
                                        <p:tgtEl>
                                          <p:spTgt spid="5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3000"/>
                                        <p:tgtEl>
                                          <p:spTgt spid="61"/>
                                        </p:tgtEl>
                                      </p:cBhvr>
                                    </p:animEffect>
                                    <p:set>
                                      <p:cBhvr>
                                        <p:cTn id="25" dur="1" fill="hold">
                                          <p:stCondLst>
                                            <p:cond delay="2999"/>
                                          </p:stCondLst>
                                        </p:cTn>
                                        <p:tgtEl>
                                          <p:spTgt spid="61"/>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3000"/>
                                        <p:tgtEl>
                                          <p:spTgt spid="64"/>
                                        </p:tgtEl>
                                      </p:cBhvr>
                                    </p:animEffect>
                                    <p:set>
                                      <p:cBhvr>
                                        <p:cTn id="28" dur="1" fill="hold">
                                          <p:stCondLst>
                                            <p:cond delay="2999"/>
                                          </p:stCondLst>
                                        </p:cTn>
                                        <p:tgtEl>
                                          <p:spTgt spid="64"/>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3000"/>
                                        <p:tgtEl>
                                          <p:spTgt spid="67"/>
                                        </p:tgtEl>
                                      </p:cBhvr>
                                    </p:animEffect>
                                    <p:set>
                                      <p:cBhvr>
                                        <p:cTn id="31" dur="1" fill="hold">
                                          <p:stCondLst>
                                            <p:cond delay="2999"/>
                                          </p:stCondLst>
                                        </p:cTn>
                                        <p:tgtEl>
                                          <p:spTgt spid="67"/>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3000"/>
                                        <p:tgtEl>
                                          <p:spTgt spid="70"/>
                                        </p:tgtEl>
                                      </p:cBhvr>
                                    </p:animEffect>
                                    <p:set>
                                      <p:cBhvr>
                                        <p:cTn id="34" dur="1" fill="hold">
                                          <p:stCondLst>
                                            <p:cond delay="2999"/>
                                          </p:stCondLst>
                                        </p:cTn>
                                        <p:tgtEl>
                                          <p:spTgt spid="70"/>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3000"/>
                                        <p:tgtEl>
                                          <p:spTgt spid="73"/>
                                        </p:tgtEl>
                                      </p:cBhvr>
                                    </p:animEffect>
                                    <p:set>
                                      <p:cBhvr>
                                        <p:cTn id="37" dur="1" fill="hold">
                                          <p:stCondLst>
                                            <p:cond delay="2999"/>
                                          </p:stCondLst>
                                        </p:cTn>
                                        <p:tgtEl>
                                          <p:spTgt spid="73"/>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3000"/>
                                        <p:tgtEl>
                                          <p:spTgt spid="76"/>
                                        </p:tgtEl>
                                      </p:cBhvr>
                                    </p:animEffect>
                                    <p:set>
                                      <p:cBhvr>
                                        <p:cTn id="40" dur="1" fill="hold">
                                          <p:stCondLst>
                                            <p:cond delay="2999"/>
                                          </p:stCondLst>
                                        </p:cTn>
                                        <p:tgtEl>
                                          <p:spTgt spid="7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3000"/>
                                        <p:tgtEl>
                                          <p:spTgt spid="79"/>
                                        </p:tgtEl>
                                      </p:cBhvr>
                                    </p:animEffect>
                                    <p:set>
                                      <p:cBhvr>
                                        <p:cTn id="43" dur="1" fill="hold">
                                          <p:stCondLst>
                                            <p:cond delay="2999"/>
                                          </p:stCondLst>
                                        </p:cTn>
                                        <p:tgtEl>
                                          <p:spTgt spid="79"/>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3000"/>
                                        <p:tgtEl>
                                          <p:spTgt spid="82"/>
                                        </p:tgtEl>
                                      </p:cBhvr>
                                    </p:animEffect>
                                    <p:set>
                                      <p:cBhvr>
                                        <p:cTn id="46" dur="1" fill="hold">
                                          <p:stCondLst>
                                            <p:cond delay="2999"/>
                                          </p:stCondLst>
                                        </p:cTn>
                                        <p:tgtEl>
                                          <p:spTgt spid="82"/>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3000"/>
                                        <p:tgtEl>
                                          <p:spTgt spid="85"/>
                                        </p:tgtEl>
                                      </p:cBhvr>
                                    </p:animEffect>
                                    <p:set>
                                      <p:cBhvr>
                                        <p:cTn id="49" dur="1" fill="hold">
                                          <p:stCondLst>
                                            <p:cond delay="2999"/>
                                          </p:stCondLst>
                                        </p:cTn>
                                        <p:tgtEl>
                                          <p:spTgt spid="85"/>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3000"/>
                                        <p:tgtEl>
                                          <p:spTgt spid="88"/>
                                        </p:tgtEl>
                                      </p:cBhvr>
                                    </p:animEffect>
                                    <p:set>
                                      <p:cBhvr>
                                        <p:cTn id="52" dur="1" fill="hold">
                                          <p:stCondLst>
                                            <p:cond delay="2999"/>
                                          </p:stCondLst>
                                        </p:cTn>
                                        <p:tgtEl>
                                          <p:spTgt spid="88"/>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3000"/>
                                        <p:tgtEl>
                                          <p:spTgt spid="91"/>
                                        </p:tgtEl>
                                      </p:cBhvr>
                                    </p:animEffect>
                                    <p:set>
                                      <p:cBhvr>
                                        <p:cTn id="55" dur="1" fill="hold">
                                          <p:stCondLst>
                                            <p:cond delay="2999"/>
                                          </p:stCondLst>
                                        </p:cTn>
                                        <p:tgtEl>
                                          <p:spTgt spid="91"/>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3000"/>
                                        <p:tgtEl>
                                          <p:spTgt spid="94"/>
                                        </p:tgtEl>
                                      </p:cBhvr>
                                    </p:animEffect>
                                    <p:set>
                                      <p:cBhvr>
                                        <p:cTn id="58" dur="1" fill="hold">
                                          <p:stCondLst>
                                            <p:cond delay="2999"/>
                                          </p:stCondLst>
                                        </p:cTn>
                                        <p:tgtEl>
                                          <p:spTgt spid="94"/>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3000"/>
                                        <p:tgtEl>
                                          <p:spTgt spid="97"/>
                                        </p:tgtEl>
                                      </p:cBhvr>
                                    </p:animEffect>
                                    <p:set>
                                      <p:cBhvr>
                                        <p:cTn id="61" dur="1" fill="hold">
                                          <p:stCondLst>
                                            <p:cond delay="2999"/>
                                          </p:stCondLst>
                                        </p:cTn>
                                        <p:tgtEl>
                                          <p:spTgt spid="9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3000"/>
                                        <p:tgtEl>
                                          <p:spTgt spid="100"/>
                                        </p:tgtEl>
                                      </p:cBhvr>
                                    </p:animEffect>
                                    <p:set>
                                      <p:cBhvr>
                                        <p:cTn id="64" dur="1" fill="hold">
                                          <p:stCondLst>
                                            <p:cond delay="2999"/>
                                          </p:stCondLst>
                                        </p:cTn>
                                        <p:tgtEl>
                                          <p:spTgt spid="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casi clinici 2016\aprile 2016\lombardi antonio CLPD CLL 22-4-2016\14235449.JPG"/>
          <p:cNvPicPr>
            <a:picLocks noChangeAspect="1" noChangeArrowheads="1"/>
          </p:cNvPicPr>
          <p:nvPr/>
        </p:nvPicPr>
        <p:blipFill rotWithShape="1">
          <a:blip r:embed="rId3">
            <a:extLst>
              <a:ext uri="{28A0092B-C50C-407E-A947-70E740481C1C}">
                <a14:useLocalDpi xmlns:a14="http://schemas.microsoft.com/office/drawing/2010/main" val="0"/>
              </a:ext>
            </a:extLst>
          </a:blip>
          <a:srcRect l="-1" t="33393" r="62546" b="30728"/>
          <a:stretch/>
        </p:blipFill>
        <p:spPr bwMode="auto">
          <a:xfrm>
            <a:off x="438313" y="2539967"/>
            <a:ext cx="2520000" cy="181048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F:\Casi Clinici rivisti fino a dicembre 2015\barone antonio MDS con aggregati piastrinici strani da indagare 24-9-2014\Barone Antonio  MDS 09-10-2014\NEUTROFILO NORMALE PER CONFRONTO.JPG"/>
          <p:cNvPicPr>
            <a:picLocks noChangeAspect="1" noChangeArrowheads="1"/>
          </p:cNvPicPr>
          <p:nvPr/>
        </p:nvPicPr>
        <p:blipFill rotWithShape="1">
          <a:blip r:embed="rId4">
            <a:extLst>
              <a:ext uri="{28A0092B-C50C-407E-A947-70E740481C1C}">
                <a14:useLocalDpi xmlns:a14="http://schemas.microsoft.com/office/drawing/2010/main" val="0"/>
              </a:ext>
            </a:extLst>
          </a:blip>
          <a:srcRect l="28079" t="38931" r="26900" b="15137"/>
          <a:stretch/>
        </p:blipFill>
        <p:spPr bwMode="auto">
          <a:xfrm>
            <a:off x="5188504" y="636645"/>
            <a:ext cx="2520000" cy="19282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Casi Clinici rivisti fino a dicembre 2015\peluso angiola  ipereosinofilia 12-03-2014\05060251.JPG"/>
          <p:cNvPicPr>
            <a:picLocks noChangeAspect="1" noChangeArrowheads="1"/>
          </p:cNvPicPr>
          <p:nvPr/>
        </p:nvPicPr>
        <p:blipFill rotWithShape="1">
          <a:blip r:embed="rId5">
            <a:extLst>
              <a:ext uri="{28A0092B-C50C-407E-A947-70E740481C1C}">
                <a14:useLocalDpi xmlns:a14="http://schemas.microsoft.com/office/drawing/2010/main" val="0"/>
              </a:ext>
            </a:extLst>
          </a:blip>
          <a:srcRect l="10142" t="58359" r="54922" b="4983"/>
          <a:stretch/>
        </p:blipFill>
        <p:spPr bwMode="auto">
          <a:xfrm>
            <a:off x="6259998" y="2604298"/>
            <a:ext cx="2520000" cy="19831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F:\Casi Clinici rivisti fino a dicembre 2015\mansueto felicia basofili 2.5% utile follow up per  mpd 23-11-2015\16043919.JPG"/>
          <p:cNvPicPr>
            <a:picLocks noChangeAspect="1" noChangeArrowheads="1"/>
          </p:cNvPicPr>
          <p:nvPr/>
        </p:nvPicPr>
        <p:blipFill rotWithShape="1">
          <a:blip r:embed="rId6">
            <a:extLst>
              <a:ext uri="{28A0092B-C50C-407E-A947-70E740481C1C}">
                <a14:useLocalDpi xmlns:a14="http://schemas.microsoft.com/office/drawing/2010/main" val="0"/>
              </a:ext>
            </a:extLst>
          </a:blip>
          <a:srcRect l="18129" t="16117" r="39788" b="42351"/>
          <a:stretch/>
        </p:blipFill>
        <p:spPr bwMode="auto">
          <a:xfrm>
            <a:off x="446780" y="4224372"/>
            <a:ext cx="2520000" cy="18652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63741" b="64952"/>
          <a:stretch/>
        </p:blipFill>
        <p:spPr bwMode="auto">
          <a:xfrm>
            <a:off x="2788816" y="1769037"/>
            <a:ext cx="2520000" cy="1826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Connettore 2 7"/>
          <p:cNvCxnSpPr/>
          <p:nvPr/>
        </p:nvCxnSpPr>
        <p:spPr>
          <a:xfrm>
            <a:off x="777062" y="6165304"/>
            <a:ext cx="7899394"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7708504" y="6232789"/>
            <a:ext cx="338554" cy="461665"/>
          </a:xfrm>
          <a:prstGeom prst="rect">
            <a:avLst/>
          </a:prstGeom>
          <a:solidFill>
            <a:schemeClr val="bg1"/>
          </a:solidFill>
          <a:ln>
            <a:solidFill>
              <a:srgbClr val="FF0000"/>
            </a:solidFill>
          </a:ln>
        </p:spPr>
        <p:txBody>
          <a:bodyPr wrap="none" rtlCol="0">
            <a:spAutoFit/>
          </a:bodyPr>
          <a:lstStyle/>
          <a:p>
            <a:r>
              <a:rPr lang="it-IT" sz="2400" b="1" dirty="0" smtClean="0"/>
              <a:t>+</a:t>
            </a:r>
            <a:endParaRPr lang="it-IT" sz="2400" b="1" dirty="0"/>
          </a:p>
        </p:txBody>
      </p:sp>
      <p:sp>
        <p:nvSpPr>
          <p:cNvPr id="11" name="CasellaDiTesto 10"/>
          <p:cNvSpPr txBox="1"/>
          <p:nvPr/>
        </p:nvSpPr>
        <p:spPr>
          <a:xfrm>
            <a:off x="633046" y="6279703"/>
            <a:ext cx="279244" cy="461665"/>
          </a:xfrm>
          <a:prstGeom prst="rect">
            <a:avLst/>
          </a:prstGeom>
          <a:solidFill>
            <a:schemeClr val="bg1"/>
          </a:solidFill>
          <a:ln>
            <a:solidFill>
              <a:srgbClr val="FF0000"/>
            </a:solidFill>
          </a:ln>
        </p:spPr>
        <p:txBody>
          <a:bodyPr wrap="none" rtlCol="0">
            <a:spAutoFit/>
          </a:bodyPr>
          <a:lstStyle/>
          <a:p>
            <a:r>
              <a:rPr lang="it-IT" sz="2400" b="1" dirty="0"/>
              <a:t>-</a:t>
            </a:r>
          </a:p>
        </p:txBody>
      </p:sp>
      <p:sp>
        <p:nvSpPr>
          <p:cNvPr id="9" name="CasellaDiTesto 8"/>
          <p:cNvSpPr txBox="1"/>
          <p:nvPr/>
        </p:nvSpPr>
        <p:spPr>
          <a:xfrm>
            <a:off x="1331640" y="6309320"/>
            <a:ext cx="5904656" cy="461665"/>
          </a:xfrm>
          <a:prstGeom prst="rect">
            <a:avLst/>
          </a:prstGeom>
          <a:solidFill>
            <a:schemeClr val="bg1"/>
          </a:solidFill>
          <a:ln>
            <a:solidFill>
              <a:srgbClr val="002060"/>
            </a:solidFill>
          </a:ln>
        </p:spPr>
        <p:txBody>
          <a:bodyPr wrap="square" rtlCol="0">
            <a:spAutoFit/>
          </a:bodyPr>
          <a:lstStyle/>
          <a:p>
            <a:pPr algn="ctr"/>
            <a:r>
              <a:rPr lang="it-IT" sz="2400" b="1" dirty="0" smtClean="0"/>
              <a:t>Contenuto di </a:t>
            </a:r>
            <a:r>
              <a:rPr lang="it-IT" sz="2400" b="1" dirty="0" err="1" smtClean="0"/>
              <a:t>Perossidasi</a:t>
            </a:r>
            <a:endParaRPr lang="it-IT" sz="2400" b="1" dirty="0"/>
          </a:p>
        </p:txBody>
      </p:sp>
    </p:spTree>
    <p:extLst>
      <p:ext uri="{BB962C8B-B14F-4D97-AF65-F5344CB8AC3E}">
        <p14:creationId xmlns:p14="http://schemas.microsoft.com/office/powerpoint/2010/main" val="26892056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ttangolo 68"/>
          <p:cNvSpPr/>
          <p:nvPr/>
        </p:nvSpPr>
        <p:spPr>
          <a:xfrm>
            <a:off x="287865" y="3107267"/>
            <a:ext cx="5698067" cy="1600200"/>
          </a:xfrm>
          <a:prstGeom prst="rect">
            <a:avLst/>
          </a:prstGeom>
          <a:solidFill>
            <a:srgbClr val="A500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 name="Group 5"/>
          <p:cNvGrpSpPr>
            <a:grpSpLocks/>
          </p:cNvGrpSpPr>
          <p:nvPr/>
        </p:nvGrpSpPr>
        <p:grpSpPr bwMode="auto">
          <a:xfrm>
            <a:off x="4051011" y="3368329"/>
            <a:ext cx="1258887" cy="1108075"/>
            <a:chOff x="3515" y="3022"/>
            <a:chExt cx="793" cy="698"/>
          </a:xfrm>
        </p:grpSpPr>
        <p:sp>
          <p:nvSpPr>
            <p:cNvPr id="20486" name="Oval 6"/>
            <p:cNvSpPr>
              <a:spLocks noChangeAspect="1" noChangeArrowheads="1"/>
            </p:cNvSpPr>
            <p:nvPr/>
          </p:nvSpPr>
          <p:spPr bwMode="auto">
            <a:xfrm>
              <a:off x="3515" y="3022"/>
              <a:ext cx="793" cy="698"/>
            </a:xfrm>
            <a:prstGeom prst="ellipse">
              <a:avLst/>
            </a:prstGeom>
            <a:solidFill>
              <a:srgbClr val="E0A4DF"/>
            </a:solidFill>
            <a:ln w="9525">
              <a:solidFill>
                <a:schemeClr val="tx1"/>
              </a:solidFill>
              <a:round/>
              <a:headEnd/>
              <a:tailEnd/>
            </a:ln>
            <a:effectLst/>
          </p:spPr>
          <p:txBody>
            <a:bodyPr wrap="none" anchor="ctr"/>
            <a:lstStyle/>
            <a:p>
              <a:endParaRPr lang="it-IT"/>
            </a:p>
          </p:txBody>
        </p:sp>
        <p:sp>
          <p:nvSpPr>
            <p:cNvPr id="20487" name="Freeform 7"/>
            <p:cNvSpPr>
              <a:spLocks noChangeAspect="1"/>
            </p:cNvSpPr>
            <p:nvPr/>
          </p:nvSpPr>
          <p:spPr bwMode="auto">
            <a:xfrm>
              <a:off x="3642" y="3117"/>
              <a:ext cx="456" cy="344"/>
            </a:xfrm>
            <a:custGeom>
              <a:avLst/>
              <a:gdLst/>
              <a:ahLst/>
              <a:cxnLst>
                <a:cxn ang="0">
                  <a:pos x="610" y="146"/>
                </a:cxn>
                <a:cxn ang="0">
                  <a:pos x="407" y="55"/>
                </a:cxn>
                <a:cxn ang="0">
                  <a:pos x="339" y="146"/>
                </a:cxn>
                <a:cxn ang="0">
                  <a:pos x="226" y="123"/>
                </a:cxn>
                <a:cxn ang="0">
                  <a:pos x="170" y="78"/>
                </a:cxn>
                <a:cxn ang="0">
                  <a:pos x="46" y="89"/>
                </a:cxn>
                <a:cxn ang="0">
                  <a:pos x="12" y="191"/>
                </a:cxn>
                <a:cxn ang="0">
                  <a:pos x="0" y="225"/>
                </a:cxn>
                <a:cxn ang="0">
                  <a:pos x="12" y="292"/>
                </a:cxn>
                <a:cxn ang="0">
                  <a:pos x="170" y="338"/>
                </a:cxn>
                <a:cxn ang="0">
                  <a:pos x="260" y="450"/>
                </a:cxn>
                <a:cxn ang="0">
                  <a:pos x="418" y="473"/>
                </a:cxn>
                <a:cxn ang="0">
                  <a:pos x="407" y="360"/>
                </a:cxn>
                <a:cxn ang="0">
                  <a:pos x="305" y="315"/>
                </a:cxn>
                <a:cxn ang="0">
                  <a:pos x="159" y="326"/>
                </a:cxn>
                <a:cxn ang="0">
                  <a:pos x="147" y="292"/>
                </a:cxn>
                <a:cxn ang="0">
                  <a:pos x="204" y="236"/>
                </a:cxn>
                <a:cxn ang="0">
                  <a:pos x="351" y="179"/>
                </a:cxn>
                <a:cxn ang="0">
                  <a:pos x="463" y="236"/>
                </a:cxn>
                <a:cxn ang="0">
                  <a:pos x="497" y="258"/>
                </a:cxn>
                <a:cxn ang="0">
                  <a:pos x="622" y="247"/>
                </a:cxn>
                <a:cxn ang="0">
                  <a:pos x="610" y="146"/>
                </a:cxn>
              </a:cxnLst>
              <a:rect l="0" t="0" r="r" b="b"/>
              <a:pathLst>
                <a:path w="652" h="492">
                  <a:moveTo>
                    <a:pt x="610" y="146"/>
                  </a:moveTo>
                  <a:cubicBezTo>
                    <a:pt x="590" y="0"/>
                    <a:pt x="574" y="43"/>
                    <a:pt x="407" y="55"/>
                  </a:cubicBezTo>
                  <a:cubicBezTo>
                    <a:pt x="377" y="99"/>
                    <a:pt x="385" y="115"/>
                    <a:pt x="339" y="146"/>
                  </a:cubicBezTo>
                  <a:cubicBezTo>
                    <a:pt x="301" y="140"/>
                    <a:pt x="256" y="147"/>
                    <a:pt x="226" y="123"/>
                  </a:cubicBezTo>
                  <a:cubicBezTo>
                    <a:pt x="154" y="65"/>
                    <a:pt x="256" y="106"/>
                    <a:pt x="170" y="78"/>
                  </a:cubicBezTo>
                  <a:cubicBezTo>
                    <a:pt x="129" y="82"/>
                    <a:pt x="83" y="69"/>
                    <a:pt x="46" y="89"/>
                  </a:cubicBezTo>
                  <a:cubicBezTo>
                    <a:pt x="44" y="90"/>
                    <a:pt x="18" y="173"/>
                    <a:pt x="12" y="191"/>
                  </a:cubicBezTo>
                  <a:cubicBezTo>
                    <a:pt x="8" y="202"/>
                    <a:pt x="0" y="225"/>
                    <a:pt x="0" y="225"/>
                  </a:cubicBezTo>
                  <a:cubicBezTo>
                    <a:pt x="4" y="247"/>
                    <a:pt x="2" y="272"/>
                    <a:pt x="12" y="292"/>
                  </a:cubicBezTo>
                  <a:cubicBezTo>
                    <a:pt x="33" y="332"/>
                    <a:pt x="148" y="335"/>
                    <a:pt x="170" y="338"/>
                  </a:cubicBezTo>
                  <a:cubicBezTo>
                    <a:pt x="203" y="388"/>
                    <a:pt x="198" y="430"/>
                    <a:pt x="260" y="450"/>
                  </a:cubicBezTo>
                  <a:cubicBezTo>
                    <a:pt x="323" y="492"/>
                    <a:pt x="334" y="483"/>
                    <a:pt x="418" y="473"/>
                  </a:cubicBezTo>
                  <a:cubicBezTo>
                    <a:pt x="414" y="435"/>
                    <a:pt x="419" y="396"/>
                    <a:pt x="407" y="360"/>
                  </a:cubicBezTo>
                  <a:cubicBezTo>
                    <a:pt x="395" y="325"/>
                    <a:pt x="305" y="315"/>
                    <a:pt x="305" y="315"/>
                  </a:cubicBezTo>
                  <a:cubicBezTo>
                    <a:pt x="256" y="319"/>
                    <a:pt x="207" y="333"/>
                    <a:pt x="159" y="326"/>
                  </a:cubicBezTo>
                  <a:cubicBezTo>
                    <a:pt x="147" y="324"/>
                    <a:pt x="145" y="304"/>
                    <a:pt x="147" y="292"/>
                  </a:cubicBezTo>
                  <a:cubicBezTo>
                    <a:pt x="152" y="264"/>
                    <a:pt x="184" y="249"/>
                    <a:pt x="204" y="236"/>
                  </a:cubicBezTo>
                  <a:cubicBezTo>
                    <a:pt x="242" y="177"/>
                    <a:pt x="277" y="189"/>
                    <a:pt x="351" y="179"/>
                  </a:cubicBezTo>
                  <a:cubicBezTo>
                    <a:pt x="423" y="198"/>
                    <a:pt x="381" y="182"/>
                    <a:pt x="463" y="236"/>
                  </a:cubicBezTo>
                  <a:cubicBezTo>
                    <a:pt x="474" y="243"/>
                    <a:pt x="497" y="258"/>
                    <a:pt x="497" y="258"/>
                  </a:cubicBezTo>
                  <a:cubicBezTo>
                    <a:pt x="539" y="254"/>
                    <a:pt x="582" y="260"/>
                    <a:pt x="622" y="247"/>
                  </a:cubicBezTo>
                  <a:cubicBezTo>
                    <a:pt x="652" y="237"/>
                    <a:pt x="619" y="162"/>
                    <a:pt x="610" y="146"/>
                  </a:cubicBezTo>
                  <a:close/>
                </a:path>
              </a:pathLst>
            </a:custGeom>
            <a:solidFill>
              <a:srgbClr val="660066"/>
            </a:solidFill>
            <a:ln w="9525">
              <a:solidFill>
                <a:schemeClr val="tx1"/>
              </a:solidFill>
              <a:round/>
              <a:headEnd/>
              <a:tailEnd/>
            </a:ln>
            <a:effectLst/>
          </p:spPr>
          <p:txBody>
            <a:bodyPr/>
            <a:lstStyle/>
            <a:p>
              <a:endParaRPr lang="it-IT"/>
            </a:p>
          </p:txBody>
        </p:sp>
        <p:sp>
          <p:nvSpPr>
            <p:cNvPr id="20488" name="Oval 8"/>
            <p:cNvSpPr>
              <a:spLocks noChangeAspect="1" noChangeArrowheads="1"/>
            </p:cNvSpPr>
            <p:nvPr/>
          </p:nvSpPr>
          <p:spPr bwMode="auto">
            <a:xfrm>
              <a:off x="3928" y="3593"/>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89" name="Oval 9"/>
            <p:cNvSpPr>
              <a:spLocks noChangeAspect="1" noChangeArrowheads="1"/>
            </p:cNvSpPr>
            <p:nvPr/>
          </p:nvSpPr>
          <p:spPr bwMode="auto">
            <a:xfrm>
              <a:off x="3800" y="3593"/>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0" name="Oval 10"/>
            <p:cNvSpPr>
              <a:spLocks noChangeAspect="1" noChangeArrowheads="1"/>
            </p:cNvSpPr>
            <p:nvPr/>
          </p:nvSpPr>
          <p:spPr bwMode="auto">
            <a:xfrm>
              <a:off x="4054" y="3561"/>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1" name="Oval 11"/>
            <p:cNvSpPr>
              <a:spLocks noChangeAspect="1" noChangeArrowheads="1"/>
            </p:cNvSpPr>
            <p:nvPr/>
          </p:nvSpPr>
          <p:spPr bwMode="auto">
            <a:xfrm>
              <a:off x="3895" y="3656"/>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2" name="Oval 12"/>
            <p:cNvSpPr>
              <a:spLocks noChangeAspect="1" noChangeArrowheads="1"/>
            </p:cNvSpPr>
            <p:nvPr/>
          </p:nvSpPr>
          <p:spPr bwMode="auto">
            <a:xfrm>
              <a:off x="4149" y="3181"/>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3" name="Oval 13"/>
            <p:cNvSpPr>
              <a:spLocks noChangeAspect="1" noChangeArrowheads="1"/>
            </p:cNvSpPr>
            <p:nvPr/>
          </p:nvSpPr>
          <p:spPr bwMode="auto">
            <a:xfrm>
              <a:off x="3642" y="3435"/>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4" name="Oval 14"/>
            <p:cNvSpPr>
              <a:spLocks noChangeAspect="1" noChangeArrowheads="1"/>
            </p:cNvSpPr>
            <p:nvPr/>
          </p:nvSpPr>
          <p:spPr bwMode="auto">
            <a:xfrm>
              <a:off x="3769" y="3530"/>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5" name="Oval 15"/>
            <p:cNvSpPr>
              <a:spLocks noChangeAspect="1" noChangeArrowheads="1"/>
            </p:cNvSpPr>
            <p:nvPr/>
          </p:nvSpPr>
          <p:spPr bwMode="auto">
            <a:xfrm>
              <a:off x="4149" y="3402"/>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6" name="Oval 16"/>
            <p:cNvSpPr>
              <a:spLocks noChangeAspect="1" noChangeArrowheads="1"/>
            </p:cNvSpPr>
            <p:nvPr/>
          </p:nvSpPr>
          <p:spPr bwMode="auto">
            <a:xfrm>
              <a:off x="4054" y="3435"/>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7" name="Oval 17"/>
            <p:cNvSpPr>
              <a:spLocks noChangeAspect="1" noChangeArrowheads="1"/>
            </p:cNvSpPr>
            <p:nvPr/>
          </p:nvSpPr>
          <p:spPr bwMode="auto">
            <a:xfrm>
              <a:off x="4244" y="3276"/>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8" name="Oval 18"/>
            <p:cNvSpPr>
              <a:spLocks noChangeAspect="1" noChangeArrowheads="1"/>
            </p:cNvSpPr>
            <p:nvPr/>
          </p:nvSpPr>
          <p:spPr bwMode="auto">
            <a:xfrm>
              <a:off x="3832" y="3117"/>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499" name="Oval 19"/>
            <p:cNvSpPr>
              <a:spLocks noChangeAspect="1" noChangeArrowheads="1"/>
            </p:cNvSpPr>
            <p:nvPr/>
          </p:nvSpPr>
          <p:spPr bwMode="auto">
            <a:xfrm>
              <a:off x="4149" y="3466"/>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0" name="Oval 20"/>
            <p:cNvSpPr>
              <a:spLocks noChangeAspect="1" noChangeArrowheads="1"/>
            </p:cNvSpPr>
            <p:nvPr/>
          </p:nvSpPr>
          <p:spPr bwMode="auto">
            <a:xfrm>
              <a:off x="4149" y="3276"/>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1" name="Oval 21"/>
            <p:cNvSpPr>
              <a:spLocks noChangeAspect="1" noChangeArrowheads="1"/>
            </p:cNvSpPr>
            <p:nvPr/>
          </p:nvSpPr>
          <p:spPr bwMode="auto">
            <a:xfrm>
              <a:off x="3579" y="3340"/>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2" name="Oval 22"/>
            <p:cNvSpPr>
              <a:spLocks noChangeAspect="1" noChangeArrowheads="1"/>
            </p:cNvSpPr>
            <p:nvPr/>
          </p:nvSpPr>
          <p:spPr bwMode="auto">
            <a:xfrm>
              <a:off x="4054" y="3340"/>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3" name="Oval 23"/>
            <p:cNvSpPr>
              <a:spLocks noChangeAspect="1" noChangeArrowheads="1"/>
            </p:cNvSpPr>
            <p:nvPr/>
          </p:nvSpPr>
          <p:spPr bwMode="auto">
            <a:xfrm>
              <a:off x="3928" y="3498"/>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4" name="Oval 24"/>
            <p:cNvSpPr>
              <a:spLocks noChangeAspect="1" noChangeArrowheads="1"/>
            </p:cNvSpPr>
            <p:nvPr/>
          </p:nvSpPr>
          <p:spPr bwMode="auto">
            <a:xfrm>
              <a:off x="3610" y="3498"/>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5" name="Oval 25"/>
            <p:cNvSpPr>
              <a:spLocks noChangeAspect="1" noChangeArrowheads="1"/>
            </p:cNvSpPr>
            <p:nvPr/>
          </p:nvSpPr>
          <p:spPr bwMode="auto">
            <a:xfrm>
              <a:off x="3895" y="3086"/>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6" name="Oval 26"/>
            <p:cNvSpPr>
              <a:spLocks noChangeAspect="1" noChangeArrowheads="1"/>
            </p:cNvSpPr>
            <p:nvPr/>
          </p:nvSpPr>
          <p:spPr bwMode="auto">
            <a:xfrm>
              <a:off x="3991" y="3435"/>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7" name="Oval 27"/>
            <p:cNvSpPr>
              <a:spLocks noChangeAspect="1" noChangeArrowheads="1"/>
            </p:cNvSpPr>
            <p:nvPr/>
          </p:nvSpPr>
          <p:spPr bwMode="auto">
            <a:xfrm>
              <a:off x="4149" y="3340"/>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8" name="Oval 28"/>
            <p:cNvSpPr>
              <a:spLocks noChangeAspect="1" noChangeArrowheads="1"/>
            </p:cNvSpPr>
            <p:nvPr/>
          </p:nvSpPr>
          <p:spPr bwMode="auto">
            <a:xfrm>
              <a:off x="3769" y="3117"/>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09" name="Oval 29"/>
            <p:cNvSpPr>
              <a:spLocks noChangeAspect="1" noChangeArrowheads="1"/>
            </p:cNvSpPr>
            <p:nvPr/>
          </p:nvSpPr>
          <p:spPr bwMode="auto">
            <a:xfrm>
              <a:off x="3610" y="3244"/>
              <a:ext cx="32" cy="32"/>
            </a:xfrm>
            <a:prstGeom prst="ellipse">
              <a:avLst/>
            </a:prstGeom>
            <a:solidFill>
              <a:srgbClr val="EF517E"/>
            </a:solidFill>
            <a:ln w="9525">
              <a:solidFill>
                <a:schemeClr val="tx1"/>
              </a:solidFill>
              <a:round/>
              <a:headEnd/>
              <a:tailEnd/>
            </a:ln>
            <a:effectLst/>
          </p:spPr>
          <p:txBody>
            <a:bodyPr wrap="none" anchor="ctr"/>
            <a:lstStyle/>
            <a:p>
              <a:endParaRPr lang="it-IT"/>
            </a:p>
          </p:txBody>
        </p:sp>
        <p:sp>
          <p:nvSpPr>
            <p:cNvPr id="20510" name="Oval 30"/>
            <p:cNvSpPr>
              <a:spLocks noChangeAspect="1" noChangeArrowheads="1"/>
            </p:cNvSpPr>
            <p:nvPr/>
          </p:nvSpPr>
          <p:spPr bwMode="auto">
            <a:xfrm>
              <a:off x="4190" y="3476"/>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1" name="Oval 31"/>
            <p:cNvSpPr>
              <a:spLocks noChangeAspect="1" noChangeArrowheads="1"/>
            </p:cNvSpPr>
            <p:nvPr/>
          </p:nvSpPr>
          <p:spPr bwMode="auto">
            <a:xfrm>
              <a:off x="3742" y="3475"/>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2" name="Oval 32"/>
            <p:cNvSpPr>
              <a:spLocks noChangeAspect="1" noChangeArrowheads="1"/>
            </p:cNvSpPr>
            <p:nvPr/>
          </p:nvSpPr>
          <p:spPr bwMode="auto">
            <a:xfrm>
              <a:off x="3696" y="3566"/>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3" name="Oval 33"/>
            <p:cNvSpPr>
              <a:spLocks noChangeAspect="1" noChangeArrowheads="1"/>
            </p:cNvSpPr>
            <p:nvPr/>
          </p:nvSpPr>
          <p:spPr bwMode="auto">
            <a:xfrm>
              <a:off x="3969" y="3385"/>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4" name="Oval 34"/>
            <p:cNvSpPr>
              <a:spLocks noChangeAspect="1" noChangeArrowheads="1"/>
            </p:cNvSpPr>
            <p:nvPr/>
          </p:nvSpPr>
          <p:spPr bwMode="auto">
            <a:xfrm>
              <a:off x="3905" y="3253"/>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5" name="Oval 35"/>
            <p:cNvSpPr>
              <a:spLocks noChangeAspect="1" noChangeArrowheads="1"/>
            </p:cNvSpPr>
            <p:nvPr/>
          </p:nvSpPr>
          <p:spPr bwMode="auto">
            <a:xfrm>
              <a:off x="4041" y="3389"/>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6" name="Oval 36"/>
            <p:cNvSpPr>
              <a:spLocks noChangeAspect="1" noChangeArrowheads="1"/>
            </p:cNvSpPr>
            <p:nvPr/>
          </p:nvSpPr>
          <p:spPr bwMode="auto">
            <a:xfrm>
              <a:off x="4177" y="3525"/>
              <a:ext cx="31"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7" name="Oval 37"/>
            <p:cNvSpPr>
              <a:spLocks noChangeAspect="1" noChangeArrowheads="1"/>
            </p:cNvSpPr>
            <p:nvPr/>
          </p:nvSpPr>
          <p:spPr bwMode="auto">
            <a:xfrm>
              <a:off x="3968" y="3253"/>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8" name="Oval 38"/>
            <p:cNvSpPr>
              <a:spLocks noChangeAspect="1" noChangeArrowheads="1"/>
            </p:cNvSpPr>
            <p:nvPr/>
          </p:nvSpPr>
          <p:spPr bwMode="auto">
            <a:xfrm>
              <a:off x="4104" y="3389"/>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19" name="Oval 39"/>
            <p:cNvSpPr>
              <a:spLocks noChangeAspect="1" noChangeArrowheads="1"/>
            </p:cNvSpPr>
            <p:nvPr/>
          </p:nvSpPr>
          <p:spPr bwMode="auto">
            <a:xfrm>
              <a:off x="3969" y="3521"/>
              <a:ext cx="32" cy="32"/>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0" name="Oval 40"/>
            <p:cNvSpPr>
              <a:spLocks noChangeAspect="1" noChangeArrowheads="1"/>
            </p:cNvSpPr>
            <p:nvPr/>
          </p:nvSpPr>
          <p:spPr bwMode="auto">
            <a:xfrm>
              <a:off x="4014" y="3113"/>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1" name="Oval 41"/>
            <p:cNvSpPr>
              <a:spLocks noChangeAspect="1" noChangeArrowheads="1"/>
            </p:cNvSpPr>
            <p:nvPr/>
          </p:nvSpPr>
          <p:spPr bwMode="auto">
            <a:xfrm>
              <a:off x="3923" y="3339"/>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2" name="Oval 42"/>
            <p:cNvSpPr>
              <a:spLocks noChangeAspect="1" noChangeArrowheads="1"/>
            </p:cNvSpPr>
            <p:nvPr/>
          </p:nvSpPr>
          <p:spPr bwMode="auto">
            <a:xfrm>
              <a:off x="3778" y="3571"/>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3" name="Oval 43"/>
            <p:cNvSpPr>
              <a:spLocks noChangeAspect="1" noChangeArrowheads="1"/>
            </p:cNvSpPr>
            <p:nvPr/>
          </p:nvSpPr>
          <p:spPr bwMode="auto">
            <a:xfrm>
              <a:off x="3878" y="3475"/>
              <a:ext cx="31"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4" name="Oval 44"/>
            <p:cNvSpPr>
              <a:spLocks noChangeAspect="1" noChangeArrowheads="1"/>
            </p:cNvSpPr>
            <p:nvPr/>
          </p:nvSpPr>
          <p:spPr bwMode="auto">
            <a:xfrm>
              <a:off x="4031" y="3222"/>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5" name="Oval 45"/>
            <p:cNvSpPr>
              <a:spLocks noChangeAspect="1" noChangeArrowheads="1"/>
            </p:cNvSpPr>
            <p:nvPr/>
          </p:nvSpPr>
          <p:spPr bwMode="auto">
            <a:xfrm>
              <a:off x="4167" y="3358"/>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sp>
          <p:nvSpPr>
            <p:cNvPr id="20526" name="Oval 46"/>
            <p:cNvSpPr>
              <a:spLocks noChangeAspect="1" noChangeArrowheads="1"/>
            </p:cNvSpPr>
            <p:nvPr/>
          </p:nvSpPr>
          <p:spPr bwMode="auto">
            <a:xfrm>
              <a:off x="3696" y="3385"/>
              <a:ext cx="32" cy="31"/>
            </a:xfrm>
            <a:prstGeom prst="ellipse">
              <a:avLst/>
            </a:prstGeom>
            <a:solidFill>
              <a:schemeClr val="tx1"/>
            </a:solidFill>
            <a:ln w="9525">
              <a:solidFill>
                <a:schemeClr val="tx1"/>
              </a:solidFill>
              <a:round/>
              <a:headEnd/>
              <a:tailEnd/>
            </a:ln>
            <a:effectLst/>
          </p:spPr>
          <p:txBody>
            <a:bodyPr wrap="none" anchor="ctr"/>
            <a:lstStyle/>
            <a:p>
              <a:endParaRPr lang="it-IT"/>
            </a:p>
          </p:txBody>
        </p:sp>
      </p:grpSp>
      <p:sp>
        <p:nvSpPr>
          <p:cNvPr id="20527" name="Line 47"/>
          <p:cNvSpPr>
            <a:spLocks noChangeShapeType="1"/>
          </p:cNvSpPr>
          <p:nvPr/>
        </p:nvSpPr>
        <p:spPr bwMode="auto">
          <a:xfrm>
            <a:off x="3313916" y="3952860"/>
            <a:ext cx="707752" cy="18008"/>
          </a:xfrm>
          <a:prstGeom prst="line">
            <a:avLst/>
          </a:prstGeom>
          <a:noFill/>
          <a:ln w="76200">
            <a:solidFill>
              <a:schemeClr val="bg1"/>
            </a:solidFill>
            <a:round/>
            <a:headEnd/>
            <a:tailEnd/>
          </a:ln>
          <a:effectLst/>
        </p:spPr>
        <p:txBody>
          <a:bodyPr/>
          <a:lstStyle/>
          <a:p>
            <a:endParaRPr lang="it-IT"/>
          </a:p>
        </p:txBody>
      </p:sp>
      <p:sp>
        <p:nvSpPr>
          <p:cNvPr id="20529" name="Line 49"/>
          <p:cNvSpPr>
            <a:spLocks noChangeShapeType="1"/>
          </p:cNvSpPr>
          <p:nvPr/>
        </p:nvSpPr>
        <p:spPr bwMode="auto">
          <a:xfrm flipV="1">
            <a:off x="3958406" y="3166533"/>
            <a:ext cx="1070794" cy="825154"/>
          </a:xfrm>
          <a:prstGeom prst="line">
            <a:avLst/>
          </a:prstGeom>
          <a:noFill/>
          <a:ln w="28575">
            <a:solidFill>
              <a:schemeClr val="bg1"/>
            </a:solidFill>
            <a:round/>
            <a:headEnd/>
            <a:tailEnd/>
          </a:ln>
          <a:effectLst/>
        </p:spPr>
        <p:txBody>
          <a:bodyPr/>
          <a:lstStyle/>
          <a:p>
            <a:endParaRPr lang="it-IT"/>
          </a:p>
        </p:txBody>
      </p:sp>
      <p:sp>
        <p:nvSpPr>
          <p:cNvPr id="20530" name="Line 50"/>
          <p:cNvSpPr>
            <a:spLocks noChangeShapeType="1"/>
          </p:cNvSpPr>
          <p:nvPr/>
        </p:nvSpPr>
        <p:spPr bwMode="auto">
          <a:xfrm flipV="1">
            <a:off x="4021668" y="3936999"/>
            <a:ext cx="1752598" cy="50799"/>
          </a:xfrm>
          <a:prstGeom prst="line">
            <a:avLst/>
          </a:prstGeom>
          <a:noFill/>
          <a:ln w="28575">
            <a:solidFill>
              <a:schemeClr val="bg1"/>
            </a:solidFill>
            <a:round/>
            <a:headEnd/>
            <a:tailEnd/>
          </a:ln>
          <a:effectLst/>
        </p:spPr>
        <p:txBody>
          <a:bodyPr/>
          <a:lstStyle/>
          <a:p>
            <a:endParaRPr lang="it-IT"/>
          </a:p>
        </p:txBody>
      </p:sp>
      <p:grpSp>
        <p:nvGrpSpPr>
          <p:cNvPr id="3" name="Group 51"/>
          <p:cNvGrpSpPr>
            <a:grpSpLocks/>
          </p:cNvGrpSpPr>
          <p:nvPr/>
        </p:nvGrpSpPr>
        <p:grpSpPr bwMode="auto">
          <a:xfrm>
            <a:off x="1183349" y="3372603"/>
            <a:ext cx="1081087" cy="1004664"/>
            <a:chOff x="385" y="572"/>
            <a:chExt cx="681" cy="635"/>
          </a:xfrm>
        </p:grpSpPr>
        <p:sp>
          <p:nvSpPr>
            <p:cNvPr id="20532" name="Oval 52"/>
            <p:cNvSpPr>
              <a:spLocks noChangeArrowheads="1"/>
            </p:cNvSpPr>
            <p:nvPr/>
          </p:nvSpPr>
          <p:spPr bwMode="auto">
            <a:xfrm>
              <a:off x="385" y="572"/>
              <a:ext cx="681" cy="635"/>
            </a:xfrm>
            <a:prstGeom prst="ellipse">
              <a:avLst/>
            </a:prstGeom>
            <a:solidFill>
              <a:schemeClr val="accent1"/>
            </a:solidFill>
            <a:ln w="9525">
              <a:solidFill>
                <a:schemeClr val="tx1"/>
              </a:solidFill>
              <a:round/>
              <a:headEnd/>
              <a:tailEnd/>
            </a:ln>
            <a:effectLst/>
          </p:spPr>
          <p:txBody>
            <a:bodyPr wrap="none" anchor="ctr"/>
            <a:lstStyle/>
            <a:p>
              <a:endParaRPr lang="it-IT"/>
            </a:p>
          </p:txBody>
        </p:sp>
        <p:sp>
          <p:nvSpPr>
            <p:cNvPr id="20533" name="Oval 53"/>
            <p:cNvSpPr>
              <a:spLocks noChangeArrowheads="1"/>
            </p:cNvSpPr>
            <p:nvPr/>
          </p:nvSpPr>
          <p:spPr bwMode="auto">
            <a:xfrm>
              <a:off x="476" y="618"/>
              <a:ext cx="544" cy="499"/>
            </a:xfrm>
            <a:prstGeom prst="ellipse">
              <a:avLst/>
            </a:prstGeom>
            <a:solidFill>
              <a:srgbClr val="660066"/>
            </a:solidFill>
            <a:ln w="9525">
              <a:solidFill>
                <a:schemeClr val="tx1"/>
              </a:solidFill>
              <a:round/>
              <a:headEnd/>
              <a:tailEnd/>
            </a:ln>
            <a:effectLst/>
          </p:spPr>
          <p:txBody>
            <a:bodyPr wrap="none" anchor="ctr"/>
            <a:lstStyle/>
            <a:p>
              <a:endParaRPr lang="it-IT"/>
            </a:p>
          </p:txBody>
        </p:sp>
      </p:grpSp>
      <p:sp>
        <p:nvSpPr>
          <p:cNvPr id="20534" name="Line 54"/>
          <p:cNvSpPr>
            <a:spLocks noChangeShapeType="1"/>
          </p:cNvSpPr>
          <p:nvPr/>
        </p:nvSpPr>
        <p:spPr bwMode="auto">
          <a:xfrm>
            <a:off x="281170" y="3902355"/>
            <a:ext cx="934988" cy="472"/>
          </a:xfrm>
          <a:prstGeom prst="line">
            <a:avLst/>
          </a:prstGeom>
          <a:noFill/>
          <a:ln w="76200">
            <a:solidFill>
              <a:schemeClr val="bg1"/>
            </a:solidFill>
            <a:round/>
            <a:headEnd/>
            <a:tailEnd/>
          </a:ln>
          <a:effectLst/>
        </p:spPr>
        <p:txBody>
          <a:bodyPr/>
          <a:lstStyle/>
          <a:p>
            <a:endParaRPr lang="it-IT"/>
          </a:p>
        </p:txBody>
      </p:sp>
      <p:sp>
        <p:nvSpPr>
          <p:cNvPr id="20535" name="Line 55"/>
          <p:cNvSpPr>
            <a:spLocks noChangeShapeType="1"/>
          </p:cNvSpPr>
          <p:nvPr/>
        </p:nvSpPr>
        <p:spPr bwMode="auto">
          <a:xfrm>
            <a:off x="2319867" y="3928533"/>
            <a:ext cx="790657" cy="7690"/>
          </a:xfrm>
          <a:prstGeom prst="line">
            <a:avLst/>
          </a:prstGeom>
          <a:noFill/>
          <a:ln w="57150">
            <a:solidFill>
              <a:schemeClr val="bg1"/>
            </a:solidFill>
            <a:round/>
            <a:headEnd/>
            <a:tailEnd/>
          </a:ln>
          <a:effectLst/>
        </p:spPr>
        <p:txBody>
          <a:bodyPr/>
          <a:lstStyle/>
          <a:p>
            <a:endParaRPr lang="it-IT"/>
          </a:p>
        </p:txBody>
      </p:sp>
      <p:sp>
        <p:nvSpPr>
          <p:cNvPr id="20536" name="Line 56"/>
          <p:cNvSpPr>
            <a:spLocks noChangeShapeType="1"/>
          </p:cNvSpPr>
          <p:nvPr/>
        </p:nvSpPr>
        <p:spPr bwMode="auto">
          <a:xfrm flipV="1">
            <a:off x="1219198" y="3826932"/>
            <a:ext cx="1439335" cy="118534"/>
          </a:xfrm>
          <a:prstGeom prst="line">
            <a:avLst/>
          </a:prstGeom>
          <a:noFill/>
          <a:ln w="28575">
            <a:solidFill>
              <a:schemeClr val="bg1"/>
            </a:solidFill>
            <a:round/>
            <a:headEnd/>
            <a:tailEnd/>
          </a:ln>
          <a:effectLst/>
        </p:spPr>
        <p:txBody>
          <a:bodyPr/>
          <a:lstStyle/>
          <a:p>
            <a:endParaRPr lang="it-IT"/>
          </a:p>
        </p:txBody>
      </p:sp>
      <p:sp>
        <p:nvSpPr>
          <p:cNvPr id="20537" name="Line 57"/>
          <p:cNvSpPr>
            <a:spLocks noChangeShapeType="1"/>
          </p:cNvSpPr>
          <p:nvPr/>
        </p:nvSpPr>
        <p:spPr bwMode="auto">
          <a:xfrm flipV="1">
            <a:off x="1153186" y="3245072"/>
            <a:ext cx="1079500" cy="649288"/>
          </a:xfrm>
          <a:prstGeom prst="line">
            <a:avLst/>
          </a:prstGeom>
          <a:noFill/>
          <a:ln w="28575">
            <a:solidFill>
              <a:schemeClr val="bg1"/>
            </a:solidFill>
            <a:round/>
            <a:headEnd/>
            <a:tailEnd/>
          </a:ln>
          <a:effectLst/>
        </p:spPr>
        <p:txBody>
          <a:bodyPr/>
          <a:lstStyle/>
          <a:p>
            <a:endParaRPr lang="it-IT"/>
          </a:p>
        </p:txBody>
      </p:sp>
      <p:sp>
        <p:nvSpPr>
          <p:cNvPr id="20540" name="Line 60"/>
          <p:cNvSpPr>
            <a:spLocks noChangeShapeType="1"/>
          </p:cNvSpPr>
          <p:nvPr/>
        </p:nvSpPr>
        <p:spPr bwMode="auto">
          <a:xfrm>
            <a:off x="1217744" y="3957862"/>
            <a:ext cx="932789" cy="707271"/>
          </a:xfrm>
          <a:prstGeom prst="line">
            <a:avLst/>
          </a:prstGeom>
          <a:noFill/>
          <a:ln w="28575">
            <a:solidFill>
              <a:schemeClr val="bg1"/>
            </a:solidFill>
            <a:round/>
            <a:headEnd/>
            <a:tailEnd/>
          </a:ln>
          <a:effectLst/>
        </p:spPr>
        <p:txBody>
          <a:bodyPr/>
          <a:lstStyle/>
          <a:p>
            <a:endParaRPr lang="it-IT"/>
          </a:p>
        </p:txBody>
      </p:sp>
      <p:sp>
        <p:nvSpPr>
          <p:cNvPr id="20541" name="Line 61"/>
          <p:cNvSpPr>
            <a:spLocks noChangeShapeType="1"/>
          </p:cNvSpPr>
          <p:nvPr/>
        </p:nvSpPr>
        <p:spPr bwMode="auto">
          <a:xfrm>
            <a:off x="1203986" y="3935636"/>
            <a:ext cx="1209014" cy="500898"/>
          </a:xfrm>
          <a:prstGeom prst="line">
            <a:avLst/>
          </a:prstGeom>
          <a:noFill/>
          <a:ln w="28575">
            <a:solidFill>
              <a:schemeClr val="bg1"/>
            </a:solidFill>
            <a:round/>
            <a:headEnd/>
            <a:tailEnd/>
          </a:ln>
          <a:effectLst/>
        </p:spPr>
        <p:txBody>
          <a:bodyPr/>
          <a:lstStyle/>
          <a:p>
            <a:endParaRPr lang="it-IT"/>
          </a:p>
        </p:txBody>
      </p:sp>
      <p:sp>
        <p:nvSpPr>
          <p:cNvPr id="20542" name="Line 62"/>
          <p:cNvSpPr>
            <a:spLocks noChangeShapeType="1"/>
          </p:cNvSpPr>
          <p:nvPr/>
        </p:nvSpPr>
        <p:spPr bwMode="auto">
          <a:xfrm flipV="1">
            <a:off x="1110851" y="3437467"/>
            <a:ext cx="1505347" cy="502403"/>
          </a:xfrm>
          <a:prstGeom prst="line">
            <a:avLst/>
          </a:prstGeom>
          <a:noFill/>
          <a:ln w="28575">
            <a:solidFill>
              <a:schemeClr val="bg1"/>
            </a:solidFill>
            <a:round/>
            <a:headEnd/>
            <a:tailEnd/>
          </a:ln>
          <a:effectLst/>
        </p:spPr>
        <p:txBody>
          <a:bodyPr/>
          <a:lstStyle/>
          <a:p>
            <a:endParaRPr lang="it-IT"/>
          </a:p>
        </p:txBody>
      </p:sp>
      <p:sp>
        <p:nvSpPr>
          <p:cNvPr id="20543" name="Line 63"/>
          <p:cNvSpPr>
            <a:spLocks noChangeShapeType="1"/>
          </p:cNvSpPr>
          <p:nvPr/>
        </p:nvSpPr>
        <p:spPr bwMode="auto">
          <a:xfrm>
            <a:off x="1187052" y="3941454"/>
            <a:ext cx="1352947" cy="249546"/>
          </a:xfrm>
          <a:prstGeom prst="line">
            <a:avLst/>
          </a:prstGeom>
          <a:noFill/>
          <a:ln w="28575">
            <a:solidFill>
              <a:schemeClr val="bg1"/>
            </a:solidFill>
            <a:round/>
            <a:headEnd/>
            <a:tailEnd/>
          </a:ln>
          <a:effectLst/>
        </p:spPr>
        <p:txBody>
          <a:bodyPr/>
          <a:lstStyle/>
          <a:p>
            <a:endParaRPr lang="it-IT"/>
          </a:p>
        </p:txBody>
      </p:sp>
      <p:sp>
        <p:nvSpPr>
          <p:cNvPr id="20544" name="Line 64"/>
          <p:cNvSpPr>
            <a:spLocks noChangeShapeType="1"/>
          </p:cNvSpPr>
          <p:nvPr/>
        </p:nvSpPr>
        <p:spPr bwMode="auto">
          <a:xfrm flipV="1">
            <a:off x="4030134" y="3649132"/>
            <a:ext cx="1634065" cy="321732"/>
          </a:xfrm>
          <a:prstGeom prst="line">
            <a:avLst/>
          </a:prstGeom>
          <a:noFill/>
          <a:ln w="28575">
            <a:solidFill>
              <a:schemeClr val="bg1"/>
            </a:solidFill>
            <a:round/>
            <a:headEnd/>
            <a:tailEnd/>
          </a:ln>
          <a:effectLst/>
        </p:spPr>
        <p:txBody>
          <a:bodyPr/>
          <a:lstStyle/>
          <a:p>
            <a:endParaRPr lang="it-IT"/>
          </a:p>
        </p:txBody>
      </p:sp>
      <p:sp>
        <p:nvSpPr>
          <p:cNvPr id="20545" name="Line 65"/>
          <p:cNvSpPr>
            <a:spLocks noChangeShapeType="1"/>
          </p:cNvSpPr>
          <p:nvPr/>
        </p:nvSpPr>
        <p:spPr bwMode="auto">
          <a:xfrm flipV="1">
            <a:off x="3996266" y="3403598"/>
            <a:ext cx="1219201" cy="567266"/>
          </a:xfrm>
          <a:prstGeom prst="line">
            <a:avLst/>
          </a:prstGeom>
          <a:noFill/>
          <a:ln w="28575">
            <a:solidFill>
              <a:schemeClr val="bg1"/>
            </a:solidFill>
            <a:round/>
            <a:headEnd/>
            <a:tailEnd/>
          </a:ln>
          <a:effectLst/>
        </p:spPr>
        <p:txBody>
          <a:bodyPr/>
          <a:lstStyle/>
          <a:p>
            <a:endParaRPr lang="it-IT"/>
          </a:p>
        </p:txBody>
      </p:sp>
      <p:sp>
        <p:nvSpPr>
          <p:cNvPr id="20546" name="Line 66"/>
          <p:cNvSpPr>
            <a:spLocks noChangeShapeType="1"/>
          </p:cNvSpPr>
          <p:nvPr/>
        </p:nvSpPr>
        <p:spPr bwMode="auto">
          <a:xfrm>
            <a:off x="4026138" y="3939829"/>
            <a:ext cx="1028461" cy="708371"/>
          </a:xfrm>
          <a:prstGeom prst="line">
            <a:avLst/>
          </a:prstGeom>
          <a:noFill/>
          <a:ln w="28575">
            <a:solidFill>
              <a:schemeClr val="bg1"/>
            </a:solidFill>
            <a:round/>
            <a:headEnd/>
            <a:tailEnd/>
          </a:ln>
          <a:effectLst/>
        </p:spPr>
        <p:txBody>
          <a:bodyPr/>
          <a:lstStyle/>
          <a:p>
            <a:endParaRPr lang="it-IT"/>
          </a:p>
        </p:txBody>
      </p:sp>
      <p:sp>
        <p:nvSpPr>
          <p:cNvPr id="20547" name="Line 67"/>
          <p:cNvSpPr>
            <a:spLocks noChangeShapeType="1"/>
          </p:cNvSpPr>
          <p:nvPr/>
        </p:nvSpPr>
        <p:spPr bwMode="auto">
          <a:xfrm>
            <a:off x="4051009" y="3982162"/>
            <a:ext cx="1299923" cy="496705"/>
          </a:xfrm>
          <a:prstGeom prst="line">
            <a:avLst/>
          </a:prstGeom>
          <a:noFill/>
          <a:ln w="28575">
            <a:solidFill>
              <a:schemeClr val="bg1"/>
            </a:solidFill>
            <a:round/>
            <a:headEnd/>
            <a:tailEnd/>
          </a:ln>
          <a:effectLst/>
        </p:spPr>
        <p:txBody>
          <a:bodyPr/>
          <a:lstStyle/>
          <a:p>
            <a:endParaRPr lang="it-IT"/>
          </a:p>
        </p:txBody>
      </p:sp>
      <p:sp>
        <p:nvSpPr>
          <p:cNvPr id="73" name="Rettangolo 72"/>
          <p:cNvSpPr/>
          <p:nvPr/>
        </p:nvSpPr>
        <p:spPr>
          <a:xfrm>
            <a:off x="6570132" y="3739396"/>
            <a:ext cx="2345266" cy="584775"/>
          </a:xfrm>
          <a:prstGeom prst="rect">
            <a:avLst/>
          </a:prstGeom>
          <a:solidFill>
            <a:schemeClr val="bg1"/>
          </a:solidFill>
          <a:ln>
            <a:solidFill>
              <a:srgbClr val="0070C0"/>
            </a:solidFill>
          </a:ln>
        </p:spPr>
        <p:txBody>
          <a:bodyPr wrap="square">
            <a:spAutoFit/>
          </a:bodyPr>
          <a:lstStyle/>
          <a:p>
            <a:pPr lvl="0" algn="ctr"/>
            <a:r>
              <a:rPr lang="it-IT" b="1" dirty="0" smtClean="0">
                <a:solidFill>
                  <a:prstClr val="black"/>
                </a:solidFill>
              </a:rPr>
              <a:t>ASSORBANZA </a:t>
            </a:r>
          </a:p>
          <a:p>
            <a:pPr lvl="0" algn="ctr"/>
            <a:r>
              <a:rPr lang="it-IT" sz="1400" b="1" dirty="0" smtClean="0">
                <a:solidFill>
                  <a:prstClr val="black"/>
                </a:solidFill>
              </a:rPr>
              <a:t>(ATTIVITÀ PEROSSIDASICA)</a:t>
            </a:r>
            <a:endParaRPr lang="it-IT" sz="1400" b="1" dirty="0">
              <a:solidFill>
                <a:prstClr val="black"/>
              </a:solidFill>
            </a:endParaRPr>
          </a:p>
        </p:txBody>
      </p:sp>
      <p:sp>
        <p:nvSpPr>
          <p:cNvPr id="72" name="Rettangolo 71"/>
          <p:cNvSpPr/>
          <p:nvPr/>
        </p:nvSpPr>
        <p:spPr>
          <a:xfrm>
            <a:off x="6155268" y="1574801"/>
            <a:ext cx="279399" cy="1754326"/>
          </a:xfrm>
          <a:prstGeom prst="rect">
            <a:avLst/>
          </a:prstGeom>
          <a:solidFill>
            <a:schemeClr val="bg1"/>
          </a:solidFill>
        </p:spPr>
        <p:txBody>
          <a:bodyPr wrap="square">
            <a:spAutoFit/>
          </a:bodyPr>
          <a:lstStyle/>
          <a:p>
            <a:pPr lvl="0"/>
            <a:r>
              <a:rPr lang="it-IT" b="1" dirty="0" smtClean="0"/>
              <a:t>V</a:t>
            </a:r>
          </a:p>
          <a:p>
            <a:pPr lvl="0"/>
            <a:r>
              <a:rPr lang="it-IT" b="1" dirty="0" smtClean="0"/>
              <a:t>O</a:t>
            </a:r>
          </a:p>
          <a:p>
            <a:pPr lvl="0"/>
            <a:r>
              <a:rPr lang="it-IT" b="1" dirty="0" smtClean="0"/>
              <a:t>L</a:t>
            </a:r>
          </a:p>
          <a:p>
            <a:pPr lvl="0"/>
            <a:r>
              <a:rPr lang="it-IT" b="1" dirty="0" smtClean="0"/>
              <a:t>U</a:t>
            </a:r>
          </a:p>
          <a:p>
            <a:pPr lvl="0"/>
            <a:r>
              <a:rPr lang="it-IT" b="1" dirty="0" smtClean="0"/>
              <a:t>M</a:t>
            </a:r>
          </a:p>
          <a:p>
            <a:pPr lvl="0"/>
            <a:r>
              <a:rPr lang="it-IT" b="1" dirty="0" smtClean="0"/>
              <a:t>E</a:t>
            </a:r>
            <a:endParaRPr lang="it-IT" dirty="0"/>
          </a:p>
        </p:txBody>
      </p:sp>
      <p:pic>
        <p:nvPicPr>
          <p:cNvPr id="68" name="Immagine 67" descr="perox.jpeg"/>
          <p:cNvPicPr>
            <a:picLocks noChangeAspect="1"/>
          </p:cNvPicPr>
          <p:nvPr/>
        </p:nvPicPr>
        <p:blipFill>
          <a:blip r:embed="rId3"/>
          <a:stretch>
            <a:fillRect/>
          </a:stretch>
        </p:blipFill>
        <p:spPr>
          <a:xfrm>
            <a:off x="6485466" y="1490133"/>
            <a:ext cx="2455333" cy="2074335"/>
          </a:xfrm>
          <a:prstGeom prst="rect">
            <a:avLst/>
          </a:prstGeom>
        </p:spPr>
      </p:pic>
      <p:sp>
        <p:nvSpPr>
          <p:cNvPr id="71" name="Rettangolo 70"/>
          <p:cNvSpPr/>
          <p:nvPr/>
        </p:nvSpPr>
        <p:spPr>
          <a:xfrm>
            <a:off x="237065" y="1400370"/>
            <a:ext cx="5748867" cy="1631216"/>
          </a:xfrm>
          <a:prstGeom prst="rect">
            <a:avLst/>
          </a:prstGeom>
        </p:spPr>
        <p:txBody>
          <a:bodyPr wrap="square">
            <a:spAutoFit/>
          </a:bodyPr>
          <a:lstStyle/>
          <a:p>
            <a:pPr algn="just"/>
            <a:r>
              <a:rPr lang="it-IT" sz="2000" b="1" dirty="0" smtClean="0"/>
              <a:t>Se aggiungiamo al parametro </a:t>
            </a:r>
            <a:r>
              <a:rPr lang="it-IT" sz="2000" b="1" u="sng" dirty="0" smtClean="0"/>
              <a:t>volume </a:t>
            </a:r>
            <a:r>
              <a:rPr lang="it-IT" sz="2000" b="1" dirty="0" smtClean="0"/>
              <a:t>il parametro del contenuto di </a:t>
            </a:r>
            <a:r>
              <a:rPr lang="it-IT" sz="2000" b="1" u="sng" dirty="0" smtClean="0"/>
              <a:t>perossidasi </a:t>
            </a:r>
            <a:r>
              <a:rPr lang="it-IT" sz="2000" b="1" dirty="0" smtClean="0"/>
              <a:t>otteniamo un plot </a:t>
            </a:r>
            <a:r>
              <a:rPr lang="it-IT" sz="2000" b="1" dirty="0" smtClean="0"/>
              <a:t>bi-parametrico </a:t>
            </a:r>
            <a:r>
              <a:rPr lang="it-IT" sz="2000" b="1" dirty="0" smtClean="0"/>
              <a:t>(Volume vs Contenuto di Perossidasi) che ci consente di distinguere meglio le diverse popolazioni dei WBC</a:t>
            </a:r>
            <a:endParaRPr lang="it-IT" sz="2000" b="1" dirty="0"/>
          </a:p>
        </p:txBody>
      </p:sp>
      <p:sp>
        <p:nvSpPr>
          <p:cNvPr id="74" name="Rettangolo 73"/>
          <p:cNvSpPr/>
          <p:nvPr/>
        </p:nvSpPr>
        <p:spPr>
          <a:xfrm>
            <a:off x="2115584" y="509601"/>
            <a:ext cx="5038815" cy="523220"/>
          </a:xfrm>
          <a:prstGeom prst="rect">
            <a:avLst/>
          </a:prstGeom>
        </p:spPr>
        <p:txBody>
          <a:bodyPr wrap="none">
            <a:spAutoFit/>
          </a:bodyPr>
          <a:lstStyle/>
          <a:p>
            <a:r>
              <a:rPr lang="it-IT" sz="2800" b="1" dirty="0" smtClean="0"/>
              <a:t>CITOGRAMMA BIPARAMETRICO </a:t>
            </a:r>
            <a:endParaRPr lang="it-IT" sz="2800" b="1" dirty="0"/>
          </a:p>
        </p:txBody>
      </p:sp>
      <p:cxnSp>
        <p:nvCxnSpPr>
          <p:cNvPr id="75" name="Elbow Connector 10"/>
          <p:cNvCxnSpPr>
            <a:cxnSpLocks/>
          </p:cNvCxnSpPr>
          <p:nvPr/>
        </p:nvCxnSpPr>
        <p:spPr>
          <a:xfrm rot="10800000" flipV="1">
            <a:off x="1930401" y="402855"/>
            <a:ext cx="4686597" cy="731678"/>
          </a:xfrm>
          <a:prstGeom prst="bentConnector3">
            <a:avLst>
              <a:gd name="adj1" fmla="val -10520"/>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Rettangolo 77"/>
          <p:cNvSpPr/>
          <p:nvPr/>
        </p:nvSpPr>
        <p:spPr>
          <a:xfrm>
            <a:off x="177799" y="4881940"/>
            <a:ext cx="8796867" cy="1631216"/>
          </a:xfrm>
          <a:prstGeom prst="rect">
            <a:avLst/>
          </a:prstGeom>
        </p:spPr>
        <p:txBody>
          <a:bodyPr wrap="square">
            <a:spAutoFit/>
          </a:bodyPr>
          <a:lstStyle/>
          <a:p>
            <a:pPr algn="just"/>
            <a:r>
              <a:rPr lang="it-IT" sz="2000" b="1" dirty="0" err="1" smtClean="0"/>
              <a:t>Misurarione</a:t>
            </a:r>
            <a:r>
              <a:rPr lang="it-IT" sz="2000" b="1" dirty="0" smtClean="0"/>
              <a:t> fotometrica  dell’attività della </a:t>
            </a:r>
            <a:r>
              <a:rPr lang="it-IT" sz="2000" b="1" dirty="0" err="1" smtClean="0"/>
              <a:t>perossidasi</a:t>
            </a:r>
            <a:r>
              <a:rPr lang="it-IT" sz="2000" b="1" dirty="0" smtClean="0"/>
              <a:t> :  reazione di ossidazione  </a:t>
            </a:r>
          </a:p>
          <a:p>
            <a:pPr algn="ctr"/>
            <a:r>
              <a:rPr lang="it-IT" sz="2000" b="1" dirty="0" smtClean="0"/>
              <a:t>Substrato - H2O2                  </a:t>
            </a:r>
            <a:r>
              <a:rPr lang="it-IT" sz="2000" b="1" dirty="0" err="1" smtClean="0"/>
              <a:t>perossidasi</a:t>
            </a:r>
            <a:r>
              <a:rPr lang="it-IT" sz="2000" b="1" dirty="0" smtClean="0"/>
              <a:t> - substrato colorato​ + H2O</a:t>
            </a:r>
          </a:p>
          <a:p>
            <a:pPr algn="just"/>
            <a:r>
              <a:rPr lang="it-IT" sz="2000" b="1" dirty="0" smtClean="0"/>
              <a:t>La formazione del prodotto colorato aumenta l’assorbanza, misurata dal fotometro, la velocità di variazione dell’assorbanza  è proporzionale all’attività enzimatica della </a:t>
            </a:r>
            <a:r>
              <a:rPr lang="it-IT" sz="2000" b="1" dirty="0" err="1" smtClean="0"/>
              <a:t>perossidasi</a:t>
            </a:r>
            <a:endParaRPr lang="it-IT" sz="2000" b="1" dirty="0"/>
          </a:p>
        </p:txBody>
      </p:sp>
      <p:sp>
        <p:nvSpPr>
          <p:cNvPr id="80" name="Freccia a destra rientrata 79"/>
          <p:cNvSpPr/>
          <p:nvPr/>
        </p:nvSpPr>
        <p:spPr>
          <a:xfrm>
            <a:off x="3174999" y="5333998"/>
            <a:ext cx="588941" cy="13546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98539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grpId="0" nodeType="withEffect">
                                  <p:stCondLst>
                                    <p:cond delay="0"/>
                                  </p:stCondLst>
                                  <p:childTnLst>
                                    <p:set>
                                      <p:cBhvr>
                                        <p:cTn id="6" dur="1" fill="hold">
                                          <p:stCondLst>
                                            <p:cond delay="0"/>
                                          </p:stCondLst>
                                        </p:cTn>
                                        <p:tgtEl>
                                          <p:spTgt spid="20534"/>
                                        </p:tgtEl>
                                        <p:attrNameLst>
                                          <p:attrName>style.visibility</p:attrName>
                                        </p:attrNameLst>
                                      </p:cBhvr>
                                      <p:to>
                                        <p:strVal val="visible"/>
                                      </p:to>
                                    </p:set>
                                    <p:animEffect transition="in" filter="wipe(left)">
                                      <p:cBhvr>
                                        <p:cTn id="7" dur="500"/>
                                        <p:tgtEl>
                                          <p:spTgt spid="20534"/>
                                        </p:tgtEl>
                                      </p:cBhvr>
                                    </p:animEffect>
                                  </p:childTnLst>
                                </p:cTn>
                              </p:par>
                              <p:par>
                                <p:cTn id="8" presetID="22" presetClass="entr" presetSubtype="4" repeatCount="indefinite" fill="hold" grpId="0" nodeType="withEffect">
                                  <p:stCondLst>
                                    <p:cond delay="0"/>
                                  </p:stCondLst>
                                  <p:childTnLst>
                                    <p:set>
                                      <p:cBhvr>
                                        <p:cTn id="9" dur="1" fill="hold">
                                          <p:stCondLst>
                                            <p:cond delay="0"/>
                                          </p:stCondLst>
                                        </p:cTn>
                                        <p:tgtEl>
                                          <p:spTgt spid="20542"/>
                                        </p:tgtEl>
                                        <p:attrNameLst>
                                          <p:attrName>style.visibility</p:attrName>
                                        </p:attrNameLst>
                                      </p:cBhvr>
                                      <p:to>
                                        <p:strVal val="visible"/>
                                      </p:to>
                                    </p:set>
                                    <p:animEffect transition="in" filter="wipe(down)">
                                      <p:cBhvr>
                                        <p:cTn id="10" dur="1000"/>
                                        <p:tgtEl>
                                          <p:spTgt spid="20542"/>
                                        </p:tgtEl>
                                      </p:cBhvr>
                                    </p:animEffect>
                                  </p:childTnLst>
                                </p:cTn>
                              </p:par>
                              <p:par>
                                <p:cTn id="11" presetID="22" presetClass="entr" presetSubtype="4" repeatCount="indefinite" fill="hold" grpId="0" nodeType="withEffect">
                                  <p:stCondLst>
                                    <p:cond delay="0"/>
                                  </p:stCondLst>
                                  <p:childTnLst>
                                    <p:set>
                                      <p:cBhvr>
                                        <p:cTn id="12" dur="1" fill="hold">
                                          <p:stCondLst>
                                            <p:cond delay="0"/>
                                          </p:stCondLst>
                                        </p:cTn>
                                        <p:tgtEl>
                                          <p:spTgt spid="20543"/>
                                        </p:tgtEl>
                                        <p:attrNameLst>
                                          <p:attrName>style.visibility</p:attrName>
                                        </p:attrNameLst>
                                      </p:cBhvr>
                                      <p:to>
                                        <p:strVal val="visible"/>
                                      </p:to>
                                    </p:set>
                                    <p:animEffect transition="in" filter="wipe(down)">
                                      <p:cBhvr>
                                        <p:cTn id="13" dur="1000"/>
                                        <p:tgtEl>
                                          <p:spTgt spid="20543"/>
                                        </p:tgtEl>
                                      </p:cBhvr>
                                    </p:animEffect>
                                  </p:childTnLst>
                                </p:cTn>
                              </p:par>
                              <p:par>
                                <p:cTn id="14" presetID="22" presetClass="entr" presetSubtype="4" repeatCount="indefinite" fill="hold" grpId="0" nodeType="withEffect">
                                  <p:stCondLst>
                                    <p:cond delay="0"/>
                                  </p:stCondLst>
                                  <p:childTnLst>
                                    <p:set>
                                      <p:cBhvr>
                                        <p:cTn id="15" dur="1" fill="hold">
                                          <p:stCondLst>
                                            <p:cond delay="0"/>
                                          </p:stCondLst>
                                        </p:cTn>
                                        <p:tgtEl>
                                          <p:spTgt spid="20537"/>
                                        </p:tgtEl>
                                        <p:attrNameLst>
                                          <p:attrName>style.visibility</p:attrName>
                                        </p:attrNameLst>
                                      </p:cBhvr>
                                      <p:to>
                                        <p:strVal val="visible"/>
                                      </p:to>
                                    </p:set>
                                    <p:animEffect transition="in" filter="wipe(down)">
                                      <p:cBhvr>
                                        <p:cTn id="16" dur="1000"/>
                                        <p:tgtEl>
                                          <p:spTgt spid="20537"/>
                                        </p:tgtEl>
                                      </p:cBhvr>
                                    </p:animEffect>
                                  </p:childTnLst>
                                </p:cTn>
                              </p:par>
                              <p:par>
                                <p:cTn id="17" presetID="22" presetClass="entr" presetSubtype="1" repeatCount="indefinite" fill="hold" grpId="0" nodeType="withEffect">
                                  <p:stCondLst>
                                    <p:cond delay="0"/>
                                  </p:stCondLst>
                                  <p:childTnLst>
                                    <p:set>
                                      <p:cBhvr>
                                        <p:cTn id="18" dur="1" fill="hold">
                                          <p:stCondLst>
                                            <p:cond delay="0"/>
                                          </p:stCondLst>
                                        </p:cTn>
                                        <p:tgtEl>
                                          <p:spTgt spid="20536"/>
                                        </p:tgtEl>
                                        <p:attrNameLst>
                                          <p:attrName>style.visibility</p:attrName>
                                        </p:attrNameLst>
                                      </p:cBhvr>
                                      <p:to>
                                        <p:strVal val="visible"/>
                                      </p:to>
                                    </p:set>
                                    <p:animEffect transition="in" filter="wipe(up)">
                                      <p:cBhvr>
                                        <p:cTn id="19" dur="1000"/>
                                        <p:tgtEl>
                                          <p:spTgt spid="20536"/>
                                        </p:tgtEl>
                                      </p:cBhvr>
                                    </p:animEffect>
                                  </p:childTnLst>
                                </p:cTn>
                              </p:par>
                              <p:par>
                                <p:cTn id="20" presetID="22" presetClass="entr" presetSubtype="1" repeatCount="indefinite" fill="hold" grpId="0" nodeType="withEffect">
                                  <p:stCondLst>
                                    <p:cond delay="0"/>
                                  </p:stCondLst>
                                  <p:childTnLst>
                                    <p:set>
                                      <p:cBhvr>
                                        <p:cTn id="21" dur="1" fill="hold">
                                          <p:stCondLst>
                                            <p:cond delay="0"/>
                                          </p:stCondLst>
                                        </p:cTn>
                                        <p:tgtEl>
                                          <p:spTgt spid="20541"/>
                                        </p:tgtEl>
                                        <p:attrNameLst>
                                          <p:attrName>style.visibility</p:attrName>
                                        </p:attrNameLst>
                                      </p:cBhvr>
                                      <p:to>
                                        <p:strVal val="visible"/>
                                      </p:to>
                                    </p:set>
                                    <p:animEffect transition="in" filter="wipe(up)">
                                      <p:cBhvr>
                                        <p:cTn id="22" dur="1000"/>
                                        <p:tgtEl>
                                          <p:spTgt spid="20541"/>
                                        </p:tgtEl>
                                      </p:cBhvr>
                                    </p:animEffect>
                                  </p:childTnLst>
                                </p:cTn>
                              </p:par>
                              <p:par>
                                <p:cTn id="23" presetID="22" presetClass="entr" presetSubtype="1" repeatCount="indefinite" fill="hold" grpId="0" nodeType="withEffect">
                                  <p:stCondLst>
                                    <p:cond delay="0"/>
                                  </p:stCondLst>
                                  <p:childTnLst>
                                    <p:set>
                                      <p:cBhvr>
                                        <p:cTn id="24" dur="1" fill="hold">
                                          <p:stCondLst>
                                            <p:cond delay="0"/>
                                          </p:stCondLst>
                                        </p:cTn>
                                        <p:tgtEl>
                                          <p:spTgt spid="20540"/>
                                        </p:tgtEl>
                                        <p:attrNameLst>
                                          <p:attrName>style.visibility</p:attrName>
                                        </p:attrNameLst>
                                      </p:cBhvr>
                                      <p:to>
                                        <p:strVal val="visible"/>
                                      </p:to>
                                    </p:set>
                                    <p:animEffect transition="in" filter="wipe(up)">
                                      <p:cBhvr>
                                        <p:cTn id="25" dur="1000"/>
                                        <p:tgtEl>
                                          <p:spTgt spid="20540"/>
                                        </p:tgtEl>
                                      </p:cBhvr>
                                    </p:animEffect>
                                  </p:childTnLst>
                                </p:cTn>
                              </p:par>
                              <p:par>
                                <p:cTn id="26" presetID="22" presetClass="entr" presetSubtype="8" repeatCount="indefinite" fill="hold" grpId="0" nodeType="withEffect">
                                  <p:stCondLst>
                                    <p:cond delay="0"/>
                                  </p:stCondLst>
                                  <p:childTnLst>
                                    <p:set>
                                      <p:cBhvr>
                                        <p:cTn id="27" dur="1" fill="hold">
                                          <p:stCondLst>
                                            <p:cond delay="0"/>
                                          </p:stCondLst>
                                        </p:cTn>
                                        <p:tgtEl>
                                          <p:spTgt spid="20535"/>
                                        </p:tgtEl>
                                        <p:attrNameLst>
                                          <p:attrName>style.visibility</p:attrName>
                                        </p:attrNameLst>
                                      </p:cBhvr>
                                      <p:to>
                                        <p:strVal val="visible"/>
                                      </p:to>
                                    </p:set>
                                    <p:animEffect transition="in" filter="wipe(left)">
                                      <p:cBhvr>
                                        <p:cTn id="28" dur="1000"/>
                                        <p:tgtEl>
                                          <p:spTgt spid="20535"/>
                                        </p:tgtEl>
                                      </p:cBhvr>
                                    </p:animEffect>
                                  </p:childTnLst>
                                </p:cTn>
                              </p:par>
                              <p:par>
                                <p:cTn id="29" presetID="22" presetClass="entr" presetSubtype="8" repeatCount="indefinite" fill="hold" grpId="0" nodeType="withEffect">
                                  <p:stCondLst>
                                    <p:cond delay="0"/>
                                  </p:stCondLst>
                                  <p:childTnLst>
                                    <p:set>
                                      <p:cBhvr>
                                        <p:cTn id="30" dur="1" fill="hold">
                                          <p:stCondLst>
                                            <p:cond delay="0"/>
                                          </p:stCondLst>
                                        </p:cTn>
                                        <p:tgtEl>
                                          <p:spTgt spid="20527"/>
                                        </p:tgtEl>
                                        <p:attrNameLst>
                                          <p:attrName>style.visibility</p:attrName>
                                        </p:attrNameLst>
                                      </p:cBhvr>
                                      <p:to>
                                        <p:strVal val="visible"/>
                                      </p:to>
                                    </p:set>
                                    <p:animEffect transition="in" filter="wipe(left)">
                                      <p:cBhvr>
                                        <p:cTn id="31" dur="500"/>
                                        <p:tgtEl>
                                          <p:spTgt spid="20527"/>
                                        </p:tgtEl>
                                      </p:cBhvr>
                                    </p:animEffect>
                                  </p:childTnLst>
                                </p:cTn>
                              </p:par>
                              <p:par>
                                <p:cTn id="32" presetID="22" presetClass="entr" presetSubtype="4" repeatCount="indefinite" fill="hold" grpId="0" nodeType="withEffect">
                                  <p:stCondLst>
                                    <p:cond delay="0"/>
                                  </p:stCondLst>
                                  <p:childTnLst>
                                    <p:set>
                                      <p:cBhvr>
                                        <p:cTn id="33" dur="1" fill="hold">
                                          <p:stCondLst>
                                            <p:cond delay="0"/>
                                          </p:stCondLst>
                                        </p:cTn>
                                        <p:tgtEl>
                                          <p:spTgt spid="20544"/>
                                        </p:tgtEl>
                                        <p:attrNameLst>
                                          <p:attrName>style.visibility</p:attrName>
                                        </p:attrNameLst>
                                      </p:cBhvr>
                                      <p:to>
                                        <p:strVal val="visible"/>
                                      </p:to>
                                    </p:set>
                                    <p:animEffect transition="in" filter="wipe(down)">
                                      <p:cBhvr>
                                        <p:cTn id="34" dur="1000"/>
                                        <p:tgtEl>
                                          <p:spTgt spid="20544"/>
                                        </p:tgtEl>
                                      </p:cBhvr>
                                    </p:animEffect>
                                  </p:childTnLst>
                                </p:cTn>
                              </p:par>
                              <p:par>
                                <p:cTn id="35" presetID="22" presetClass="entr" presetSubtype="4" repeatCount="indefinite" fill="hold" grpId="0" nodeType="withEffect">
                                  <p:stCondLst>
                                    <p:cond delay="0"/>
                                  </p:stCondLst>
                                  <p:childTnLst>
                                    <p:set>
                                      <p:cBhvr>
                                        <p:cTn id="36" dur="1" fill="hold">
                                          <p:stCondLst>
                                            <p:cond delay="0"/>
                                          </p:stCondLst>
                                        </p:cTn>
                                        <p:tgtEl>
                                          <p:spTgt spid="20545"/>
                                        </p:tgtEl>
                                        <p:attrNameLst>
                                          <p:attrName>style.visibility</p:attrName>
                                        </p:attrNameLst>
                                      </p:cBhvr>
                                      <p:to>
                                        <p:strVal val="visible"/>
                                      </p:to>
                                    </p:set>
                                    <p:animEffect transition="in" filter="wipe(down)">
                                      <p:cBhvr>
                                        <p:cTn id="37" dur="1000"/>
                                        <p:tgtEl>
                                          <p:spTgt spid="20545"/>
                                        </p:tgtEl>
                                      </p:cBhvr>
                                    </p:animEffect>
                                  </p:childTnLst>
                                </p:cTn>
                              </p:par>
                              <p:par>
                                <p:cTn id="38" presetID="22" presetClass="entr" presetSubtype="4" repeatCount="indefinite" fill="hold" grpId="0" nodeType="withEffect">
                                  <p:stCondLst>
                                    <p:cond delay="0"/>
                                  </p:stCondLst>
                                  <p:childTnLst>
                                    <p:set>
                                      <p:cBhvr>
                                        <p:cTn id="39" dur="1" fill="hold">
                                          <p:stCondLst>
                                            <p:cond delay="0"/>
                                          </p:stCondLst>
                                        </p:cTn>
                                        <p:tgtEl>
                                          <p:spTgt spid="20529"/>
                                        </p:tgtEl>
                                        <p:attrNameLst>
                                          <p:attrName>style.visibility</p:attrName>
                                        </p:attrNameLst>
                                      </p:cBhvr>
                                      <p:to>
                                        <p:strVal val="visible"/>
                                      </p:to>
                                    </p:set>
                                    <p:animEffect transition="in" filter="wipe(down)">
                                      <p:cBhvr>
                                        <p:cTn id="40" dur="1000"/>
                                        <p:tgtEl>
                                          <p:spTgt spid="20529"/>
                                        </p:tgtEl>
                                      </p:cBhvr>
                                    </p:animEffect>
                                  </p:childTnLst>
                                </p:cTn>
                              </p:par>
                              <p:par>
                                <p:cTn id="41" presetID="22" presetClass="entr" presetSubtype="1" repeatCount="indefinite" fill="hold" grpId="0" nodeType="withEffect">
                                  <p:stCondLst>
                                    <p:cond delay="0"/>
                                  </p:stCondLst>
                                  <p:childTnLst>
                                    <p:set>
                                      <p:cBhvr>
                                        <p:cTn id="42" dur="1" fill="hold">
                                          <p:stCondLst>
                                            <p:cond delay="0"/>
                                          </p:stCondLst>
                                        </p:cTn>
                                        <p:tgtEl>
                                          <p:spTgt spid="20530"/>
                                        </p:tgtEl>
                                        <p:attrNameLst>
                                          <p:attrName>style.visibility</p:attrName>
                                        </p:attrNameLst>
                                      </p:cBhvr>
                                      <p:to>
                                        <p:strVal val="visible"/>
                                      </p:to>
                                    </p:set>
                                    <p:animEffect transition="in" filter="wipe(up)">
                                      <p:cBhvr>
                                        <p:cTn id="43" dur="1000"/>
                                        <p:tgtEl>
                                          <p:spTgt spid="20530"/>
                                        </p:tgtEl>
                                      </p:cBhvr>
                                    </p:animEffect>
                                  </p:childTnLst>
                                </p:cTn>
                              </p:par>
                              <p:par>
                                <p:cTn id="44" presetID="22" presetClass="entr" presetSubtype="1" repeatCount="indefinite" fill="hold" grpId="0" nodeType="withEffect">
                                  <p:stCondLst>
                                    <p:cond delay="0"/>
                                  </p:stCondLst>
                                  <p:childTnLst>
                                    <p:set>
                                      <p:cBhvr>
                                        <p:cTn id="45" dur="1" fill="hold">
                                          <p:stCondLst>
                                            <p:cond delay="0"/>
                                          </p:stCondLst>
                                        </p:cTn>
                                        <p:tgtEl>
                                          <p:spTgt spid="20546"/>
                                        </p:tgtEl>
                                        <p:attrNameLst>
                                          <p:attrName>style.visibility</p:attrName>
                                        </p:attrNameLst>
                                      </p:cBhvr>
                                      <p:to>
                                        <p:strVal val="visible"/>
                                      </p:to>
                                    </p:set>
                                    <p:animEffect transition="in" filter="wipe(up)">
                                      <p:cBhvr>
                                        <p:cTn id="46" dur="1000"/>
                                        <p:tgtEl>
                                          <p:spTgt spid="20546"/>
                                        </p:tgtEl>
                                      </p:cBhvr>
                                    </p:animEffect>
                                  </p:childTnLst>
                                </p:cTn>
                              </p:par>
                              <p:par>
                                <p:cTn id="47" presetID="22" presetClass="entr" presetSubtype="1" repeatCount="indefinite" fill="hold" grpId="0" nodeType="withEffect">
                                  <p:stCondLst>
                                    <p:cond delay="0"/>
                                  </p:stCondLst>
                                  <p:childTnLst>
                                    <p:set>
                                      <p:cBhvr>
                                        <p:cTn id="48" dur="1" fill="hold">
                                          <p:stCondLst>
                                            <p:cond delay="0"/>
                                          </p:stCondLst>
                                        </p:cTn>
                                        <p:tgtEl>
                                          <p:spTgt spid="20547"/>
                                        </p:tgtEl>
                                        <p:attrNameLst>
                                          <p:attrName>style.visibility</p:attrName>
                                        </p:attrNameLst>
                                      </p:cBhvr>
                                      <p:to>
                                        <p:strVal val="visible"/>
                                      </p:to>
                                    </p:set>
                                    <p:animEffect transition="in" filter="wipe(up)">
                                      <p:cBhvr>
                                        <p:cTn id="49" dur="1000"/>
                                        <p:tgtEl>
                                          <p:spTgt spid="20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7" grpId="0" animBg="1"/>
      <p:bldP spid="20529" grpId="0" animBg="1"/>
      <p:bldP spid="20530" grpId="0" animBg="1"/>
      <p:bldP spid="20534" grpId="0" animBg="1"/>
      <p:bldP spid="20535" grpId="0" animBg="1"/>
      <p:bldP spid="20536" grpId="0" animBg="1"/>
      <p:bldP spid="20537" grpId="0" animBg="1"/>
      <p:bldP spid="20540" grpId="0" animBg="1"/>
      <p:bldP spid="20541" grpId="0" animBg="1"/>
      <p:bldP spid="20542" grpId="0" animBg="1"/>
      <p:bldP spid="20543" grpId="0" animBg="1"/>
      <p:bldP spid="20544" grpId="0" animBg="1"/>
      <p:bldP spid="20545" grpId="0" animBg="1"/>
      <p:bldP spid="20546" grpId="0" animBg="1"/>
      <p:bldP spid="2054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 descr="C:\Documents and Settings\Luigi Rocco\Desktop\23 3 11\perox normale.jpg"/>
          <p:cNvPicPr>
            <a:picLocks noChangeAspect="1" noChangeArrowheads="1"/>
          </p:cNvPicPr>
          <p:nvPr/>
        </p:nvPicPr>
        <p:blipFill>
          <a:blip r:embed="rId3" cstate="print"/>
          <a:srcRect/>
          <a:stretch>
            <a:fillRect/>
          </a:stretch>
        </p:blipFill>
        <p:spPr bwMode="auto">
          <a:xfrm>
            <a:off x="2483768" y="1628800"/>
            <a:ext cx="4176464" cy="4377256"/>
          </a:xfrm>
          <a:prstGeom prst="rect">
            <a:avLst/>
          </a:prstGeom>
          <a:noFill/>
        </p:spPr>
      </p:pic>
      <p:sp>
        <p:nvSpPr>
          <p:cNvPr id="492555" name="AutoShape 11"/>
          <p:cNvSpPr>
            <a:spLocks noChangeArrowheads="1"/>
          </p:cNvSpPr>
          <p:nvPr/>
        </p:nvSpPr>
        <p:spPr bwMode="auto">
          <a:xfrm>
            <a:off x="2051050" y="1963738"/>
            <a:ext cx="382588" cy="3308350"/>
          </a:xfrm>
          <a:prstGeom prst="roundRect">
            <a:avLst>
              <a:gd name="adj" fmla="val 16667"/>
            </a:avLst>
          </a:prstGeom>
          <a:gradFill rotWithShape="1">
            <a:gsLst>
              <a:gs pos="0">
                <a:schemeClr val="tx1"/>
              </a:gs>
              <a:gs pos="50000">
                <a:srgbClr val="3366FF"/>
              </a:gs>
              <a:gs pos="100000">
                <a:schemeClr val="tx1"/>
              </a:gs>
            </a:gsLst>
            <a:lin ang="5400000" scaled="1"/>
          </a:gradFill>
          <a:ln w="9525">
            <a:noFill/>
            <a:round/>
            <a:headEnd/>
            <a:tailEnd/>
          </a:ln>
          <a:effectLst/>
        </p:spPr>
        <p:txBody>
          <a:bodyPr>
            <a:spAutoFit/>
          </a:bodyPr>
          <a:lstStyle/>
          <a:p>
            <a:pPr algn="ctr"/>
            <a:endParaRPr lang="it-IT" sz="1600" b="1" u="none">
              <a:solidFill>
                <a:schemeClr val="bg1"/>
              </a:solidFill>
            </a:endParaRPr>
          </a:p>
          <a:p>
            <a:pPr algn="ctr"/>
            <a:endParaRPr lang="it-IT" sz="1600" b="1" u="none">
              <a:solidFill>
                <a:schemeClr val="bg1"/>
              </a:solidFill>
            </a:endParaRPr>
          </a:p>
          <a:p>
            <a:pPr algn="ctr"/>
            <a:endParaRPr lang="it-IT" sz="1600" b="1" u="none">
              <a:solidFill>
                <a:schemeClr val="bg1"/>
              </a:solidFill>
            </a:endParaRPr>
          </a:p>
          <a:p>
            <a:pPr algn="ctr"/>
            <a:r>
              <a:rPr lang="it-IT" sz="1600" b="1" u="none">
                <a:solidFill>
                  <a:schemeClr val="bg1"/>
                </a:solidFill>
              </a:rPr>
              <a:t>+</a:t>
            </a:r>
          </a:p>
          <a:p>
            <a:pPr algn="ctr"/>
            <a:endParaRPr lang="it-IT" sz="1600" b="1" u="none">
              <a:solidFill>
                <a:schemeClr val="bg1"/>
              </a:solidFill>
            </a:endParaRPr>
          </a:p>
          <a:p>
            <a:pPr algn="ctr"/>
            <a:r>
              <a:rPr lang="it-IT" sz="1600" b="1" u="none">
                <a:solidFill>
                  <a:schemeClr val="bg1"/>
                </a:solidFill>
              </a:rPr>
              <a:t>V</a:t>
            </a:r>
          </a:p>
          <a:p>
            <a:pPr algn="ctr"/>
            <a:r>
              <a:rPr lang="it-IT" sz="1600" b="1" u="none">
                <a:solidFill>
                  <a:schemeClr val="bg1"/>
                </a:solidFill>
              </a:rPr>
              <a:t>O</a:t>
            </a:r>
          </a:p>
          <a:p>
            <a:pPr algn="ctr"/>
            <a:r>
              <a:rPr lang="it-IT" sz="1600" b="1" u="none">
                <a:solidFill>
                  <a:schemeClr val="bg1"/>
                </a:solidFill>
              </a:rPr>
              <a:t>L</a:t>
            </a:r>
          </a:p>
          <a:p>
            <a:pPr algn="ctr"/>
            <a:r>
              <a:rPr lang="it-IT" sz="1600" b="1" u="none">
                <a:solidFill>
                  <a:schemeClr val="bg1"/>
                </a:solidFill>
              </a:rPr>
              <a:t>U</a:t>
            </a:r>
          </a:p>
          <a:p>
            <a:pPr algn="ctr"/>
            <a:r>
              <a:rPr lang="it-IT" sz="1600" b="1" u="none">
                <a:solidFill>
                  <a:schemeClr val="bg1"/>
                </a:solidFill>
              </a:rPr>
              <a:t>M</a:t>
            </a:r>
          </a:p>
          <a:p>
            <a:pPr algn="ctr"/>
            <a:r>
              <a:rPr lang="it-IT" sz="1600" b="1" u="none">
                <a:solidFill>
                  <a:schemeClr val="bg1"/>
                </a:solidFill>
              </a:rPr>
              <a:t>E</a:t>
            </a:r>
          </a:p>
          <a:p>
            <a:pPr algn="ctr"/>
            <a:endParaRPr lang="it-IT" sz="1600" b="1" u="none">
              <a:solidFill>
                <a:schemeClr val="bg1"/>
              </a:solidFill>
            </a:endParaRPr>
          </a:p>
          <a:p>
            <a:pPr algn="ctr"/>
            <a:r>
              <a:rPr lang="it-IT" sz="1600" b="1" u="none">
                <a:solidFill>
                  <a:schemeClr val="bg1"/>
                </a:solidFill>
              </a:rPr>
              <a:t>-</a:t>
            </a:r>
          </a:p>
        </p:txBody>
      </p:sp>
      <p:sp>
        <p:nvSpPr>
          <p:cNvPr id="492556" name="Rectangle 12"/>
          <p:cNvSpPr>
            <a:spLocks noChangeArrowheads="1"/>
          </p:cNvSpPr>
          <p:nvPr/>
        </p:nvSpPr>
        <p:spPr bwMode="auto">
          <a:xfrm>
            <a:off x="3151188" y="6010275"/>
            <a:ext cx="3146425" cy="376238"/>
          </a:xfrm>
          <a:prstGeom prst="rect">
            <a:avLst/>
          </a:prstGeom>
          <a:solidFill>
            <a:schemeClr val="bg1"/>
          </a:solidFill>
          <a:ln w="9525">
            <a:solidFill>
              <a:srgbClr val="FF0000"/>
            </a:solidFill>
            <a:miter lim="800000"/>
            <a:headEnd/>
            <a:tailEnd/>
          </a:ln>
          <a:effectLst/>
        </p:spPr>
        <p:txBody>
          <a:bodyPr wrap="none">
            <a:spAutoFit/>
          </a:bodyPr>
          <a:lstStyle/>
          <a:p>
            <a:r>
              <a:rPr lang="it-IT" b="1" u="none"/>
              <a:t>-   Attività perossidasica   +</a:t>
            </a:r>
          </a:p>
        </p:txBody>
      </p:sp>
      <p:grpSp>
        <p:nvGrpSpPr>
          <p:cNvPr id="2" name="Group 23"/>
          <p:cNvGrpSpPr>
            <a:grpSpLocks/>
          </p:cNvGrpSpPr>
          <p:nvPr/>
        </p:nvGrpSpPr>
        <p:grpSpPr bwMode="auto">
          <a:xfrm>
            <a:off x="684213" y="5589588"/>
            <a:ext cx="1800225" cy="601662"/>
            <a:chOff x="431" y="3430"/>
            <a:chExt cx="1270" cy="484"/>
          </a:xfrm>
        </p:grpSpPr>
        <p:sp>
          <p:nvSpPr>
            <p:cNvPr id="492549" name="Text Box 5"/>
            <p:cNvSpPr txBox="1">
              <a:spLocks noChangeArrowheads="1"/>
            </p:cNvSpPr>
            <p:nvPr/>
          </p:nvSpPr>
          <p:spPr bwMode="auto">
            <a:xfrm>
              <a:off x="431" y="3611"/>
              <a:ext cx="620" cy="303"/>
            </a:xfrm>
            <a:prstGeom prst="rect">
              <a:avLst/>
            </a:prstGeom>
            <a:solidFill>
              <a:schemeClr val="bg1"/>
            </a:solidFill>
            <a:ln w="9525">
              <a:solidFill>
                <a:srgbClr val="FF0000"/>
              </a:solidFill>
              <a:miter lim="800000"/>
              <a:headEnd/>
              <a:tailEnd/>
            </a:ln>
            <a:effectLst/>
          </p:spPr>
          <p:txBody>
            <a:bodyPr wrap="none">
              <a:spAutoFit/>
            </a:bodyPr>
            <a:lstStyle/>
            <a:p>
              <a:r>
                <a:rPr lang="it-IT" b="1" u="none"/>
                <a:t>Noise </a:t>
              </a:r>
            </a:p>
          </p:txBody>
        </p:sp>
        <p:sp>
          <p:nvSpPr>
            <p:cNvPr id="492566" name="Line 22"/>
            <p:cNvSpPr>
              <a:spLocks noChangeShapeType="1"/>
            </p:cNvSpPr>
            <p:nvPr/>
          </p:nvSpPr>
          <p:spPr bwMode="auto">
            <a:xfrm flipV="1">
              <a:off x="975" y="3430"/>
              <a:ext cx="726" cy="318"/>
            </a:xfrm>
            <a:prstGeom prst="line">
              <a:avLst/>
            </a:prstGeom>
            <a:noFill/>
            <a:ln w="57150">
              <a:solidFill>
                <a:srgbClr val="FF0000"/>
              </a:solidFill>
              <a:round/>
              <a:headEnd/>
              <a:tailEnd type="triangle" w="med" len="med"/>
            </a:ln>
            <a:effectLst/>
          </p:spPr>
          <p:txBody>
            <a:bodyPr/>
            <a:lstStyle/>
            <a:p>
              <a:endParaRPr lang="it-IT"/>
            </a:p>
          </p:txBody>
        </p:sp>
      </p:grpSp>
      <p:grpSp>
        <p:nvGrpSpPr>
          <p:cNvPr id="3" name="Group 25"/>
          <p:cNvGrpSpPr>
            <a:grpSpLocks/>
          </p:cNvGrpSpPr>
          <p:nvPr/>
        </p:nvGrpSpPr>
        <p:grpSpPr bwMode="auto">
          <a:xfrm>
            <a:off x="395536" y="2996953"/>
            <a:ext cx="2376487" cy="1368426"/>
            <a:chOff x="275" y="1888"/>
            <a:chExt cx="1497" cy="862"/>
          </a:xfrm>
        </p:grpSpPr>
        <p:grpSp>
          <p:nvGrpSpPr>
            <p:cNvPr id="4" name="Group 21"/>
            <p:cNvGrpSpPr>
              <a:grpSpLocks/>
            </p:cNvGrpSpPr>
            <p:nvPr/>
          </p:nvGrpSpPr>
          <p:grpSpPr bwMode="auto">
            <a:xfrm>
              <a:off x="275" y="1888"/>
              <a:ext cx="762" cy="815"/>
              <a:chOff x="275" y="1888"/>
              <a:chExt cx="762" cy="815"/>
            </a:xfrm>
          </p:grpSpPr>
          <p:sp>
            <p:nvSpPr>
              <p:cNvPr id="492550" name="Text Box 6"/>
              <p:cNvSpPr txBox="1">
                <a:spLocks noChangeArrowheads="1"/>
              </p:cNvSpPr>
              <p:nvPr/>
            </p:nvSpPr>
            <p:spPr bwMode="auto">
              <a:xfrm>
                <a:off x="275" y="1888"/>
                <a:ext cx="762" cy="237"/>
              </a:xfrm>
              <a:prstGeom prst="rect">
                <a:avLst/>
              </a:prstGeom>
              <a:solidFill>
                <a:schemeClr val="bg1"/>
              </a:solidFill>
              <a:ln w="9525">
                <a:solidFill>
                  <a:srgbClr val="FF0000"/>
                </a:solidFill>
                <a:miter lim="800000"/>
                <a:headEnd/>
                <a:tailEnd/>
              </a:ln>
              <a:effectLst/>
            </p:spPr>
            <p:txBody>
              <a:bodyPr wrap="none">
                <a:spAutoFit/>
              </a:bodyPr>
              <a:lstStyle/>
              <a:p>
                <a:pPr algn="ctr"/>
                <a:r>
                  <a:rPr lang="it-IT" b="1" u="none"/>
                  <a:t>Linfociti  </a:t>
                </a:r>
              </a:p>
            </p:txBody>
          </p:sp>
          <p:pic>
            <p:nvPicPr>
              <p:cNvPr id="492559" name="Picture 15" descr="linfocita disegno"/>
              <p:cNvPicPr>
                <a:picLocks noChangeAspect="1" noChangeArrowheads="1"/>
              </p:cNvPicPr>
              <p:nvPr/>
            </p:nvPicPr>
            <p:blipFill>
              <a:blip r:embed="rId4" cstate="print"/>
              <a:srcRect/>
              <a:stretch>
                <a:fillRect/>
              </a:stretch>
            </p:blipFill>
            <p:spPr bwMode="auto">
              <a:xfrm>
                <a:off x="295" y="2160"/>
                <a:ext cx="725" cy="543"/>
              </a:xfrm>
              <a:prstGeom prst="rect">
                <a:avLst/>
              </a:prstGeom>
              <a:noFill/>
              <a:ln w="9525">
                <a:solidFill>
                  <a:srgbClr val="FF0000"/>
                </a:solidFill>
                <a:miter lim="800000"/>
                <a:headEnd/>
                <a:tailEnd/>
              </a:ln>
            </p:spPr>
          </p:pic>
        </p:grpSp>
        <p:sp>
          <p:nvSpPr>
            <p:cNvPr id="492568" name="Line 24"/>
            <p:cNvSpPr>
              <a:spLocks noChangeShapeType="1"/>
            </p:cNvSpPr>
            <p:nvPr/>
          </p:nvSpPr>
          <p:spPr bwMode="auto">
            <a:xfrm>
              <a:off x="1066" y="2205"/>
              <a:ext cx="706" cy="545"/>
            </a:xfrm>
            <a:prstGeom prst="line">
              <a:avLst/>
            </a:prstGeom>
            <a:noFill/>
            <a:ln w="38100">
              <a:solidFill>
                <a:srgbClr val="FF0000"/>
              </a:solidFill>
              <a:round/>
              <a:headEnd/>
              <a:tailEnd type="triangle" w="med" len="med"/>
            </a:ln>
            <a:effectLst/>
          </p:spPr>
          <p:txBody>
            <a:bodyPr/>
            <a:lstStyle/>
            <a:p>
              <a:endParaRPr lang="it-IT"/>
            </a:p>
          </p:txBody>
        </p:sp>
      </p:grpSp>
      <p:grpSp>
        <p:nvGrpSpPr>
          <p:cNvPr id="5" name="Group 27"/>
          <p:cNvGrpSpPr>
            <a:grpSpLocks/>
          </p:cNvGrpSpPr>
          <p:nvPr/>
        </p:nvGrpSpPr>
        <p:grpSpPr bwMode="auto">
          <a:xfrm>
            <a:off x="3115440" y="491704"/>
            <a:ext cx="1196975" cy="2663825"/>
            <a:chOff x="2018" y="164"/>
            <a:chExt cx="754" cy="1678"/>
          </a:xfrm>
        </p:grpSpPr>
        <p:grpSp>
          <p:nvGrpSpPr>
            <p:cNvPr id="6" name="Group 20"/>
            <p:cNvGrpSpPr>
              <a:grpSpLocks/>
            </p:cNvGrpSpPr>
            <p:nvPr/>
          </p:nvGrpSpPr>
          <p:grpSpPr bwMode="auto">
            <a:xfrm>
              <a:off x="2018" y="164"/>
              <a:ext cx="754" cy="869"/>
              <a:chOff x="1821" y="177"/>
              <a:chExt cx="754" cy="869"/>
            </a:xfrm>
          </p:grpSpPr>
          <p:sp>
            <p:nvSpPr>
              <p:cNvPr id="492552" name="Text Box 8"/>
              <p:cNvSpPr txBox="1">
                <a:spLocks noChangeArrowheads="1"/>
              </p:cNvSpPr>
              <p:nvPr/>
            </p:nvSpPr>
            <p:spPr bwMode="auto">
              <a:xfrm>
                <a:off x="1821" y="177"/>
                <a:ext cx="754" cy="237"/>
              </a:xfrm>
              <a:prstGeom prst="rect">
                <a:avLst/>
              </a:prstGeom>
              <a:solidFill>
                <a:schemeClr val="bg1"/>
              </a:solidFill>
              <a:ln w="9525">
                <a:solidFill>
                  <a:srgbClr val="FF0000"/>
                </a:solidFill>
                <a:miter lim="800000"/>
                <a:headEnd/>
                <a:tailEnd/>
              </a:ln>
              <a:effectLst/>
            </p:spPr>
            <p:txBody>
              <a:bodyPr wrap="none">
                <a:spAutoFit/>
              </a:bodyPr>
              <a:lstStyle/>
              <a:p>
                <a:pPr algn="ctr"/>
                <a:r>
                  <a:rPr lang="it-IT" b="1" u="none"/>
                  <a:t>Monociti </a:t>
                </a:r>
              </a:p>
            </p:txBody>
          </p:sp>
          <p:pic>
            <p:nvPicPr>
              <p:cNvPr id="492560" name="Picture 16" descr="monocita disegno"/>
              <p:cNvPicPr>
                <a:picLocks noChangeAspect="1" noChangeArrowheads="1"/>
              </p:cNvPicPr>
              <p:nvPr/>
            </p:nvPicPr>
            <p:blipFill>
              <a:blip r:embed="rId5" cstate="print"/>
              <a:srcRect/>
              <a:stretch>
                <a:fillRect/>
              </a:stretch>
            </p:blipFill>
            <p:spPr bwMode="auto">
              <a:xfrm>
                <a:off x="1837" y="436"/>
                <a:ext cx="725" cy="610"/>
              </a:xfrm>
              <a:prstGeom prst="rect">
                <a:avLst/>
              </a:prstGeom>
              <a:noFill/>
              <a:ln w="9525">
                <a:solidFill>
                  <a:srgbClr val="FF0000"/>
                </a:solidFill>
                <a:miter lim="800000"/>
                <a:headEnd/>
                <a:tailEnd/>
              </a:ln>
            </p:spPr>
          </p:pic>
        </p:grpSp>
        <p:sp>
          <p:nvSpPr>
            <p:cNvPr id="492570" name="Line 26"/>
            <p:cNvSpPr>
              <a:spLocks noChangeShapeType="1"/>
            </p:cNvSpPr>
            <p:nvPr/>
          </p:nvSpPr>
          <p:spPr bwMode="auto">
            <a:xfrm>
              <a:off x="2426" y="1026"/>
              <a:ext cx="0" cy="816"/>
            </a:xfrm>
            <a:prstGeom prst="line">
              <a:avLst/>
            </a:prstGeom>
            <a:noFill/>
            <a:ln w="38100">
              <a:solidFill>
                <a:srgbClr val="FF0000"/>
              </a:solidFill>
              <a:round/>
              <a:headEnd/>
              <a:tailEnd type="triangle" w="med" len="med"/>
            </a:ln>
            <a:effectLst/>
          </p:spPr>
          <p:txBody>
            <a:bodyPr/>
            <a:lstStyle/>
            <a:p>
              <a:endParaRPr lang="it-IT"/>
            </a:p>
          </p:txBody>
        </p:sp>
      </p:grpSp>
      <p:grpSp>
        <p:nvGrpSpPr>
          <p:cNvPr id="7" name="Group 29"/>
          <p:cNvGrpSpPr>
            <a:grpSpLocks/>
          </p:cNvGrpSpPr>
          <p:nvPr/>
        </p:nvGrpSpPr>
        <p:grpSpPr bwMode="auto">
          <a:xfrm>
            <a:off x="5940425" y="1700213"/>
            <a:ext cx="2413000" cy="1374775"/>
            <a:chOff x="3742" y="1071"/>
            <a:chExt cx="1520" cy="866"/>
          </a:xfrm>
        </p:grpSpPr>
        <p:grpSp>
          <p:nvGrpSpPr>
            <p:cNvPr id="8" name="Group 19"/>
            <p:cNvGrpSpPr>
              <a:grpSpLocks/>
            </p:cNvGrpSpPr>
            <p:nvPr/>
          </p:nvGrpSpPr>
          <p:grpSpPr bwMode="auto">
            <a:xfrm>
              <a:off x="4468" y="1071"/>
              <a:ext cx="794" cy="866"/>
              <a:chOff x="4497" y="812"/>
              <a:chExt cx="794" cy="866"/>
            </a:xfrm>
          </p:grpSpPr>
          <p:sp>
            <p:nvSpPr>
              <p:cNvPr id="492553" name="Text Box 9"/>
              <p:cNvSpPr txBox="1">
                <a:spLocks noChangeArrowheads="1"/>
              </p:cNvSpPr>
              <p:nvPr/>
            </p:nvSpPr>
            <p:spPr bwMode="auto">
              <a:xfrm>
                <a:off x="4497" y="812"/>
                <a:ext cx="794" cy="237"/>
              </a:xfrm>
              <a:prstGeom prst="rect">
                <a:avLst/>
              </a:prstGeom>
              <a:solidFill>
                <a:schemeClr val="bg1"/>
              </a:solidFill>
              <a:ln w="9525">
                <a:solidFill>
                  <a:srgbClr val="FF0000"/>
                </a:solidFill>
                <a:miter lim="800000"/>
                <a:headEnd/>
                <a:tailEnd/>
              </a:ln>
              <a:effectLst/>
            </p:spPr>
            <p:txBody>
              <a:bodyPr wrap="none">
                <a:spAutoFit/>
              </a:bodyPr>
              <a:lstStyle/>
              <a:p>
                <a:pPr algn="ctr"/>
                <a:r>
                  <a:rPr lang="it-IT" b="1" u="none"/>
                  <a:t>Neutrofili </a:t>
                </a:r>
              </a:p>
            </p:txBody>
          </p:sp>
          <p:pic>
            <p:nvPicPr>
              <p:cNvPr id="492557" name="Picture 13" descr="disegno neutrofilo"/>
              <p:cNvPicPr>
                <a:picLocks noChangeAspect="1" noChangeArrowheads="1"/>
              </p:cNvPicPr>
              <p:nvPr/>
            </p:nvPicPr>
            <p:blipFill>
              <a:blip r:embed="rId6" cstate="print"/>
              <a:srcRect/>
              <a:stretch>
                <a:fillRect/>
              </a:stretch>
            </p:blipFill>
            <p:spPr bwMode="auto">
              <a:xfrm>
                <a:off x="4513" y="1071"/>
                <a:ext cx="771" cy="607"/>
              </a:xfrm>
              <a:prstGeom prst="rect">
                <a:avLst/>
              </a:prstGeom>
              <a:noFill/>
              <a:ln w="9525">
                <a:solidFill>
                  <a:srgbClr val="FF0000"/>
                </a:solidFill>
                <a:miter lim="800000"/>
                <a:headEnd/>
                <a:tailEnd/>
              </a:ln>
            </p:spPr>
          </p:pic>
        </p:grpSp>
        <p:sp>
          <p:nvSpPr>
            <p:cNvPr id="492572" name="Line 28"/>
            <p:cNvSpPr>
              <a:spLocks noChangeShapeType="1"/>
            </p:cNvSpPr>
            <p:nvPr/>
          </p:nvSpPr>
          <p:spPr bwMode="auto">
            <a:xfrm flipH="1">
              <a:off x="3742" y="1570"/>
              <a:ext cx="726" cy="182"/>
            </a:xfrm>
            <a:prstGeom prst="line">
              <a:avLst/>
            </a:prstGeom>
            <a:noFill/>
            <a:ln w="38100">
              <a:solidFill>
                <a:srgbClr val="FF0000"/>
              </a:solidFill>
              <a:round/>
              <a:headEnd/>
              <a:tailEnd type="triangle" w="med" len="med"/>
            </a:ln>
            <a:effectLst/>
          </p:spPr>
          <p:txBody>
            <a:bodyPr/>
            <a:lstStyle/>
            <a:p>
              <a:endParaRPr lang="it-IT"/>
            </a:p>
          </p:txBody>
        </p:sp>
      </p:grpSp>
      <p:grpSp>
        <p:nvGrpSpPr>
          <p:cNvPr id="9" name="Group 31"/>
          <p:cNvGrpSpPr>
            <a:grpSpLocks/>
          </p:cNvGrpSpPr>
          <p:nvPr/>
        </p:nvGrpSpPr>
        <p:grpSpPr bwMode="auto">
          <a:xfrm>
            <a:off x="6372225" y="3644900"/>
            <a:ext cx="2160588" cy="1490663"/>
            <a:chOff x="4014" y="2296"/>
            <a:chExt cx="1361" cy="939"/>
          </a:xfrm>
        </p:grpSpPr>
        <p:grpSp>
          <p:nvGrpSpPr>
            <p:cNvPr id="10" name="Group 18"/>
            <p:cNvGrpSpPr>
              <a:grpSpLocks/>
            </p:cNvGrpSpPr>
            <p:nvPr/>
          </p:nvGrpSpPr>
          <p:grpSpPr bwMode="auto">
            <a:xfrm>
              <a:off x="4558" y="2296"/>
              <a:ext cx="817" cy="939"/>
              <a:chOff x="4558" y="2115"/>
              <a:chExt cx="817" cy="939"/>
            </a:xfrm>
          </p:grpSpPr>
          <p:sp>
            <p:nvSpPr>
              <p:cNvPr id="492554" name="Text Box 10"/>
              <p:cNvSpPr txBox="1">
                <a:spLocks noChangeArrowheads="1"/>
              </p:cNvSpPr>
              <p:nvPr/>
            </p:nvSpPr>
            <p:spPr bwMode="auto">
              <a:xfrm>
                <a:off x="4558" y="2115"/>
                <a:ext cx="810" cy="237"/>
              </a:xfrm>
              <a:prstGeom prst="rect">
                <a:avLst/>
              </a:prstGeom>
              <a:solidFill>
                <a:schemeClr val="bg1"/>
              </a:solidFill>
              <a:ln w="9525">
                <a:solidFill>
                  <a:srgbClr val="FF0000"/>
                </a:solidFill>
                <a:miter lim="800000"/>
                <a:headEnd/>
                <a:tailEnd/>
              </a:ln>
              <a:effectLst/>
            </p:spPr>
            <p:txBody>
              <a:bodyPr wrap="none">
                <a:spAutoFit/>
              </a:bodyPr>
              <a:lstStyle/>
              <a:p>
                <a:pPr algn="ctr"/>
                <a:r>
                  <a:rPr lang="it-IT" b="1" u="none"/>
                  <a:t>Eosinofili </a:t>
                </a:r>
              </a:p>
            </p:txBody>
          </p:sp>
          <p:pic>
            <p:nvPicPr>
              <p:cNvPr id="492558" name="Picture 14" descr="eosinofilo disegno"/>
              <p:cNvPicPr>
                <a:picLocks noChangeAspect="1" noChangeArrowheads="1"/>
              </p:cNvPicPr>
              <p:nvPr/>
            </p:nvPicPr>
            <p:blipFill>
              <a:blip r:embed="rId7" cstate="print"/>
              <a:srcRect/>
              <a:stretch>
                <a:fillRect/>
              </a:stretch>
            </p:blipFill>
            <p:spPr bwMode="auto">
              <a:xfrm>
                <a:off x="4558" y="2387"/>
                <a:ext cx="817" cy="667"/>
              </a:xfrm>
              <a:prstGeom prst="rect">
                <a:avLst/>
              </a:prstGeom>
              <a:noFill/>
              <a:ln w="9525">
                <a:solidFill>
                  <a:srgbClr val="FF0000"/>
                </a:solidFill>
                <a:miter lim="800000"/>
                <a:headEnd/>
                <a:tailEnd/>
              </a:ln>
            </p:spPr>
          </p:pic>
        </p:grpSp>
        <p:sp>
          <p:nvSpPr>
            <p:cNvPr id="492574" name="Line 30"/>
            <p:cNvSpPr>
              <a:spLocks noChangeShapeType="1"/>
            </p:cNvSpPr>
            <p:nvPr/>
          </p:nvSpPr>
          <p:spPr bwMode="auto">
            <a:xfrm flipH="1">
              <a:off x="4014" y="2659"/>
              <a:ext cx="499" cy="0"/>
            </a:xfrm>
            <a:prstGeom prst="line">
              <a:avLst/>
            </a:prstGeom>
            <a:noFill/>
            <a:ln w="38100">
              <a:solidFill>
                <a:srgbClr val="FF0000"/>
              </a:solidFill>
              <a:round/>
              <a:headEnd/>
              <a:tailEnd type="triangle" w="med" len="med"/>
            </a:ln>
            <a:effectLst/>
          </p:spPr>
          <p:txBody>
            <a:bodyPr/>
            <a:lstStyle/>
            <a:p>
              <a:endParaRPr lang="it-IT"/>
            </a:p>
          </p:txBody>
        </p:sp>
      </p:grpSp>
      <p:grpSp>
        <p:nvGrpSpPr>
          <p:cNvPr id="11" name="Group 35"/>
          <p:cNvGrpSpPr>
            <a:grpSpLocks/>
          </p:cNvGrpSpPr>
          <p:nvPr/>
        </p:nvGrpSpPr>
        <p:grpSpPr bwMode="auto">
          <a:xfrm>
            <a:off x="468313" y="4365625"/>
            <a:ext cx="2159000" cy="1301750"/>
            <a:chOff x="295" y="2750"/>
            <a:chExt cx="1360" cy="820"/>
          </a:xfrm>
        </p:grpSpPr>
        <p:grpSp>
          <p:nvGrpSpPr>
            <p:cNvPr id="12" name="Group 33"/>
            <p:cNvGrpSpPr>
              <a:grpSpLocks/>
            </p:cNvGrpSpPr>
            <p:nvPr/>
          </p:nvGrpSpPr>
          <p:grpSpPr bwMode="auto">
            <a:xfrm>
              <a:off x="295" y="2750"/>
              <a:ext cx="725" cy="820"/>
              <a:chOff x="295" y="2750"/>
              <a:chExt cx="725" cy="820"/>
            </a:xfrm>
          </p:grpSpPr>
          <p:pic>
            <p:nvPicPr>
              <p:cNvPr id="492561" name="Picture 17" descr="basofilo disegno"/>
              <p:cNvPicPr>
                <a:picLocks noChangeAspect="1" noChangeArrowheads="1"/>
              </p:cNvPicPr>
              <p:nvPr/>
            </p:nvPicPr>
            <p:blipFill>
              <a:blip r:embed="rId8" cstate="print"/>
              <a:srcRect/>
              <a:stretch>
                <a:fillRect/>
              </a:stretch>
            </p:blipFill>
            <p:spPr bwMode="auto">
              <a:xfrm>
                <a:off x="295" y="2750"/>
                <a:ext cx="725" cy="559"/>
              </a:xfrm>
              <a:prstGeom prst="rect">
                <a:avLst/>
              </a:prstGeom>
              <a:noFill/>
              <a:ln w="9525">
                <a:solidFill>
                  <a:srgbClr val="FF0000"/>
                </a:solidFill>
                <a:miter lim="800000"/>
                <a:headEnd/>
                <a:tailEnd/>
              </a:ln>
            </p:spPr>
          </p:pic>
          <p:sp>
            <p:nvSpPr>
              <p:cNvPr id="492576" name="Text Box 32"/>
              <p:cNvSpPr txBox="1">
                <a:spLocks noChangeArrowheads="1"/>
              </p:cNvSpPr>
              <p:nvPr/>
            </p:nvSpPr>
            <p:spPr bwMode="auto">
              <a:xfrm>
                <a:off x="295" y="3333"/>
                <a:ext cx="725" cy="237"/>
              </a:xfrm>
              <a:prstGeom prst="rect">
                <a:avLst/>
              </a:prstGeom>
              <a:solidFill>
                <a:schemeClr val="bg1"/>
              </a:solidFill>
              <a:ln w="9525">
                <a:solidFill>
                  <a:srgbClr val="FF0000"/>
                </a:solidFill>
                <a:miter lim="800000"/>
                <a:headEnd/>
                <a:tailEnd/>
              </a:ln>
              <a:effectLst/>
            </p:spPr>
            <p:txBody>
              <a:bodyPr>
                <a:spAutoFit/>
              </a:bodyPr>
              <a:lstStyle/>
              <a:p>
                <a:pPr algn="ctr">
                  <a:spcBef>
                    <a:spcPct val="50000"/>
                  </a:spcBef>
                </a:pPr>
                <a:r>
                  <a:rPr lang="it-IT" b="1" u="none"/>
                  <a:t>basofili</a:t>
                </a:r>
              </a:p>
            </p:txBody>
          </p:sp>
        </p:grpSp>
        <p:sp>
          <p:nvSpPr>
            <p:cNvPr id="492578" name="Line 34"/>
            <p:cNvSpPr>
              <a:spLocks noChangeShapeType="1"/>
            </p:cNvSpPr>
            <p:nvPr/>
          </p:nvSpPr>
          <p:spPr bwMode="auto">
            <a:xfrm flipV="1">
              <a:off x="1020" y="2886"/>
              <a:ext cx="635" cy="136"/>
            </a:xfrm>
            <a:prstGeom prst="line">
              <a:avLst/>
            </a:prstGeom>
            <a:noFill/>
            <a:ln w="38100">
              <a:solidFill>
                <a:srgbClr val="FF0000"/>
              </a:solidFill>
              <a:round/>
              <a:headEnd/>
              <a:tailEnd type="triangle" w="med" len="med"/>
            </a:ln>
            <a:effectLst/>
          </p:spPr>
          <p:txBody>
            <a:bodyPr/>
            <a:lstStyle/>
            <a:p>
              <a:endParaRPr lang="it-IT"/>
            </a:p>
          </p:txBody>
        </p:sp>
      </p:grpSp>
      <p:grpSp>
        <p:nvGrpSpPr>
          <p:cNvPr id="13" name="Group 37"/>
          <p:cNvGrpSpPr>
            <a:grpSpLocks/>
          </p:cNvGrpSpPr>
          <p:nvPr/>
        </p:nvGrpSpPr>
        <p:grpSpPr bwMode="auto">
          <a:xfrm>
            <a:off x="592138" y="1165225"/>
            <a:ext cx="2395537" cy="1976438"/>
            <a:chOff x="373" y="734"/>
            <a:chExt cx="1509" cy="1245"/>
          </a:xfrm>
        </p:grpSpPr>
        <p:sp>
          <p:nvSpPr>
            <p:cNvPr id="492551" name="Text Box 7"/>
            <p:cNvSpPr txBox="1">
              <a:spLocks noChangeArrowheads="1"/>
            </p:cNvSpPr>
            <p:nvPr/>
          </p:nvSpPr>
          <p:spPr bwMode="auto">
            <a:xfrm>
              <a:off x="373" y="734"/>
              <a:ext cx="583" cy="333"/>
            </a:xfrm>
            <a:prstGeom prst="rect">
              <a:avLst/>
            </a:prstGeom>
            <a:solidFill>
              <a:schemeClr val="bg1"/>
            </a:solidFill>
            <a:ln w="9525">
              <a:solidFill>
                <a:srgbClr val="FF0000"/>
              </a:solidFill>
              <a:miter lim="800000"/>
              <a:headEnd/>
              <a:tailEnd/>
            </a:ln>
            <a:effectLst/>
          </p:spPr>
          <p:txBody>
            <a:bodyPr wrap="none">
              <a:spAutoFit/>
            </a:bodyPr>
            <a:lstStyle/>
            <a:p>
              <a:r>
                <a:rPr lang="it-IT" sz="2800" b="1" u="none"/>
                <a:t>LUC</a:t>
              </a:r>
            </a:p>
          </p:txBody>
        </p:sp>
        <p:sp>
          <p:nvSpPr>
            <p:cNvPr id="492580" name="Line 36"/>
            <p:cNvSpPr>
              <a:spLocks noChangeShapeType="1"/>
            </p:cNvSpPr>
            <p:nvPr/>
          </p:nvSpPr>
          <p:spPr bwMode="auto">
            <a:xfrm>
              <a:off x="975" y="1117"/>
              <a:ext cx="907" cy="862"/>
            </a:xfrm>
            <a:prstGeom prst="line">
              <a:avLst/>
            </a:prstGeom>
            <a:noFill/>
            <a:ln w="38100">
              <a:solidFill>
                <a:srgbClr val="FF0000"/>
              </a:solidFill>
              <a:round/>
              <a:headEnd/>
              <a:tailEnd type="triangle" w="med" len="med"/>
            </a:ln>
            <a:effectLst/>
          </p:spPr>
          <p:txBody>
            <a:bodyPr/>
            <a:lstStyle/>
            <a:p>
              <a:endParaRPr lang="it-IT"/>
            </a:p>
          </p:txBody>
        </p:sp>
      </p:grpSp>
      <p:sp>
        <p:nvSpPr>
          <p:cNvPr id="14" name="Ovale 13"/>
          <p:cNvSpPr/>
          <p:nvPr/>
        </p:nvSpPr>
        <p:spPr>
          <a:xfrm>
            <a:off x="2393188" y="4701160"/>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Ovale 37"/>
          <p:cNvSpPr/>
          <p:nvPr/>
        </p:nvSpPr>
        <p:spPr>
          <a:xfrm>
            <a:off x="2865512" y="3284984"/>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Ovale 38"/>
          <p:cNvSpPr/>
          <p:nvPr/>
        </p:nvSpPr>
        <p:spPr>
          <a:xfrm>
            <a:off x="4067944" y="2708920"/>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Ovale 39"/>
          <p:cNvSpPr/>
          <p:nvPr/>
        </p:nvSpPr>
        <p:spPr>
          <a:xfrm>
            <a:off x="4953744" y="3501008"/>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08587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par>
                                <p:cTn id="48" presetID="10"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38"/>
                                        </p:tgtEl>
                                      </p:cBhvr>
                                    </p:animEffect>
                                    <p:set>
                                      <p:cBhvr>
                                        <p:cTn id="55" dur="1" fill="hold">
                                          <p:stCondLst>
                                            <p:cond delay="499"/>
                                          </p:stCondLst>
                                        </p:cTn>
                                        <p:tgtEl>
                                          <p:spTgt spid="38"/>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39"/>
                                        </p:tgtEl>
                                      </p:cBhvr>
                                    </p:animEffect>
                                    <p:set>
                                      <p:cBhvr>
                                        <p:cTn id="63" dur="1" fill="hold">
                                          <p:stCondLst>
                                            <p:cond delay="499"/>
                                          </p:stCondLst>
                                        </p:cTn>
                                        <p:tgtEl>
                                          <p:spTgt spid="39"/>
                                        </p:tgtEl>
                                        <p:attrNameLst>
                                          <p:attrName>style.visibility</p:attrName>
                                        </p:attrNameLst>
                                      </p:cBhvr>
                                      <p:to>
                                        <p:strVal val="hidden"/>
                                      </p:to>
                                    </p:se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38" grpId="0" animBg="1"/>
      <p:bldP spid="38" grpId="1" animBg="1"/>
      <p:bldP spid="39" grpId="0" animBg="1"/>
      <p:bldP spid="39" grpId="1"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702540" y="2042534"/>
            <a:ext cx="4222916" cy="3644833"/>
          </a:xfrm>
        </p:spPr>
      </p:pic>
      <p:sp>
        <p:nvSpPr>
          <p:cNvPr id="5" name="Rectangle 4"/>
          <p:cNvSpPr/>
          <p:nvPr/>
        </p:nvSpPr>
        <p:spPr>
          <a:xfrm>
            <a:off x="653055" y="1149982"/>
            <a:ext cx="8098970" cy="1785104"/>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lang="it-IT" sz="2200" b="1" kern="0" dirty="0" smtClean="0"/>
              <a:t>L</a:t>
            </a:r>
            <a:r>
              <a:rPr kumimoji="0" lang="it-IT" sz="2200" b="1" i="0" u="none" strike="noStrike" kern="0" spc="0" normalizeH="0" baseline="0" noProof="0" dirty="0" smtClean="0">
                <a:ln>
                  <a:noFill/>
                </a:ln>
                <a:effectLst/>
                <a:uLnTx/>
                <a:uFillTx/>
              </a:rPr>
              <a:t>aser a semiconduttori (633 nm), separa le cellule in base alla rilevazione di 3 segnali :</a:t>
            </a:r>
            <a:endParaRPr lang="it-IT" sz="2200" b="1" kern="0" dirty="0" smtClean="0"/>
          </a:p>
          <a:p>
            <a:pPr marL="342900" marR="0" lvl="0" indent="-34290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lang="it-IT" sz="2200" b="1" kern="0" dirty="0" smtClean="0"/>
              <a:t>F</a:t>
            </a:r>
            <a:r>
              <a:rPr kumimoji="0" lang="it-IT" sz="2200" b="1" i="0" u="none" strike="noStrike" kern="0" spc="0" normalizeH="0" baseline="0" noProof="0" dirty="0" smtClean="0">
                <a:ln>
                  <a:noFill/>
                </a:ln>
                <a:effectLst/>
                <a:uLnTx/>
                <a:uFillTx/>
              </a:rPr>
              <a:t>orward scatter (fsc)</a:t>
            </a:r>
          </a:p>
          <a:p>
            <a:pPr marL="342900" marR="0" lvl="0" indent="-34290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2200" b="1" i="0" u="none" strike="noStrike" kern="0" spc="0" normalizeH="0" baseline="0" noProof="0" dirty="0" smtClean="0">
                <a:ln>
                  <a:noFill/>
                </a:ln>
                <a:effectLst/>
                <a:uLnTx/>
                <a:uFillTx/>
              </a:rPr>
              <a:t>Side scatter (ssc)</a:t>
            </a:r>
            <a:endParaRPr lang="it-IT" sz="2200" b="1" kern="0" dirty="0" smtClean="0"/>
          </a:p>
          <a:p>
            <a:pPr marL="342900" marR="0" lvl="0" indent="-342900" defTabSz="914400" eaLnBrk="1" fontAlgn="base" latinLnBrk="0" hangingPunct="1">
              <a:lnSpc>
                <a:spcPct val="100000"/>
              </a:lnSpc>
              <a:spcBef>
                <a:spcPct val="0"/>
              </a:spcBef>
              <a:spcAft>
                <a:spcPct val="0"/>
              </a:spcAft>
              <a:buClrTx/>
              <a:buSzTx/>
              <a:buFont typeface="Wingdings" panose="05000000000000000000" pitchFamily="2" charset="2"/>
              <a:buChar char="§"/>
              <a:tabLst/>
              <a:defRPr/>
            </a:pPr>
            <a:r>
              <a:rPr lang="it-IT" sz="2200" b="1" kern="0" dirty="0" smtClean="0"/>
              <a:t>S</a:t>
            </a:r>
            <a:r>
              <a:rPr kumimoji="0" lang="it-IT" sz="2200" b="1" i="0" u="none" strike="noStrike" kern="0" spc="0" normalizeH="0" baseline="0" noProof="0" dirty="0" smtClean="0">
                <a:ln>
                  <a:noFill/>
                </a:ln>
                <a:effectLst/>
                <a:uLnTx/>
                <a:uFillTx/>
              </a:rPr>
              <a:t>ide fluorescence (sfl)</a:t>
            </a:r>
            <a:endParaRPr kumimoji="0" lang="it-IT" sz="2200" b="1" i="0" u="none" strike="noStrike" kern="0" cap="none" spc="0" normalizeH="0" baseline="0" noProof="0" dirty="0">
              <a:ln>
                <a:noFill/>
              </a:ln>
              <a:effectLst/>
              <a:uLnTx/>
              <a:uFillTx/>
            </a:endParaRPr>
          </a:p>
        </p:txBody>
      </p:sp>
      <p:sp>
        <p:nvSpPr>
          <p:cNvPr id="6" name="Rettangolo 4"/>
          <p:cNvSpPr/>
          <p:nvPr/>
        </p:nvSpPr>
        <p:spPr>
          <a:xfrm>
            <a:off x="653011" y="2844451"/>
            <a:ext cx="3876098" cy="3816429"/>
          </a:xfrm>
          <a:prstGeom prst="rect">
            <a:avLst/>
          </a:prstGeom>
        </p:spPr>
        <p:txBody>
          <a:bodyPr wrap="square">
            <a:spAutoFit/>
          </a:bodyPr>
          <a:lstStyle/>
          <a:p>
            <a:pPr algn="just" defTabSz="914400" fontAlgn="base">
              <a:spcBef>
                <a:spcPct val="0"/>
              </a:spcBef>
              <a:spcAft>
                <a:spcPct val="0"/>
              </a:spcAft>
              <a:defRPr/>
            </a:pPr>
            <a:r>
              <a:rPr lang="it-IT" sz="2200" b="1" dirty="0" smtClean="0"/>
              <a:t>ll segnale di forward  scatter viene rilevato da un fotodiodo ad un angolo di 0.°</a:t>
            </a:r>
            <a:br>
              <a:rPr lang="it-IT" sz="2200" b="1" dirty="0" smtClean="0"/>
            </a:br>
            <a:r>
              <a:rPr lang="it-IT" sz="2200" b="1" dirty="0" smtClean="0"/>
              <a:t>I segnali di side scatter e side fluorescence sono rilevati ad un angolo di 90° mediante un tubo fotomoltiplicatore,dopo  separazione delle lunghezze d'onda specifiche:</a:t>
            </a:r>
          </a:p>
          <a:p>
            <a:pPr defTabSz="914400" fontAlgn="base">
              <a:spcBef>
                <a:spcPct val="0"/>
              </a:spcBef>
              <a:spcAft>
                <a:spcPct val="0"/>
              </a:spcAft>
              <a:defRPr/>
            </a:pPr>
            <a:r>
              <a:rPr lang="it-IT" sz="2200" b="1" dirty="0" smtClean="0"/>
              <a:t>ssc:&lt; 640 nm</a:t>
            </a:r>
            <a:br>
              <a:rPr lang="it-IT" sz="2200" b="1" dirty="0" smtClean="0"/>
            </a:br>
            <a:r>
              <a:rPr lang="it-IT" sz="2200" b="1" dirty="0" smtClean="0"/>
              <a:t>sfl : &gt; 660 nm</a:t>
            </a:r>
            <a:endParaRPr lang="it-IT" sz="2200" b="1" dirty="0"/>
          </a:p>
        </p:txBody>
      </p:sp>
      <p:sp>
        <p:nvSpPr>
          <p:cNvPr id="7" name="TextBox 1"/>
          <p:cNvSpPr txBox="1"/>
          <p:nvPr/>
        </p:nvSpPr>
        <p:spPr>
          <a:xfrm>
            <a:off x="2431611" y="446802"/>
            <a:ext cx="4923781" cy="523220"/>
          </a:xfrm>
          <a:prstGeom prst="rect">
            <a:avLst/>
          </a:prstGeom>
          <a:noFill/>
        </p:spPr>
        <p:txBody>
          <a:bodyPr wrap="square">
            <a:spAutoFit/>
          </a:bodyPr>
          <a:lstStyle/>
          <a:p>
            <a:pPr eaLnBrk="1" hangingPunct="1">
              <a:defRPr/>
            </a:pPr>
            <a:r>
              <a:rPr lang="it-IT" sz="2800" b="1" dirty="0" smtClean="0">
                <a:latin typeface="+mn-lt"/>
                <a:cs typeface="Kannada MN" pitchFamily="2" charset="0"/>
              </a:rPr>
              <a:t>LETTURA OTTICA E CITOMETRIA</a:t>
            </a:r>
            <a:endParaRPr lang="it-IT" sz="2800" b="1" dirty="0">
              <a:latin typeface="+mn-lt"/>
              <a:cs typeface="Kannada MN" pitchFamily="2" charset="0"/>
            </a:endParaRPr>
          </a:p>
        </p:txBody>
      </p:sp>
    </p:spTree>
    <p:extLst>
      <p:ext uri="{BB962C8B-B14F-4D97-AF65-F5344CB8AC3E}">
        <p14:creationId xmlns:p14="http://schemas.microsoft.com/office/powerpoint/2010/main" val="216872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egnaposto numero diapositiva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204CE1-9E8B-4C14-A71F-E593114F613F}" type="slidenum">
              <a:rPr lang="it-IT" altLang="it-IT">
                <a:solidFill>
                  <a:srgbClr val="B0B19E"/>
                </a:solidFill>
                <a:latin typeface="Gill Sans MT" panose="020B0502020104020203" pitchFamily="34" charset="0"/>
              </a:rPr>
              <a:pPr/>
              <a:t>19</a:t>
            </a:fld>
            <a:endParaRPr lang="it-IT" altLang="it-IT">
              <a:solidFill>
                <a:srgbClr val="B0B19E"/>
              </a:solidFill>
              <a:latin typeface="Gill Sans MT" panose="020B0502020104020203" pitchFamily="34" charset="0"/>
            </a:endParaRPr>
          </a:p>
        </p:txBody>
      </p:sp>
      <p:grpSp>
        <p:nvGrpSpPr>
          <p:cNvPr id="2" name="Gruppo 5"/>
          <p:cNvGrpSpPr/>
          <p:nvPr/>
        </p:nvGrpSpPr>
        <p:grpSpPr>
          <a:xfrm>
            <a:off x="1547664" y="1633128"/>
            <a:ext cx="6552728" cy="5036232"/>
            <a:chOff x="1547664" y="1201080"/>
            <a:chExt cx="6552728" cy="5036232"/>
          </a:xfrm>
          <a:solidFill>
            <a:schemeClr val="bg1"/>
          </a:solidFill>
        </p:grpSpPr>
        <p:sp>
          <p:nvSpPr>
            <p:cNvPr id="5" name="Rettangolo 4"/>
            <p:cNvSpPr/>
            <p:nvPr/>
          </p:nvSpPr>
          <p:spPr>
            <a:xfrm>
              <a:off x="1547664" y="1201080"/>
              <a:ext cx="6552728" cy="5036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nvGrpSpPr>
            <p:cNvPr id="3" name="Gruppo 3"/>
            <p:cNvGrpSpPr/>
            <p:nvPr/>
          </p:nvGrpSpPr>
          <p:grpSpPr>
            <a:xfrm>
              <a:off x="1763688" y="1402586"/>
              <a:ext cx="6182980" cy="4686382"/>
              <a:chOff x="1691680" y="1067869"/>
              <a:chExt cx="6182980" cy="4686382"/>
            </a:xfrm>
            <a:grpFill/>
          </p:grpSpPr>
          <p:pic>
            <p:nvPicPr>
              <p:cNvPr id="19460" name="Immagine 4"/>
              <p:cNvPicPr>
                <a:picLocks noChangeAspect="1"/>
              </p:cNvPicPr>
              <p:nvPr/>
            </p:nvPicPr>
            <p:blipFill>
              <a:blip r:embed="rId3" cstate="print">
                <a:grayscl/>
              </a:blip>
              <a:srcRect/>
              <a:stretch>
                <a:fillRect/>
              </a:stretch>
            </p:blipFill>
            <p:spPr bwMode="auto">
              <a:xfrm>
                <a:off x="3922821" y="1153594"/>
                <a:ext cx="1352550" cy="2057400"/>
              </a:xfrm>
              <a:prstGeom prst="rect">
                <a:avLst/>
              </a:prstGeom>
              <a:grpFill/>
              <a:ln w="9525">
                <a:noFill/>
                <a:miter lim="800000"/>
                <a:headEnd/>
                <a:tailEnd/>
              </a:ln>
            </p:spPr>
          </p:pic>
          <p:pic>
            <p:nvPicPr>
              <p:cNvPr id="19461" name="Immagine 5"/>
              <p:cNvPicPr>
                <a:picLocks noChangeAspect="1"/>
              </p:cNvPicPr>
              <p:nvPr/>
            </p:nvPicPr>
            <p:blipFill>
              <a:blip r:embed="rId4" cstate="print">
                <a:grayscl/>
              </a:blip>
              <a:srcRect/>
              <a:stretch>
                <a:fillRect/>
              </a:stretch>
            </p:blipFill>
            <p:spPr bwMode="auto">
              <a:xfrm>
                <a:off x="5807735" y="1067869"/>
                <a:ext cx="2066925" cy="2228850"/>
              </a:xfrm>
              <a:prstGeom prst="rect">
                <a:avLst/>
              </a:prstGeom>
              <a:grpFill/>
              <a:ln w="9525">
                <a:noFill/>
                <a:miter lim="800000"/>
                <a:headEnd/>
                <a:tailEnd/>
              </a:ln>
            </p:spPr>
          </p:pic>
          <p:pic>
            <p:nvPicPr>
              <p:cNvPr id="19462" name="Immagine 6"/>
              <p:cNvPicPr>
                <a:picLocks noChangeAspect="1"/>
              </p:cNvPicPr>
              <p:nvPr/>
            </p:nvPicPr>
            <p:blipFill>
              <a:blip r:embed="rId5" cstate="print">
                <a:grayscl/>
              </a:blip>
              <a:srcRect/>
              <a:stretch>
                <a:fillRect/>
              </a:stretch>
            </p:blipFill>
            <p:spPr bwMode="auto">
              <a:xfrm>
                <a:off x="1691680" y="1067869"/>
                <a:ext cx="1800225" cy="2228850"/>
              </a:xfrm>
              <a:prstGeom prst="rect">
                <a:avLst/>
              </a:prstGeom>
              <a:grpFill/>
              <a:ln w="9525">
                <a:noFill/>
                <a:miter lim="800000"/>
                <a:headEnd/>
                <a:tailEnd/>
              </a:ln>
            </p:spPr>
          </p:pic>
          <p:pic>
            <p:nvPicPr>
              <p:cNvPr id="19463" name="Immagine 7"/>
              <p:cNvPicPr>
                <a:picLocks noChangeAspect="1"/>
              </p:cNvPicPr>
              <p:nvPr/>
            </p:nvPicPr>
            <p:blipFill>
              <a:blip r:embed="rId6" cstate="print">
                <a:grayscl/>
              </a:blip>
              <a:srcRect/>
              <a:stretch>
                <a:fillRect/>
              </a:stretch>
            </p:blipFill>
            <p:spPr bwMode="auto">
              <a:xfrm>
                <a:off x="1691680" y="3639701"/>
                <a:ext cx="1781175" cy="2114550"/>
              </a:xfrm>
              <a:prstGeom prst="rect">
                <a:avLst/>
              </a:prstGeom>
              <a:grpFill/>
              <a:ln w="9525">
                <a:noFill/>
                <a:miter lim="800000"/>
                <a:headEnd/>
                <a:tailEnd/>
              </a:ln>
            </p:spPr>
          </p:pic>
          <p:pic>
            <p:nvPicPr>
              <p:cNvPr id="19464" name="Immagine 9"/>
              <p:cNvPicPr>
                <a:picLocks noChangeAspect="1"/>
              </p:cNvPicPr>
              <p:nvPr/>
            </p:nvPicPr>
            <p:blipFill>
              <a:blip r:embed="rId7" cstate="print">
                <a:grayscl/>
              </a:blip>
              <a:stretch>
                <a:fillRect/>
              </a:stretch>
            </p:blipFill>
            <p:spPr bwMode="auto">
              <a:xfrm>
                <a:off x="5969659" y="3668276"/>
                <a:ext cx="1743075" cy="2057400"/>
              </a:xfrm>
              <a:prstGeom prst="rect">
                <a:avLst/>
              </a:prstGeom>
              <a:grpFill/>
              <a:ln w="9525">
                <a:noFill/>
                <a:miter lim="800000"/>
                <a:headEnd/>
                <a:tailEnd/>
              </a:ln>
            </p:spPr>
          </p:pic>
          <p:pic>
            <p:nvPicPr>
              <p:cNvPr id="19465" name="Immagine 10"/>
              <p:cNvPicPr>
                <a:picLocks noChangeAspect="1"/>
              </p:cNvPicPr>
              <p:nvPr/>
            </p:nvPicPr>
            <p:blipFill>
              <a:blip r:embed="rId8" cstate="print">
                <a:grayscl/>
              </a:blip>
              <a:srcRect/>
              <a:stretch>
                <a:fillRect/>
              </a:stretch>
            </p:blipFill>
            <p:spPr bwMode="auto">
              <a:xfrm>
                <a:off x="3694221" y="3696851"/>
                <a:ext cx="1809750" cy="2000250"/>
              </a:xfrm>
              <a:prstGeom prst="rect">
                <a:avLst/>
              </a:prstGeom>
              <a:grpFill/>
              <a:ln w="9525">
                <a:noFill/>
                <a:miter lim="800000"/>
                <a:headEnd/>
                <a:tailEnd/>
              </a:ln>
            </p:spPr>
          </p:pic>
        </p:grpSp>
      </p:grpSp>
      <p:grpSp>
        <p:nvGrpSpPr>
          <p:cNvPr id="4" name="Gruppo 14"/>
          <p:cNvGrpSpPr/>
          <p:nvPr/>
        </p:nvGrpSpPr>
        <p:grpSpPr>
          <a:xfrm>
            <a:off x="1573064" y="1633128"/>
            <a:ext cx="6552728" cy="5036232"/>
            <a:chOff x="1547664" y="1201080"/>
            <a:chExt cx="6552728" cy="5036232"/>
          </a:xfrm>
          <a:solidFill>
            <a:schemeClr val="bg1"/>
          </a:solidFill>
        </p:grpSpPr>
        <p:sp>
          <p:nvSpPr>
            <p:cNvPr id="16" name="Rettangolo 15"/>
            <p:cNvSpPr/>
            <p:nvPr/>
          </p:nvSpPr>
          <p:spPr>
            <a:xfrm>
              <a:off x="1547664" y="1201080"/>
              <a:ext cx="6552728" cy="5036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nvGrpSpPr>
            <p:cNvPr id="6" name="Gruppo 16"/>
            <p:cNvGrpSpPr/>
            <p:nvPr/>
          </p:nvGrpSpPr>
          <p:grpSpPr>
            <a:xfrm>
              <a:off x="1763688" y="1402586"/>
              <a:ext cx="6182980" cy="4686382"/>
              <a:chOff x="1691680" y="1067869"/>
              <a:chExt cx="6182980" cy="4686382"/>
            </a:xfrm>
            <a:grpFill/>
          </p:grpSpPr>
          <p:pic>
            <p:nvPicPr>
              <p:cNvPr id="18" name="Immagine 4"/>
              <p:cNvPicPr>
                <a:picLocks noChangeAspect="1"/>
              </p:cNvPicPr>
              <p:nvPr/>
            </p:nvPicPr>
            <p:blipFill>
              <a:blip r:embed="rId3" cstate="print"/>
              <a:srcRect/>
              <a:stretch>
                <a:fillRect/>
              </a:stretch>
            </p:blipFill>
            <p:spPr bwMode="auto">
              <a:xfrm>
                <a:off x="3922821" y="1153594"/>
                <a:ext cx="1352550" cy="2057400"/>
              </a:xfrm>
              <a:prstGeom prst="rect">
                <a:avLst/>
              </a:prstGeom>
            </p:spPr>
          </p:pic>
          <p:pic>
            <p:nvPicPr>
              <p:cNvPr id="19" name="Immagine 5"/>
              <p:cNvPicPr>
                <a:picLocks noChangeAspect="1"/>
              </p:cNvPicPr>
              <p:nvPr/>
            </p:nvPicPr>
            <p:blipFill>
              <a:blip r:embed="rId4" cstate="print"/>
              <a:srcRect/>
              <a:stretch>
                <a:fillRect/>
              </a:stretch>
            </p:blipFill>
            <p:spPr bwMode="auto">
              <a:xfrm>
                <a:off x="5807735" y="1067869"/>
                <a:ext cx="2066925" cy="2228850"/>
              </a:xfrm>
              <a:prstGeom prst="rect">
                <a:avLst/>
              </a:prstGeom>
            </p:spPr>
          </p:pic>
          <p:pic>
            <p:nvPicPr>
              <p:cNvPr id="20" name="Immagine 6"/>
              <p:cNvPicPr>
                <a:picLocks noChangeAspect="1"/>
              </p:cNvPicPr>
              <p:nvPr/>
            </p:nvPicPr>
            <p:blipFill>
              <a:blip r:embed="rId5" cstate="print"/>
              <a:srcRect/>
              <a:stretch>
                <a:fillRect/>
              </a:stretch>
            </p:blipFill>
            <p:spPr bwMode="auto">
              <a:xfrm>
                <a:off x="1691680" y="1067869"/>
                <a:ext cx="1800225" cy="2228850"/>
              </a:xfrm>
              <a:prstGeom prst="rect">
                <a:avLst/>
              </a:prstGeom>
            </p:spPr>
          </p:pic>
          <p:pic>
            <p:nvPicPr>
              <p:cNvPr id="21" name="Immagine 7"/>
              <p:cNvPicPr>
                <a:picLocks noChangeAspect="1"/>
              </p:cNvPicPr>
              <p:nvPr/>
            </p:nvPicPr>
            <p:blipFill>
              <a:blip r:embed="rId6" cstate="print"/>
              <a:srcRect/>
              <a:stretch>
                <a:fillRect/>
              </a:stretch>
            </p:blipFill>
            <p:spPr bwMode="auto">
              <a:xfrm>
                <a:off x="1691680" y="3639701"/>
                <a:ext cx="1781175" cy="2114550"/>
              </a:xfrm>
              <a:prstGeom prst="rect">
                <a:avLst/>
              </a:prstGeom>
            </p:spPr>
          </p:pic>
          <p:pic>
            <p:nvPicPr>
              <p:cNvPr id="22" name="Immagine 9"/>
              <p:cNvPicPr>
                <a:picLocks noChangeAspect="1"/>
              </p:cNvPicPr>
              <p:nvPr/>
            </p:nvPicPr>
            <p:blipFill>
              <a:blip r:embed="rId7" cstate="print"/>
              <a:stretch>
                <a:fillRect/>
              </a:stretch>
            </p:blipFill>
            <p:spPr bwMode="auto">
              <a:xfrm>
                <a:off x="5969659" y="3668276"/>
                <a:ext cx="1743075" cy="2057400"/>
              </a:xfrm>
              <a:prstGeom prst="rect">
                <a:avLst/>
              </a:prstGeom>
            </p:spPr>
          </p:pic>
          <p:pic>
            <p:nvPicPr>
              <p:cNvPr id="23" name="Immagine 10"/>
              <p:cNvPicPr>
                <a:picLocks noChangeAspect="1"/>
              </p:cNvPicPr>
              <p:nvPr/>
            </p:nvPicPr>
            <p:blipFill>
              <a:blip r:embed="rId8" cstate="print"/>
              <a:srcRect/>
              <a:stretch>
                <a:fillRect/>
              </a:stretch>
            </p:blipFill>
            <p:spPr bwMode="auto">
              <a:xfrm>
                <a:off x="3694221" y="3696851"/>
                <a:ext cx="1809750" cy="2000250"/>
              </a:xfrm>
              <a:prstGeom prst="rect">
                <a:avLst/>
              </a:prstGeom>
            </p:spPr>
          </p:pic>
        </p:grpSp>
      </p:grpSp>
      <p:grpSp>
        <p:nvGrpSpPr>
          <p:cNvPr id="8" name="Gruppo 13"/>
          <p:cNvGrpSpPr>
            <a:grpSpLocks/>
          </p:cNvGrpSpPr>
          <p:nvPr/>
        </p:nvGrpSpPr>
        <p:grpSpPr bwMode="auto">
          <a:xfrm>
            <a:off x="1835150" y="1898650"/>
            <a:ext cx="6019800" cy="4108450"/>
            <a:chOff x="1835150" y="1898650"/>
            <a:chExt cx="6019800" cy="4108450"/>
          </a:xfrm>
        </p:grpSpPr>
        <p:sp>
          <p:nvSpPr>
            <p:cNvPr id="7" name="Figura a mano libera 6"/>
            <p:cNvSpPr/>
            <p:nvPr/>
          </p:nvSpPr>
          <p:spPr>
            <a:xfrm>
              <a:off x="1860550" y="1936750"/>
              <a:ext cx="1644650" cy="1593850"/>
            </a:xfrm>
            <a:custGeom>
              <a:avLst/>
              <a:gdLst>
                <a:gd name="connsiteX0" fmla="*/ 57294 w 1644935"/>
                <a:gd name="connsiteY0" fmla="*/ 488950 h 1593850"/>
                <a:gd name="connsiteX1" fmla="*/ 89044 w 1644935"/>
                <a:gd name="connsiteY1" fmla="*/ 457200 h 1593850"/>
                <a:gd name="connsiteX2" fmla="*/ 101744 w 1644935"/>
                <a:gd name="connsiteY2" fmla="*/ 438150 h 1593850"/>
                <a:gd name="connsiteX3" fmla="*/ 120794 w 1644935"/>
                <a:gd name="connsiteY3" fmla="*/ 419100 h 1593850"/>
                <a:gd name="connsiteX4" fmla="*/ 146194 w 1644935"/>
                <a:gd name="connsiteY4" fmla="*/ 381000 h 1593850"/>
                <a:gd name="connsiteX5" fmla="*/ 171594 w 1644935"/>
                <a:gd name="connsiteY5" fmla="*/ 342900 h 1593850"/>
                <a:gd name="connsiteX6" fmla="*/ 184294 w 1644935"/>
                <a:gd name="connsiteY6" fmla="*/ 323850 h 1593850"/>
                <a:gd name="connsiteX7" fmla="*/ 203344 w 1644935"/>
                <a:gd name="connsiteY7" fmla="*/ 311150 h 1593850"/>
                <a:gd name="connsiteX8" fmla="*/ 216044 w 1644935"/>
                <a:gd name="connsiteY8" fmla="*/ 292100 h 1593850"/>
                <a:gd name="connsiteX9" fmla="*/ 235094 w 1644935"/>
                <a:gd name="connsiteY9" fmla="*/ 279400 h 1593850"/>
                <a:gd name="connsiteX10" fmla="*/ 279544 w 1644935"/>
                <a:gd name="connsiteY10" fmla="*/ 228600 h 1593850"/>
                <a:gd name="connsiteX11" fmla="*/ 311294 w 1644935"/>
                <a:gd name="connsiteY11" fmla="*/ 190500 h 1593850"/>
                <a:gd name="connsiteX12" fmla="*/ 323994 w 1644935"/>
                <a:gd name="connsiteY12" fmla="*/ 171450 h 1593850"/>
                <a:gd name="connsiteX13" fmla="*/ 381144 w 1644935"/>
                <a:gd name="connsiteY13" fmla="*/ 133350 h 1593850"/>
                <a:gd name="connsiteX14" fmla="*/ 400194 w 1644935"/>
                <a:gd name="connsiteY14" fmla="*/ 120650 h 1593850"/>
                <a:gd name="connsiteX15" fmla="*/ 419244 w 1644935"/>
                <a:gd name="connsiteY15" fmla="*/ 114300 h 1593850"/>
                <a:gd name="connsiteX16" fmla="*/ 438294 w 1644935"/>
                <a:gd name="connsiteY16" fmla="*/ 101600 h 1593850"/>
                <a:gd name="connsiteX17" fmla="*/ 476394 w 1644935"/>
                <a:gd name="connsiteY17" fmla="*/ 88900 h 1593850"/>
                <a:gd name="connsiteX18" fmla="*/ 495444 w 1644935"/>
                <a:gd name="connsiteY18" fmla="*/ 82550 h 1593850"/>
                <a:gd name="connsiteX19" fmla="*/ 514494 w 1644935"/>
                <a:gd name="connsiteY19" fmla="*/ 76200 h 1593850"/>
                <a:gd name="connsiteX20" fmla="*/ 552594 w 1644935"/>
                <a:gd name="connsiteY20" fmla="*/ 50800 h 1593850"/>
                <a:gd name="connsiteX21" fmla="*/ 647844 w 1644935"/>
                <a:gd name="connsiteY21" fmla="*/ 31750 h 1593850"/>
                <a:gd name="connsiteX22" fmla="*/ 685944 w 1644935"/>
                <a:gd name="connsiteY22" fmla="*/ 19050 h 1593850"/>
                <a:gd name="connsiteX23" fmla="*/ 724044 w 1644935"/>
                <a:gd name="connsiteY23" fmla="*/ 0 h 1593850"/>
                <a:gd name="connsiteX24" fmla="*/ 914544 w 1644935"/>
                <a:gd name="connsiteY24" fmla="*/ 6350 h 1593850"/>
                <a:gd name="connsiteX25" fmla="*/ 939944 w 1644935"/>
                <a:gd name="connsiteY25" fmla="*/ 12700 h 1593850"/>
                <a:gd name="connsiteX26" fmla="*/ 978044 w 1644935"/>
                <a:gd name="connsiteY26" fmla="*/ 25400 h 1593850"/>
                <a:gd name="connsiteX27" fmla="*/ 1016144 w 1644935"/>
                <a:gd name="connsiteY27" fmla="*/ 38100 h 1593850"/>
                <a:gd name="connsiteX28" fmla="*/ 1035194 w 1644935"/>
                <a:gd name="connsiteY28" fmla="*/ 44450 h 1593850"/>
                <a:gd name="connsiteX29" fmla="*/ 1098694 w 1644935"/>
                <a:gd name="connsiteY29" fmla="*/ 50800 h 1593850"/>
                <a:gd name="connsiteX30" fmla="*/ 1136794 w 1644935"/>
                <a:gd name="connsiteY30" fmla="*/ 69850 h 1593850"/>
                <a:gd name="connsiteX31" fmla="*/ 1174894 w 1644935"/>
                <a:gd name="connsiteY31" fmla="*/ 88900 h 1593850"/>
                <a:gd name="connsiteX32" fmla="*/ 1193944 w 1644935"/>
                <a:gd name="connsiteY32" fmla="*/ 107950 h 1593850"/>
                <a:gd name="connsiteX33" fmla="*/ 1212994 w 1644935"/>
                <a:gd name="connsiteY33" fmla="*/ 120650 h 1593850"/>
                <a:gd name="connsiteX34" fmla="*/ 1251094 w 1644935"/>
                <a:gd name="connsiteY34" fmla="*/ 158750 h 1593850"/>
                <a:gd name="connsiteX35" fmla="*/ 1270144 w 1644935"/>
                <a:gd name="connsiteY35" fmla="*/ 177800 h 1593850"/>
                <a:gd name="connsiteX36" fmla="*/ 1282844 w 1644935"/>
                <a:gd name="connsiteY36" fmla="*/ 196850 h 1593850"/>
                <a:gd name="connsiteX37" fmla="*/ 1301894 w 1644935"/>
                <a:gd name="connsiteY37" fmla="*/ 209550 h 1593850"/>
                <a:gd name="connsiteX38" fmla="*/ 1320944 w 1644935"/>
                <a:gd name="connsiteY38" fmla="*/ 228600 h 1593850"/>
                <a:gd name="connsiteX39" fmla="*/ 1359044 w 1644935"/>
                <a:gd name="connsiteY39" fmla="*/ 254000 h 1593850"/>
                <a:gd name="connsiteX40" fmla="*/ 1390794 w 1644935"/>
                <a:gd name="connsiteY40" fmla="*/ 285750 h 1593850"/>
                <a:gd name="connsiteX41" fmla="*/ 1409844 w 1644935"/>
                <a:gd name="connsiteY41" fmla="*/ 304800 h 1593850"/>
                <a:gd name="connsiteX42" fmla="*/ 1447944 w 1644935"/>
                <a:gd name="connsiteY42" fmla="*/ 330200 h 1593850"/>
                <a:gd name="connsiteX43" fmla="*/ 1492394 w 1644935"/>
                <a:gd name="connsiteY43" fmla="*/ 381000 h 1593850"/>
                <a:gd name="connsiteX44" fmla="*/ 1517794 w 1644935"/>
                <a:gd name="connsiteY44" fmla="*/ 419100 h 1593850"/>
                <a:gd name="connsiteX45" fmla="*/ 1530494 w 1644935"/>
                <a:gd name="connsiteY45" fmla="*/ 438150 h 1593850"/>
                <a:gd name="connsiteX46" fmla="*/ 1574944 w 1644935"/>
                <a:gd name="connsiteY46" fmla="*/ 495300 h 1593850"/>
                <a:gd name="connsiteX47" fmla="*/ 1587644 w 1644935"/>
                <a:gd name="connsiteY47" fmla="*/ 514350 h 1593850"/>
                <a:gd name="connsiteX48" fmla="*/ 1606694 w 1644935"/>
                <a:gd name="connsiteY48" fmla="*/ 577850 h 1593850"/>
                <a:gd name="connsiteX49" fmla="*/ 1619394 w 1644935"/>
                <a:gd name="connsiteY49" fmla="*/ 622300 h 1593850"/>
                <a:gd name="connsiteX50" fmla="*/ 1625744 w 1644935"/>
                <a:gd name="connsiteY50" fmla="*/ 698500 h 1593850"/>
                <a:gd name="connsiteX51" fmla="*/ 1638444 w 1644935"/>
                <a:gd name="connsiteY51" fmla="*/ 742950 h 1593850"/>
                <a:gd name="connsiteX52" fmla="*/ 1638444 w 1644935"/>
                <a:gd name="connsiteY52" fmla="*/ 939800 h 1593850"/>
                <a:gd name="connsiteX53" fmla="*/ 1606694 w 1644935"/>
                <a:gd name="connsiteY53" fmla="*/ 996950 h 1593850"/>
                <a:gd name="connsiteX54" fmla="*/ 1593994 w 1644935"/>
                <a:gd name="connsiteY54" fmla="*/ 1035050 h 1593850"/>
                <a:gd name="connsiteX55" fmla="*/ 1581294 w 1644935"/>
                <a:gd name="connsiteY55" fmla="*/ 1079500 h 1593850"/>
                <a:gd name="connsiteX56" fmla="*/ 1574944 w 1644935"/>
                <a:gd name="connsiteY56" fmla="*/ 1104900 h 1593850"/>
                <a:gd name="connsiteX57" fmla="*/ 1562244 w 1644935"/>
                <a:gd name="connsiteY57" fmla="*/ 1130300 h 1593850"/>
                <a:gd name="connsiteX58" fmla="*/ 1543194 w 1644935"/>
                <a:gd name="connsiteY58" fmla="*/ 1187450 h 1593850"/>
                <a:gd name="connsiteX59" fmla="*/ 1536844 w 1644935"/>
                <a:gd name="connsiteY59" fmla="*/ 1206500 h 1593850"/>
                <a:gd name="connsiteX60" fmla="*/ 1524144 w 1644935"/>
                <a:gd name="connsiteY60" fmla="*/ 1225550 h 1593850"/>
                <a:gd name="connsiteX61" fmla="*/ 1511444 w 1644935"/>
                <a:gd name="connsiteY61" fmla="*/ 1263650 h 1593850"/>
                <a:gd name="connsiteX62" fmla="*/ 1486044 w 1644935"/>
                <a:gd name="connsiteY62" fmla="*/ 1301750 h 1593850"/>
                <a:gd name="connsiteX63" fmla="*/ 1473344 w 1644935"/>
                <a:gd name="connsiteY63" fmla="*/ 1320800 h 1593850"/>
                <a:gd name="connsiteX64" fmla="*/ 1454294 w 1644935"/>
                <a:gd name="connsiteY64" fmla="*/ 1339850 h 1593850"/>
                <a:gd name="connsiteX65" fmla="*/ 1441594 w 1644935"/>
                <a:gd name="connsiteY65" fmla="*/ 1365250 h 1593850"/>
                <a:gd name="connsiteX66" fmla="*/ 1416194 w 1644935"/>
                <a:gd name="connsiteY66" fmla="*/ 1403350 h 1593850"/>
                <a:gd name="connsiteX67" fmla="*/ 1403494 w 1644935"/>
                <a:gd name="connsiteY67" fmla="*/ 1422400 h 1593850"/>
                <a:gd name="connsiteX68" fmla="*/ 1384444 w 1644935"/>
                <a:gd name="connsiteY68" fmla="*/ 1435100 h 1593850"/>
                <a:gd name="connsiteX69" fmla="*/ 1333644 w 1644935"/>
                <a:gd name="connsiteY69" fmla="*/ 1479550 h 1593850"/>
                <a:gd name="connsiteX70" fmla="*/ 1314594 w 1644935"/>
                <a:gd name="connsiteY70" fmla="*/ 1492250 h 1593850"/>
                <a:gd name="connsiteX71" fmla="*/ 1295544 w 1644935"/>
                <a:gd name="connsiteY71" fmla="*/ 1504950 h 1593850"/>
                <a:gd name="connsiteX72" fmla="*/ 1232044 w 1644935"/>
                <a:gd name="connsiteY72" fmla="*/ 1524000 h 1593850"/>
                <a:gd name="connsiteX73" fmla="*/ 1212994 w 1644935"/>
                <a:gd name="connsiteY73" fmla="*/ 1530350 h 1593850"/>
                <a:gd name="connsiteX74" fmla="*/ 1155844 w 1644935"/>
                <a:gd name="connsiteY74" fmla="*/ 1543050 h 1593850"/>
                <a:gd name="connsiteX75" fmla="*/ 1111394 w 1644935"/>
                <a:gd name="connsiteY75" fmla="*/ 1562100 h 1593850"/>
                <a:gd name="connsiteX76" fmla="*/ 1092344 w 1644935"/>
                <a:gd name="connsiteY76" fmla="*/ 1568450 h 1593850"/>
                <a:gd name="connsiteX77" fmla="*/ 1060594 w 1644935"/>
                <a:gd name="connsiteY77" fmla="*/ 1574800 h 1593850"/>
                <a:gd name="connsiteX78" fmla="*/ 1035194 w 1644935"/>
                <a:gd name="connsiteY78" fmla="*/ 1581150 h 1593850"/>
                <a:gd name="connsiteX79" fmla="*/ 1016144 w 1644935"/>
                <a:gd name="connsiteY79" fmla="*/ 1587500 h 1593850"/>
                <a:gd name="connsiteX80" fmla="*/ 978044 w 1644935"/>
                <a:gd name="connsiteY80" fmla="*/ 1593850 h 1593850"/>
                <a:gd name="connsiteX81" fmla="*/ 812944 w 1644935"/>
                <a:gd name="connsiteY81" fmla="*/ 1587500 h 1593850"/>
                <a:gd name="connsiteX82" fmla="*/ 774844 w 1644935"/>
                <a:gd name="connsiteY82" fmla="*/ 1581150 h 1593850"/>
                <a:gd name="connsiteX83" fmla="*/ 717694 w 1644935"/>
                <a:gd name="connsiteY83" fmla="*/ 1562100 h 1593850"/>
                <a:gd name="connsiteX84" fmla="*/ 679594 w 1644935"/>
                <a:gd name="connsiteY84" fmla="*/ 1549400 h 1593850"/>
                <a:gd name="connsiteX85" fmla="*/ 660544 w 1644935"/>
                <a:gd name="connsiteY85" fmla="*/ 1543050 h 1593850"/>
                <a:gd name="connsiteX86" fmla="*/ 641494 w 1644935"/>
                <a:gd name="connsiteY86" fmla="*/ 1530350 h 1593850"/>
                <a:gd name="connsiteX87" fmla="*/ 603394 w 1644935"/>
                <a:gd name="connsiteY87" fmla="*/ 1517650 h 1593850"/>
                <a:gd name="connsiteX88" fmla="*/ 565294 w 1644935"/>
                <a:gd name="connsiteY88" fmla="*/ 1492250 h 1593850"/>
                <a:gd name="connsiteX89" fmla="*/ 546244 w 1644935"/>
                <a:gd name="connsiteY89" fmla="*/ 1479550 h 1593850"/>
                <a:gd name="connsiteX90" fmla="*/ 527194 w 1644935"/>
                <a:gd name="connsiteY90" fmla="*/ 1460500 h 1593850"/>
                <a:gd name="connsiteX91" fmla="*/ 482744 w 1644935"/>
                <a:gd name="connsiteY91" fmla="*/ 1435100 h 1593850"/>
                <a:gd name="connsiteX92" fmla="*/ 463694 w 1644935"/>
                <a:gd name="connsiteY92" fmla="*/ 1422400 h 1593850"/>
                <a:gd name="connsiteX93" fmla="*/ 438294 w 1644935"/>
                <a:gd name="connsiteY93" fmla="*/ 1390650 h 1593850"/>
                <a:gd name="connsiteX94" fmla="*/ 419244 w 1644935"/>
                <a:gd name="connsiteY94" fmla="*/ 1371600 h 1593850"/>
                <a:gd name="connsiteX95" fmla="*/ 362094 w 1644935"/>
                <a:gd name="connsiteY95" fmla="*/ 1333500 h 1593850"/>
                <a:gd name="connsiteX96" fmla="*/ 343044 w 1644935"/>
                <a:gd name="connsiteY96" fmla="*/ 1320800 h 1593850"/>
                <a:gd name="connsiteX97" fmla="*/ 266844 w 1644935"/>
                <a:gd name="connsiteY97" fmla="*/ 1282700 h 1593850"/>
                <a:gd name="connsiteX98" fmla="*/ 228744 w 1644935"/>
                <a:gd name="connsiteY98" fmla="*/ 1250950 h 1593850"/>
                <a:gd name="connsiteX99" fmla="*/ 190644 w 1644935"/>
                <a:gd name="connsiteY99" fmla="*/ 1225550 h 1593850"/>
                <a:gd name="connsiteX100" fmla="*/ 146194 w 1644935"/>
                <a:gd name="connsiteY100" fmla="*/ 1174750 h 1593850"/>
                <a:gd name="connsiteX101" fmla="*/ 127144 w 1644935"/>
                <a:gd name="connsiteY101" fmla="*/ 1136650 h 1593850"/>
                <a:gd name="connsiteX102" fmla="*/ 120794 w 1644935"/>
                <a:gd name="connsiteY102" fmla="*/ 1117600 h 1593850"/>
                <a:gd name="connsiteX103" fmla="*/ 108094 w 1644935"/>
                <a:gd name="connsiteY103" fmla="*/ 1098550 h 1593850"/>
                <a:gd name="connsiteX104" fmla="*/ 95394 w 1644935"/>
                <a:gd name="connsiteY104" fmla="*/ 1060450 h 1593850"/>
                <a:gd name="connsiteX105" fmla="*/ 69994 w 1644935"/>
                <a:gd name="connsiteY105" fmla="*/ 1022350 h 1593850"/>
                <a:gd name="connsiteX106" fmla="*/ 50944 w 1644935"/>
                <a:gd name="connsiteY106" fmla="*/ 984250 h 1593850"/>
                <a:gd name="connsiteX107" fmla="*/ 38244 w 1644935"/>
                <a:gd name="connsiteY107" fmla="*/ 920750 h 1593850"/>
                <a:gd name="connsiteX108" fmla="*/ 31894 w 1644935"/>
                <a:gd name="connsiteY108" fmla="*/ 882650 h 1593850"/>
                <a:gd name="connsiteX109" fmla="*/ 19194 w 1644935"/>
                <a:gd name="connsiteY109" fmla="*/ 844550 h 1593850"/>
                <a:gd name="connsiteX110" fmla="*/ 12844 w 1644935"/>
                <a:gd name="connsiteY110" fmla="*/ 825500 h 1593850"/>
                <a:gd name="connsiteX111" fmla="*/ 6494 w 1644935"/>
                <a:gd name="connsiteY111" fmla="*/ 793750 h 1593850"/>
                <a:gd name="connsiteX112" fmla="*/ 6494 w 1644935"/>
                <a:gd name="connsiteY112" fmla="*/ 603250 h 1593850"/>
                <a:gd name="connsiteX113" fmla="*/ 12844 w 1644935"/>
                <a:gd name="connsiteY113" fmla="*/ 571500 h 1593850"/>
                <a:gd name="connsiteX114" fmla="*/ 57294 w 1644935"/>
                <a:gd name="connsiteY114" fmla="*/ 514350 h 1593850"/>
                <a:gd name="connsiteX115" fmla="*/ 57294 w 1644935"/>
                <a:gd name="connsiteY115" fmla="*/ 48895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644935" h="1593850">
                  <a:moveTo>
                    <a:pt x="57294" y="488950"/>
                  </a:moveTo>
                  <a:cubicBezTo>
                    <a:pt x="62586" y="479425"/>
                    <a:pt x="79188" y="468464"/>
                    <a:pt x="89044" y="457200"/>
                  </a:cubicBezTo>
                  <a:cubicBezTo>
                    <a:pt x="94070" y="451457"/>
                    <a:pt x="96858" y="444013"/>
                    <a:pt x="101744" y="438150"/>
                  </a:cubicBezTo>
                  <a:cubicBezTo>
                    <a:pt x="107493" y="431251"/>
                    <a:pt x="115281" y="426189"/>
                    <a:pt x="120794" y="419100"/>
                  </a:cubicBezTo>
                  <a:cubicBezTo>
                    <a:pt x="130165" y="407052"/>
                    <a:pt x="137727" y="393700"/>
                    <a:pt x="146194" y="381000"/>
                  </a:cubicBezTo>
                  <a:lnTo>
                    <a:pt x="171594" y="342900"/>
                  </a:lnTo>
                  <a:cubicBezTo>
                    <a:pt x="175827" y="336550"/>
                    <a:pt x="177944" y="328083"/>
                    <a:pt x="184294" y="323850"/>
                  </a:cubicBezTo>
                  <a:lnTo>
                    <a:pt x="203344" y="311150"/>
                  </a:lnTo>
                  <a:cubicBezTo>
                    <a:pt x="207577" y="304800"/>
                    <a:pt x="210648" y="297496"/>
                    <a:pt x="216044" y="292100"/>
                  </a:cubicBezTo>
                  <a:cubicBezTo>
                    <a:pt x="221440" y="286704"/>
                    <a:pt x="230068" y="285143"/>
                    <a:pt x="235094" y="279400"/>
                  </a:cubicBezTo>
                  <a:cubicBezTo>
                    <a:pt x="286952" y="220133"/>
                    <a:pt x="236682" y="257175"/>
                    <a:pt x="279544" y="228600"/>
                  </a:cubicBezTo>
                  <a:cubicBezTo>
                    <a:pt x="311076" y="181302"/>
                    <a:pt x="270550" y="239393"/>
                    <a:pt x="311294" y="190500"/>
                  </a:cubicBezTo>
                  <a:cubicBezTo>
                    <a:pt x="316180" y="184637"/>
                    <a:pt x="318251" y="176476"/>
                    <a:pt x="323994" y="171450"/>
                  </a:cubicBezTo>
                  <a:lnTo>
                    <a:pt x="381144" y="133350"/>
                  </a:lnTo>
                  <a:cubicBezTo>
                    <a:pt x="387494" y="129117"/>
                    <a:pt x="392954" y="123063"/>
                    <a:pt x="400194" y="120650"/>
                  </a:cubicBezTo>
                  <a:cubicBezTo>
                    <a:pt x="406544" y="118533"/>
                    <a:pt x="413257" y="117293"/>
                    <a:pt x="419244" y="114300"/>
                  </a:cubicBezTo>
                  <a:cubicBezTo>
                    <a:pt x="426070" y="110887"/>
                    <a:pt x="431320" y="104700"/>
                    <a:pt x="438294" y="101600"/>
                  </a:cubicBezTo>
                  <a:cubicBezTo>
                    <a:pt x="450527" y="96163"/>
                    <a:pt x="463694" y="93133"/>
                    <a:pt x="476394" y="88900"/>
                  </a:cubicBezTo>
                  <a:lnTo>
                    <a:pt x="495444" y="82550"/>
                  </a:lnTo>
                  <a:cubicBezTo>
                    <a:pt x="501794" y="80433"/>
                    <a:pt x="508925" y="79913"/>
                    <a:pt x="514494" y="76200"/>
                  </a:cubicBezTo>
                  <a:cubicBezTo>
                    <a:pt x="527194" y="67733"/>
                    <a:pt x="537786" y="54502"/>
                    <a:pt x="552594" y="50800"/>
                  </a:cubicBezTo>
                  <a:cubicBezTo>
                    <a:pt x="617914" y="34470"/>
                    <a:pt x="586115" y="40568"/>
                    <a:pt x="647844" y="31750"/>
                  </a:cubicBezTo>
                  <a:cubicBezTo>
                    <a:pt x="660544" y="27517"/>
                    <a:pt x="674805" y="26476"/>
                    <a:pt x="685944" y="19050"/>
                  </a:cubicBezTo>
                  <a:cubicBezTo>
                    <a:pt x="710563" y="2637"/>
                    <a:pt x="697754" y="8763"/>
                    <a:pt x="724044" y="0"/>
                  </a:cubicBezTo>
                  <a:cubicBezTo>
                    <a:pt x="787544" y="2117"/>
                    <a:pt x="851118" y="2619"/>
                    <a:pt x="914544" y="6350"/>
                  </a:cubicBezTo>
                  <a:cubicBezTo>
                    <a:pt x="923256" y="6862"/>
                    <a:pt x="931585" y="10192"/>
                    <a:pt x="939944" y="12700"/>
                  </a:cubicBezTo>
                  <a:cubicBezTo>
                    <a:pt x="952766" y="16547"/>
                    <a:pt x="965344" y="21167"/>
                    <a:pt x="978044" y="25400"/>
                  </a:cubicBezTo>
                  <a:lnTo>
                    <a:pt x="1016144" y="38100"/>
                  </a:lnTo>
                  <a:cubicBezTo>
                    <a:pt x="1022494" y="40217"/>
                    <a:pt x="1028534" y="43784"/>
                    <a:pt x="1035194" y="44450"/>
                  </a:cubicBezTo>
                  <a:lnTo>
                    <a:pt x="1098694" y="50800"/>
                  </a:lnTo>
                  <a:cubicBezTo>
                    <a:pt x="1153289" y="87196"/>
                    <a:pt x="1084214" y="43560"/>
                    <a:pt x="1136794" y="69850"/>
                  </a:cubicBezTo>
                  <a:cubicBezTo>
                    <a:pt x="1186033" y="94469"/>
                    <a:pt x="1127011" y="72939"/>
                    <a:pt x="1174894" y="88900"/>
                  </a:cubicBezTo>
                  <a:cubicBezTo>
                    <a:pt x="1181244" y="95250"/>
                    <a:pt x="1187045" y="102201"/>
                    <a:pt x="1193944" y="107950"/>
                  </a:cubicBezTo>
                  <a:cubicBezTo>
                    <a:pt x="1199807" y="112836"/>
                    <a:pt x="1207290" y="115580"/>
                    <a:pt x="1212994" y="120650"/>
                  </a:cubicBezTo>
                  <a:cubicBezTo>
                    <a:pt x="1226418" y="132582"/>
                    <a:pt x="1238394" y="146050"/>
                    <a:pt x="1251094" y="158750"/>
                  </a:cubicBezTo>
                  <a:cubicBezTo>
                    <a:pt x="1257444" y="165100"/>
                    <a:pt x="1265163" y="170328"/>
                    <a:pt x="1270144" y="177800"/>
                  </a:cubicBezTo>
                  <a:cubicBezTo>
                    <a:pt x="1274377" y="184150"/>
                    <a:pt x="1277448" y="191454"/>
                    <a:pt x="1282844" y="196850"/>
                  </a:cubicBezTo>
                  <a:cubicBezTo>
                    <a:pt x="1288240" y="202246"/>
                    <a:pt x="1296031" y="204664"/>
                    <a:pt x="1301894" y="209550"/>
                  </a:cubicBezTo>
                  <a:cubicBezTo>
                    <a:pt x="1308793" y="215299"/>
                    <a:pt x="1313855" y="223087"/>
                    <a:pt x="1320944" y="228600"/>
                  </a:cubicBezTo>
                  <a:cubicBezTo>
                    <a:pt x="1332992" y="237971"/>
                    <a:pt x="1359044" y="254000"/>
                    <a:pt x="1359044" y="254000"/>
                  </a:cubicBezTo>
                  <a:cubicBezTo>
                    <a:pt x="1382327" y="288925"/>
                    <a:pt x="1359044" y="259292"/>
                    <a:pt x="1390794" y="285750"/>
                  </a:cubicBezTo>
                  <a:cubicBezTo>
                    <a:pt x="1397693" y="291499"/>
                    <a:pt x="1402755" y="299287"/>
                    <a:pt x="1409844" y="304800"/>
                  </a:cubicBezTo>
                  <a:cubicBezTo>
                    <a:pt x="1421892" y="314171"/>
                    <a:pt x="1447944" y="330200"/>
                    <a:pt x="1447944" y="330200"/>
                  </a:cubicBezTo>
                  <a:cubicBezTo>
                    <a:pt x="1477577" y="374650"/>
                    <a:pt x="1460644" y="359833"/>
                    <a:pt x="1492394" y="381000"/>
                  </a:cubicBezTo>
                  <a:lnTo>
                    <a:pt x="1517794" y="419100"/>
                  </a:lnTo>
                  <a:cubicBezTo>
                    <a:pt x="1522027" y="425450"/>
                    <a:pt x="1525098" y="432754"/>
                    <a:pt x="1530494" y="438150"/>
                  </a:cubicBezTo>
                  <a:cubicBezTo>
                    <a:pt x="1560337" y="467993"/>
                    <a:pt x="1544563" y="449728"/>
                    <a:pt x="1574944" y="495300"/>
                  </a:cubicBezTo>
                  <a:cubicBezTo>
                    <a:pt x="1579177" y="501650"/>
                    <a:pt x="1585231" y="507110"/>
                    <a:pt x="1587644" y="514350"/>
                  </a:cubicBezTo>
                  <a:cubicBezTo>
                    <a:pt x="1617825" y="604892"/>
                    <a:pt x="1587500" y="510672"/>
                    <a:pt x="1606694" y="577850"/>
                  </a:cubicBezTo>
                  <a:cubicBezTo>
                    <a:pt x="1624914" y="641619"/>
                    <a:pt x="1599543" y="542895"/>
                    <a:pt x="1619394" y="622300"/>
                  </a:cubicBezTo>
                  <a:cubicBezTo>
                    <a:pt x="1621511" y="647700"/>
                    <a:pt x="1622583" y="673209"/>
                    <a:pt x="1625744" y="698500"/>
                  </a:cubicBezTo>
                  <a:cubicBezTo>
                    <a:pt x="1627339" y="711257"/>
                    <a:pt x="1634226" y="730297"/>
                    <a:pt x="1638444" y="742950"/>
                  </a:cubicBezTo>
                  <a:cubicBezTo>
                    <a:pt x="1644978" y="840953"/>
                    <a:pt x="1648990" y="839611"/>
                    <a:pt x="1638444" y="939800"/>
                  </a:cubicBezTo>
                  <a:cubicBezTo>
                    <a:pt x="1635498" y="967789"/>
                    <a:pt x="1617038" y="965917"/>
                    <a:pt x="1606694" y="996950"/>
                  </a:cubicBezTo>
                  <a:cubicBezTo>
                    <a:pt x="1602461" y="1009650"/>
                    <a:pt x="1597241" y="1022063"/>
                    <a:pt x="1593994" y="1035050"/>
                  </a:cubicBezTo>
                  <a:cubicBezTo>
                    <a:pt x="1574143" y="1114455"/>
                    <a:pt x="1599514" y="1015731"/>
                    <a:pt x="1581294" y="1079500"/>
                  </a:cubicBezTo>
                  <a:cubicBezTo>
                    <a:pt x="1578896" y="1087891"/>
                    <a:pt x="1578008" y="1096728"/>
                    <a:pt x="1574944" y="1104900"/>
                  </a:cubicBezTo>
                  <a:cubicBezTo>
                    <a:pt x="1571620" y="1113763"/>
                    <a:pt x="1565760" y="1121511"/>
                    <a:pt x="1562244" y="1130300"/>
                  </a:cubicBezTo>
                  <a:lnTo>
                    <a:pt x="1543194" y="1187450"/>
                  </a:lnTo>
                  <a:cubicBezTo>
                    <a:pt x="1541077" y="1193800"/>
                    <a:pt x="1540557" y="1200931"/>
                    <a:pt x="1536844" y="1206500"/>
                  </a:cubicBezTo>
                  <a:cubicBezTo>
                    <a:pt x="1532611" y="1212850"/>
                    <a:pt x="1527244" y="1218576"/>
                    <a:pt x="1524144" y="1225550"/>
                  </a:cubicBezTo>
                  <a:cubicBezTo>
                    <a:pt x="1518707" y="1237783"/>
                    <a:pt x="1518870" y="1252511"/>
                    <a:pt x="1511444" y="1263650"/>
                  </a:cubicBezTo>
                  <a:lnTo>
                    <a:pt x="1486044" y="1301750"/>
                  </a:lnTo>
                  <a:cubicBezTo>
                    <a:pt x="1481811" y="1308100"/>
                    <a:pt x="1478740" y="1315404"/>
                    <a:pt x="1473344" y="1320800"/>
                  </a:cubicBezTo>
                  <a:cubicBezTo>
                    <a:pt x="1466994" y="1327150"/>
                    <a:pt x="1459514" y="1332542"/>
                    <a:pt x="1454294" y="1339850"/>
                  </a:cubicBezTo>
                  <a:cubicBezTo>
                    <a:pt x="1448792" y="1347553"/>
                    <a:pt x="1446464" y="1357133"/>
                    <a:pt x="1441594" y="1365250"/>
                  </a:cubicBezTo>
                  <a:cubicBezTo>
                    <a:pt x="1433741" y="1378338"/>
                    <a:pt x="1424661" y="1390650"/>
                    <a:pt x="1416194" y="1403350"/>
                  </a:cubicBezTo>
                  <a:cubicBezTo>
                    <a:pt x="1411961" y="1409700"/>
                    <a:pt x="1409844" y="1418167"/>
                    <a:pt x="1403494" y="1422400"/>
                  </a:cubicBezTo>
                  <a:lnTo>
                    <a:pt x="1384444" y="1435100"/>
                  </a:lnTo>
                  <a:cubicBezTo>
                    <a:pt x="1363277" y="1466850"/>
                    <a:pt x="1378094" y="1449917"/>
                    <a:pt x="1333644" y="1479550"/>
                  </a:cubicBezTo>
                  <a:lnTo>
                    <a:pt x="1314594" y="1492250"/>
                  </a:lnTo>
                  <a:cubicBezTo>
                    <a:pt x="1308244" y="1496483"/>
                    <a:pt x="1302784" y="1502537"/>
                    <a:pt x="1295544" y="1504950"/>
                  </a:cubicBezTo>
                  <a:cubicBezTo>
                    <a:pt x="1205002" y="1535131"/>
                    <a:pt x="1299222" y="1504806"/>
                    <a:pt x="1232044" y="1524000"/>
                  </a:cubicBezTo>
                  <a:cubicBezTo>
                    <a:pt x="1225608" y="1525839"/>
                    <a:pt x="1219430" y="1528511"/>
                    <a:pt x="1212994" y="1530350"/>
                  </a:cubicBezTo>
                  <a:cubicBezTo>
                    <a:pt x="1167364" y="1543387"/>
                    <a:pt x="1208222" y="1529956"/>
                    <a:pt x="1155844" y="1543050"/>
                  </a:cubicBezTo>
                  <a:cubicBezTo>
                    <a:pt x="1132017" y="1549007"/>
                    <a:pt x="1136837" y="1551196"/>
                    <a:pt x="1111394" y="1562100"/>
                  </a:cubicBezTo>
                  <a:cubicBezTo>
                    <a:pt x="1105242" y="1564737"/>
                    <a:pt x="1098838" y="1566827"/>
                    <a:pt x="1092344" y="1568450"/>
                  </a:cubicBezTo>
                  <a:cubicBezTo>
                    <a:pt x="1081873" y="1571068"/>
                    <a:pt x="1071130" y="1572459"/>
                    <a:pt x="1060594" y="1574800"/>
                  </a:cubicBezTo>
                  <a:cubicBezTo>
                    <a:pt x="1052075" y="1576693"/>
                    <a:pt x="1043585" y="1578752"/>
                    <a:pt x="1035194" y="1581150"/>
                  </a:cubicBezTo>
                  <a:cubicBezTo>
                    <a:pt x="1028758" y="1582989"/>
                    <a:pt x="1022678" y="1586048"/>
                    <a:pt x="1016144" y="1587500"/>
                  </a:cubicBezTo>
                  <a:cubicBezTo>
                    <a:pt x="1003575" y="1590293"/>
                    <a:pt x="990744" y="1591733"/>
                    <a:pt x="978044" y="1593850"/>
                  </a:cubicBezTo>
                  <a:cubicBezTo>
                    <a:pt x="923011" y="1591733"/>
                    <a:pt x="867911" y="1590935"/>
                    <a:pt x="812944" y="1587500"/>
                  </a:cubicBezTo>
                  <a:cubicBezTo>
                    <a:pt x="800094" y="1586697"/>
                    <a:pt x="787335" y="1584273"/>
                    <a:pt x="774844" y="1581150"/>
                  </a:cubicBezTo>
                  <a:lnTo>
                    <a:pt x="717694" y="1562100"/>
                  </a:lnTo>
                  <a:lnTo>
                    <a:pt x="679594" y="1549400"/>
                  </a:lnTo>
                  <a:cubicBezTo>
                    <a:pt x="673244" y="1547283"/>
                    <a:pt x="666113" y="1546763"/>
                    <a:pt x="660544" y="1543050"/>
                  </a:cubicBezTo>
                  <a:cubicBezTo>
                    <a:pt x="654194" y="1538817"/>
                    <a:pt x="648468" y="1533450"/>
                    <a:pt x="641494" y="1530350"/>
                  </a:cubicBezTo>
                  <a:cubicBezTo>
                    <a:pt x="629261" y="1524913"/>
                    <a:pt x="614533" y="1525076"/>
                    <a:pt x="603394" y="1517650"/>
                  </a:cubicBezTo>
                  <a:lnTo>
                    <a:pt x="565294" y="1492250"/>
                  </a:lnTo>
                  <a:cubicBezTo>
                    <a:pt x="558944" y="1488017"/>
                    <a:pt x="551640" y="1484946"/>
                    <a:pt x="546244" y="1479550"/>
                  </a:cubicBezTo>
                  <a:cubicBezTo>
                    <a:pt x="539894" y="1473200"/>
                    <a:pt x="534093" y="1466249"/>
                    <a:pt x="527194" y="1460500"/>
                  </a:cubicBezTo>
                  <a:cubicBezTo>
                    <a:pt x="510317" y="1446436"/>
                    <a:pt x="502506" y="1446392"/>
                    <a:pt x="482744" y="1435100"/>
                  </a:cubicBezTo>
                  <a:cubicBezTo>
                    <a:pt x="476118" y="1431314"/>
                    <a:pt x="470044" y="1426633"/>
                    <a:pt x="463694" y="1422400"/>
                  </a:cubicBezTo>
                  <a:cubicBezTo>
                    <a:pt x="453270" y="1391127"/>
                    <a:pt x="464807" y="1412744"/>
                    <a:pt x="438294" y="1390650"/>
                  </a:cubicBezTo>
                  <a:cubicBezTo>
                    <a:pt x="431395" y="1384901"/>
                    <a:pt x="426333" y="1377113"/>
                    <a:pt x="419244" y="1371600"/>
                  </a:cubicBezTo>
                  <a:lnTo>
                    <a:pt x="362094" y="1333500"/>
                  </a:lnTo>
                  <a:cubicBezTo>
                    <a:pt x="355744" y="1329267"/>
                    <a:pt x="350284" y="1323213"/>
                    <a:pt x="343044" y="1320800"/>
                  </a:cubicBezTo>
                  <a:cubicBezTo>
                    <a:pt x="290464" y="1303273"/>
                    <a:pt x="316083" y="1315526"/>
                    <a:pt x="266844" y="1282700"/>
                  </a:cubicBezTo>
                  <a:cubicBezTo>
                    <a:pt x="198771" y="1237318"/>
                    <a:pt x="302083" y="1307992"/>
                    <a:pt x="228744" y="1250950"/>
                  </a:cubicBezTo>
                  <a:cubicBezTo>
                    <a:pt x="216696" y="1241579"/>
                    <a:pt x="190644" y="1225550"/>
                    <a:pt x="190644" y="1225550"/>
                  </a:cubicBezTo>
                  <a:cubicBezTo>
                    <a:pt x="161011" y="1181100"/>
                    <a:pt x="177944" y="1195917"/>
                    <a:pt x="146194" y="1174750"/>
                  </a:cubicBezTo>
                  <a:cubicBezTo>
                    <a:pt x="130233" y="1126867"/>
                    <a:pt x="151763" y="1185889"/>
                    <a:pt x="127144" y="1136650"/>
                  </a:cubicBezTo>
                  <a:cubicBezTo>
                    <a:pt x="124151" y="1130663"/>
                    <a:pt x="123787" y="1123587"/>
                    <a:pt x="120794" y="1117600"/>
                  </a:cubicBezTo>
                  <a:cubicBezTo>
                    <a:pt x="117381" y="1110774"/>
                    <a:pt x="111194" y="1105524"/>
                    <a:pt x="108094" y="1098550"/>
                  </a:cubicBezTo>
                  <a:cubicBezTo>
                    <a:pt x="102657" y="1086317"/>
                    <a:pt x="102820" y="1071589"/>
                    <a:pt x="95394" y="1060450"/>
                  </a:cubicBezTo>
                  <a:cubicBezTo>
                    <a:pt x="86927" y="1047750"/>
                    <a:pt x="74821" y="1036830"/>
                    <a:pt x="69994" y="1022350"/>
                  </a:cubicBezTo>
                  <a:cubicBezTo>
                    <a:pt x="61231" y="996060"/>
                    <a:pt x="67357" y="1008869"/>
                    <a:pt x="50944" y="984250"/>
                  </a:cubicBezTo>
                  <a:cubicBezTo>
                    <a:pt x="46711" y="963083"/>
                    <a:pt x="41793" y="942042"/>
                    <a:pt x="38244" y="920750"/>
                  </a:cubicBezTo>
                  <a:cubicBezTo>
                    <a:pt x="36127" y="908050"/>
                    <a:pt x="35017" y="895141"/>
                    <a:pt x="31894" y="882650"/>
                  </a:cubicBezTo>
                  <a:cubicBezTo>
                    <a:pt x="28647" y="869663"/>
                    <a:pt x="23427" y="857250"/>
                    <a:pt x="19194" y="844550"/>
                  </a:cubicBezTo>
                  <a:cubicBezTo>
                    <a:pt x="17077" y="838200"/>
                    <a:pt x="14157" y="832064"/>
                    <a:pt x="12844" y="825500"/>
                  </a:cubicBezTo>
                  <a:lnTo>
                    <a:pt x="6494" y="793750"/>
                  </a:lnTo>
                  <a:cubicBezTo>
                    <a:pt x="-661" y="693576"/>
                    <a:pt x="-3551" y="708720"/>
                    <a:pt x="6494" y="603250"/>
                  </a:cubicBezTo>
                  <a:cubicBezTo>
                    <a:pt x="7517" y="592506"/>
                    <a:pt x="8378" y="581326"/>
                    <a:pt x="12844" y="571500"/>
                  </a:cubicBezTo>
                  <a:cubicBezTo>
                    <a:pt x="25503" y="543650"/>
                    <a:pt x="37878" y="533766"/>
                    <a:pt x="57294" y="514350"/>
                  </a:cubicBezTo>
                  <a:cubicBezTo>
                    <a:pt x="65141" y="490810"/>
                    <a:pt x="52002" y="498475"/>
                    <a:pt x="57294" y="488950"/>
                  </a:cubicBez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Figura a mano libera 8"/>
            <p:cNvSpPr/>
            <p:nvPr/>
          </p:nvSpPr>
          <p:spPr>
            <a:xfrm>
              <a:off x="4083050" y="2043113"/>
              <a:ext cx="1222375" cy="1189037"/>
            </a:xfrm>
            <a:custGeom>
              <a:avLst/>
              <a:gdLst>
                <a:gd name="connsiteX0" fmla="*/ 235128 w 1222406"/>
                <a:gd name="connsiteY0" fmla="*/ 39098 h 1188448"/>
                <a:gd name="connsiteX1" fmla="*/ 190678 w 1222406"/>
                <a:gd name="connsiteY1" fmla="*/ 89898 h 1188448"/>
                <a:gd name="connsiteX2" fmla="*/ 171628 w 1222406"/>
                <a:gd name="connsiteY2" fmla="*/ 96248 h 1188448"/>
                <a:gd name="connsiteX3" fmla="*/ 165278 w 1222406"/>
                <a:gd name="connsiteY3" fmla="*/ 115298 h 1188448"/>
                <a:gd name="connsiteX4" fmla="*/ 127178 w 1222406"/>
                <a:gd name="connsiteY4" fmla="*/ 140698 h 1188448"/>
                <a:gd name="connsiteX5" fmla="*/ 114478 w 1222406"/>
                <a:gd name="connsiteY5" fmla="*/ 159748 h 1188448"/>
                <a:gd name="connsiteX6" fmla="*/ 95428 w 1222406"/>
                <a:gd name="connsiteY6" fmla="*/ 216898 h 1188448"/>
                <a:gd name="connsiteX7" fmla="*/ 89078 w 1222406"/>
                <a:gd name="connsiteY7" fmla="*/ 235948 h 1188448"/>
                <a:gd name="connsiteX8" fmla="*/ 82728 w 1222406"/>
                <a:gd name="connsiteY8" fmla="*/ 254998 h 1188448"/>
                <a:gd name="connsiteX9" fmla="*/ 70028 w 1222406"/>
                <a:gd name="connsiteY9" fmla="*/ 274048 h 1188448"/>
                <a:gd name="connsiteX10" fmla="*/ 57328 w 1222406"/>
                <a:gd name="connsiteY10" fmla="*/ 312148 h 1188448"/>
                <a:gd name="connsiteX11" fmla="*/ 50978 w 1222406"/>
                <a:gd name="connsiteY11" fmla="*/ 331198 h 1188448"/>
                <a:gd name="connsiteX12" fmla="*/ 44628 w 1222406"/>
                <a:gd name="connsiteY12" fmla="*/ 394698 h 1188448"/>
                <a:gd name="connsiteX13" fmla="*/ 38278 w 1222406"/>
                <a:gd name="connsiteY13" fmla="*/ 413748 h 1188448"/>
                <a:gd name="connsiteX14" fmla="*/ 25578 w 1222406"/>
                <a:gd name="connsiteY14" fmla="*/ 464548 h 1188448"/>
                <a:gd name="connsiteX15" fmla="*/ 6528 w 1222406"/>
                <a:gd name="connsiteY15" fmla="*/ 540748 h 1188448"/>
                <a:gd name="connsiteX16" fmla="*/ 6528 w 1222406"/>
                <a:gd name="connsiteY16" fmla="*/ 705848 h 1188448"/>
                <a:gd name="connsiteX17" fmla="*/ 19228 w 1222406"/>
                <a:gd name="connsiteY17" fmla="*/ 743948 h 1188448"/>
                <a:gd name="connsiteX18" fmla="*/ 25578 w 1222406"/>
                <a:gd name="connsiteY18" fmla="*/ 762998 h 1188448"/>
                <a:gd name="connsiteX19" fmla="*/ 31928 w 1222406"/>
                <a:gd name="connsiteY19" fmla="*/ 782048 h 1188448"/>
                <a:gd name="connsiteX20" fmla="*/ 63678 w 1222406"/>
                <a:gd name="connsiteY20" fmla="*/ 820148 h 1188448"/>
                <a:gd name="connsiteX21" fmla="*/ 108128 w 1222406"/>
                <a:gd name="connsiteY21" fmla="*/ 870948 h 1188448"/>
                <a:gd name="connsiteX22" fmla="*/ 114478 w 1222406"/>
                <a:gd name="connsiteY22" fmla="*/ 889998 h 1188448"/>
                <a:gd name="connsiteX23" fmla="*/ 158928 w 1222406"/>
                <a:gd name="connsiteY23" fmla="*/ 909048 h 1188448"/>
                <a:gd name="connsiteX24" fmla="*/ 184328 w 1222406"/>
                <a:gd name="connsiteY24" fmla="*/ 947148 h 1188448"/>
                <a:gd name="connsiteX25" fmla="*/ 203378 w 1222406"/>
                <a:gd name="connsiteY25" fmla="*/ 1010648 h 1188448"/>
                <a:gd name="connsiteX26" fmla="*/ 209728 w 1222406"/>
                <a:gd name="connsiteY26" fmla="*/ 1029698 h 1188448"/>
                <a:gd name="connsiteX27" fmla="*/ 228778 w 1222406"/>
                <a:gd name="connsiteY27" fmla="*/ 1042398 h 1188448"/>
                <a:gd name="connsiteX28" fmla="*/ 241478 w 1222406"/>
                <a:gd name="connsiteY28" fmla="*/ 1061448 h 1188448"/>
                <a:gd name="connsiteX29" fmla="*/ 260528 w 1222406"/>
                <a:gd name="connsiteY29" fmla="*/ 1067798 h 1188448"/>
                <a:gd name="connsiteX30" fmla="*/ 279578 w 1222406"/>
                <a:gd name="connsiteY30" fmla="*/ 1080498 h 1188448"/>
                <a:gd name="connsiteX31" fmla="*/ 298628 w 1222406"/>
                <a:gd name="connsiteY31" fmla="*/ 1086848 h 1188448"/>
                <a:gd name="connsiteX32" fmla="*/ 355778 w 1222406"/>
                <a:gd name="connsiteY32" fmla="*/ 1124948 h 1188448"/>
                <a:gd name="connsiteX33" fmla="*/ 374828 w 1222406"/>
                <a:gd name="connsiteY33" fmla="*/ 1137648 h 1188448"/>
                <a:gd name="connsiteX34" fmla="*/ 431978 w 1222406"/>
                <a:gd name="connsiteY34" fmla="*/ 1156698 h 1188448"/>
                <a:gd name="connsiteX35" fmla="*/ 451028 w 1222406"/>
                <a:gd name="connsiteY35" fmla="*/ 1163048 h 1188448"/>
                <a:gd name="connsiteX36" fmla="*/ 470078 w 1222406"/>
                <a:gd name="connsiteY36" fmla="*/ 1182098 h 1188448"/>
                <a:gd name="connsiteX37" fmla="*/ 489128 w 1222406"/>
                <a:gd name="connsiteY37" fmla="*/ 1188448 h 1188448"/>
                <a:gd name="connsiteX38" fmla="*/ 609778 w 1222406"/>
                <a:gd name="connsiteY38" fmla="*/ 1182098 h 1188448"/>
                <a:gd name="connsiteX39" fmla="*/ 698678 w 1222406"/>
                <a:gd name="connsiteY39" fmla="*/ 1163048 h 1188448"/>
                <a:gd name="connsiteX40" fmla="*/ 717728 w 1222406"/>
                <a:gd name="connsiteY40" fmla="*/ 1156698 h 1188448"/>
                <a:gd name="connsiteX41" fmla="*/ 736778 w 1222406"/>
                <a:gd name="connsiteY41" fmla="*/ 1143998 h 1188448"/>
                <a:gd name="connsiteX42" fmla="*/ 768528 w 1222406"/>
                <a:gd name="connsiteY42" fmla="*/ 1137648 h 1188448"/>
                <a:gd name="connsiteX43" fmla="*/ 806628 w 1222406"/>
                <a:gd name="connsiteY43" fmla="*/ 1112248 h 1188448"/>
                <a:gd name="connsiteX44" fmla="*/ 889178 w 1222406"/>
                <a:gd name="connsiteY44" fmla="*/ 1093198 h 1188448"/>
                <a:gd name="connsiteX45" fmla="*/ 908228 w 1222406"/>
                <a:gd name="connsiteY45" fmla="*/ 1086848 h 1188448"/>
                <a:gd name="connsiteX46" fmla="*/ 959028 w 1222406"/>
                <a:gd name="connsiteY46" fmla="*/ 1074148 h 1188448"/>
                <a:gd name="connsiteX47" fmla="*/ 978078 w 1222406"/>
                <a:gd name="connsiteY47" fmla="*/ 1067798 h 1188448"/>
                <a:gd name="connsiteX48" fmla="*/ 997128 w 1222406"/>
                <a:gd name="connsiteY48" fmla="*/ 1055098 h 1188448"/>
                <a:gd name="connsiteX49" fmla="*/ 1009828 w 1222406"/>
                <a:gd name="connsiteY49" fmla="*/ 1036048 h 1188448"/>
                <a:gd name="connsiteX50" fmla="*/ 1028878 w 1222406"/>
                <a:gd name="connsiteY50" fmla="*/ 997948 h 1188448"/>
                <a:gd name="connsiteX51" fmla="*/ 1054278 w 1222406"/>
                <a:gd name="connsiteY51" fmla="*/ 991598 h 1188448"/>
                <a:gd name="connsiteX52" fmla="*/ 1092378 w 1222406"/>
                <a:gd name="connsiteY52" fmla="*/ 972548 h 1188448"/>
                <a:gd name="connsiteX53" fmla="*/ 1098728 w 1222406"/>
                <a:gd name="connsiteY53" fmla="*/ 947148 h 1188448"/>
                <a:gd name="connsiteX54" fmla="*/ 1117778 w 1222406"/>
                <a:gd name="connsiteY54" fmla="*/ 889998 h 1188448"/>
                <a:gd name="connsiteX55" fmla="*/ 1124128 w 1222406"/>
                <a:gd name="connsiteY55" fmla="*/ 870948 h 1188448"/>
                <a:gd name="connsiteX56" fmla="*/ 1130478 w 1222406"/>
                <a:gd name="connsiteY56" fmla="*/ 851898 h 1188448"/>
                <a:gd name="connsiteX57" fmla="*/ 1155878 w 1222406"/>
                <a:gd name="connsiteY57" fmla="*/ 813798 h 1188448"/>
                <a:gd name="connsiteX58" fmla="*/ 1168578 w 1222406"/>
                <a:gd name="connsiteY58" fmla="*/ 794748 h 1188448"/>
                <a:gd name="connsiteX59" fmla="*/ 1181278 w 1222406"/>
                <a:gd name="connsiteY59" fmla="*/ 750298 h 1188448"/>
                <a:gd name="connsiteX60" fmla="*/ 1187628 w 1222406"/>
                <a:gd name="connsiteY60" fmla="*/ 731248 h 1188448"/>
                <a:gd name="connsiteX61" fmla="*/ 1193978 w 1222406"/>
                <a:gd name="connsiteY61" fmla="*/ 674098 h 1188448"/>
                <a:gd name="connsiteX62" fmla="*/ 1206678 w 1222406"/>
                <a:gd name="connsiteY62" fmla="*/ 635998 h 1188448"/>
                <a:gd name="connsiteX63" fmla="*/ 1213028 w 1222406"/>
                <a:gd name="connsiteY63" fmla="*/ 616948 h 1188448"/>
                <a:gd name="connsiteX64" fmla="*/ 1213028 w 1222406"/>
                <a:gd name="connsiteY64" fmla="*/ 362948 h 1188448"/>
                <a:gd name="connsiteX65" fmla="*/ 1187628 w 1222406"/>
                <a:gd name="connsiteY65" fmla="*/ 324848 h 1188448"/>
                <a:gd name="connsiteX66" fmla="*/ 1174928 w 1222406"/>
                <a:gd name="connsiteY66" fmla="*/ 305798 h 1188448"/>
                <a:gd name="connsiteX67" fmla="*/ 1162228 w 1222406"/>
                <a:gd name="connsiteY67" fmla="*/ 286748 h 1188448"/>
                <a:gd name="connsiteX68" fmla="*/ 1155878 w 1222406"/>
                <a:gd name="connsiteY68" fmla="*/ 267698 h 1188448"/>
                <a:gd name="connsiteX69" fmla="*/ 1136828 w 1222406"/>
                <a:gd name="connsiteY69" fmla="*/ 254998 h 1188448"/>
                <a:gd name="connsiteX70" fmla="*/ 1111428 w 1222406"/>
                <a:gd name="connsiteY70" fmla="*/ 216898 h 1188448"/>
                <a:gd name="connsiteX71" fmla="*/ 1098728 w 1222406"/>
                <a:gd name="connsiteY71" fmla="*/ 197848 h 1188448"/>
                <a:gd name="connsiteX72" fmla="*/ 1079678 w 1222406"/>
                <a:gd name="connsiteY72" fmla="*/ 185148 h 1188448"/>
                <a:gd name="connsiteX73" fmla="*/ 1066978 w 1222406"/>
                <a:gd name="connsiteY73" fmla="*/ 166098 h 1188448"/>
                <a:gd name="connsiteX74" fmla="*/ 990778 w 1222406"/>
                <a:gd name="connsiteY74" fmla="*/ 127998 h 1188448"/>
                <a:gd name="connsiteX75" fmla="*/ 965378 w 1222406"/>
                <a:gd name="connsiteY75" fmla="*/ 115298 h 1188448"/>
                <a:gd name="connsiteX76" fmla="*/ 914578 w 1222406"/>
                <a:gd name="connsiteY76" fmla="*/ 102598 h 1188448"/>
                <a:gd name="connsiteX77" fmla="*/ 870128 w 1222406"/>
                <a:gd name="connsiteY77" fmla="*/ 89898 h 1188448"/>
                <a:gd name="connsiteX78" fmla="*/ 832028 w 1222406"/>
                <a:gd name="connsiteY78" fmla="*/ 77198 h 1188448"/>
                <a:gd name="connsiteX79" fmla="*/ 812978 w 1222406"/>
                <a:gd name="connsiteY79" fmla="*/ 70848 h 1188448"/>
                <a:gd name="connsiteX80" fmla="*/ 736778 w 1222406"/>
                <a:gd name="connsiteY80" fmla="*/ 32748 h 1188448"/>
                <a:gd name="connsiteX81" fmla="*/ 717728 w 1222406"/>
                <a:gd name="connsiteY81" fmla="*/ 26398 h 1188448"/>
                <a:gd name="connsiteX82" fmla="*/ 482778 w 1222406"/>
                <a:gd name="connsiteY82" fmla="*/ 7348 h 1188448"/>
                <a:gd name="connsiteX83" fmla="*/ 317678 w 1222406"/>
                <a:gd name="connsiteY83" fmla="*/ 7348 h 1188448"/>
                <a:gd name="connsiteX84" fmla="*/ 241478 w 1222406"/>
                <a:gd name="connsiteY84" fmla="*/ 26398 h 1188448"/>
                <a:gd name="connsiteX85" fmla="*/ 235128 w 1222406"/>
                <a:gd name="connsiteY85" fmla="*/ 39098 h 118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222406" h="1188448">
                  <a:moveTo>
                    <a:pt x="235128" y="39098"/>
                  </a:moveTo>
                  <a:cubicBezTo>
                    <a:pt x="228812" y="46993"/>
                    <a:pt x="202950" y="81717"/>
                    <a:pt x="190678" y="89898"/>
                  </a:cubicBezTo>
                  <a:cubicBezTo>
                    <a:pt x="185109" y="93611"/>
                    <a:pt x="177978" y="94131"/>
                    <a:pt x="171628" y="96248"/>
                  </a:cubicBezTo>
                  <a:cubicBezTo>
                    <a:pt x="169511" y="102598"/>
                    <a:pt x="170011" y="110565"/>
                    <a:pt x="165278" y="115298"/>
                  </a:cubicBezTo>
                  <a:cubicBezTo>
                    <a:pt x="154485" y="126091"/>
                    <a:pt x="127178" y="140698"/>
                    <a:pt x="127178" y="140698"/>
                  </a:cubicBezTo>
                  <a:cubicBezTo>
                    <a:pt x="122945" y="147048"/>
                    <a:pt x="117578" y="152774"/>
                    <a:pt x="114478" y="159748"/>
                  </a:cubicBezTo>
                  <a:lnTo>
                    <a:pt x="95428" y="216898"/>
                  </a:lnTo>
                  <a:lnTo>
                    <a:pt x="89078" y="235948"/>
                  </a:lnTo>
                  <a:cubicBezTo>
                    <a:pt x="86961" y="242298"/>
                    <a:pt x="86441" y="249429"/>
                    <a:pt x="82728" y="254998"/>
                  </a:cubicBezTo>
                  <a:cubicBezTo>
                    <a:pt x="78495" y="261348"/>
                    <a:pt x="73128" y="267074"/>
                    <a:pt x="70028" y="274048"/>
                  </a:cubicBezTo>
                  <a:cubicBezTo>
                    <a:pt x="64591" y="286281"/>
                    <a:pt x="61561" y="299448"/>
                    <a:pt x="57328" y="312148"/>
                  </a:cubicBezTo>
                  <a:lnTo>
                    <a:pt x="50978" y="331198"/>
                  </a:lnTo>
                  <a:cubicBezTo>
                    <a:pt x="48861" y="352365"/>
                    <a:pt x="47863" y="373673"/>
                    <a:pt x="44628" y="394698"/>
                  </a:cubicBezTo>
                  <a:cubicBezTo>
                    <a:pt x="43610" y="401314"/>
                    <a:pt x="40039" y="407290"/>
                    <a:pt x="38278" y="413748"/>
                  </a:cubicBezTo>
                  <a:cubicBezTo>
                    <a:pt x="33685" y="430587"/>
                    <a:pt x="31098" y="447989"/>
                    <a:pt x="25578" y="464548"/>
                  </a:cubicBezTo>
                  <a:cubicBezTo>
                    <a:pt x="8807" y="514862"/>
                    <a:pt x="15079" y="489443"/>
                    <a:pt x="6528" y="540748"/>
                  </a:cubicBezTo>
                  <a:cubicBezTo>
                    <a:pt x="981" y="612861"/>
                    <a:pt x="-4858" y="633735"/>
                    <a:pt x="6528" y="705848"/>
                  </a:cubicBezTo>
                  <a:cubicBezTo>
                    <a:pt x="8616" y="719071"/>
                    <a:pt x="14995" y="731248"/>
                    <a:pt x="19228" y="743948"/>
                  </a:cubicBezTo>
                  <a:lnTo>
                    <a:pt x="25578" y="762998"/>
                  </a:lnTo>
                  <a:cubicBezTo>
                    <a:pt x="27695" y="769348"/>
                    <a:pt x="28215" y="776479"/>
                    <a:pt x="31928" y="782048"/>
                  </a:cubicBezTo>
                  <a:cubicBezTo>
                    <a:pt x="77310" y="850121"/>
                    <a:pt x="6636" y="746809"/>
                    <a:pt x="63678" y="820148"/>
                  </a:cubicBezTo>
                  <a:cubicBezTo>
                    <a:pt x="103569" y="871436"/>
                    <a:pt x="71249" y="846362"/>
                    <a:pt x="108128" y="870948"/>
                  </a:cubicBezTo>
                  <a:cubicBezTo>
                    <a:pt x="110245" y="877298"/>
                    <a:pt x="110297" y="884771"/>
                    <a:pt x="114478" y="889998"/>
                  </a:cubicBezTo>
                  <a:cubicBezTo>
                    <a:pt x="125441" y="903702"/>
                    <a:pt x="143676" y="905235"/>
                    <a:pt x="158928" y="909048"/>
                  </a:cubicBezTo>
                  <a:cubicBezTo>
                    <a:pt x="167395" y="921748"/>
                    <a:pt x="179501" y="932668"/>
                    <a:pt x="184328" y="947148"/>
                  </a:cubicBezTo>
                  <a:cubicBezTo>
                    <a:pt x="214509" y="1037690"/>
                    <a:pt x="184184" y="943470"/>
                    <a:pt x="203378" y="1010648"/>
                  </a:cubicBezTo>
                  <a:cubicBezTo>
                    <a:pt x="205217" y="1017084"/>
                    <a:pt x="205547" y="1024471"/>
                    <a:pt x="209728" y="1029698"/>
                  </a:cubicBezTo>
                  <a:cubicBezTo>
                    <a:pt x="214496" y="1035657"/>
                    <a:pt x="222428" y="1038165"/>
                    <a:pt x="228778" y="1042398"/>
                  </a:cubicBezTo>
                  <a:cubicBezTo>
                    <a:pt x="233011" y="1048748"/>
                    <a:pt x="235519" y="1056680"/>
                    <a:pt x="241478" y="1061448"/>
                  </a:cubicBezTo>
                  <a:cubicBezTo>
                    <a:pt x="246705" y="1065629"/>
                    <a:pt x="254541" y="1064805"/>
                    <a:pt x="260528" y="1067798"/>
                  </a:cubicBezTo>
                  <a:cubicBezTo>
                    <a:pt x="267354" y="1071211"/>
                    <a:pt x="272752" y="1077085"/>
                    <a:pt x="279578" y="1080498"/>
                  </a:cubicBezTo>
                  <a:cubicBezTo>
                    <a:pt x="285565" y="1083491"/>
                    <a:pt x="292777" y="1083597"/>
                    <a:pt x="298628" y="1086848"/>
                  </a:cubicBezTo>
                  <a:lnTo>
                    <a:pt x="355778" y="1124948"/>
                  </a:lnTo>
                  <a:cubicBezTo>
                    <a:pt x="362128" y="1129181"/>
                    <a:pt x="367588" y="1135235"/>
                    <a:pt x="374828" y="1137648"/>
                  </a:cubicBezTo>
                  <a:lnTo>
                    <a:pt x="431978" y="1156698"/>
                  </a:lnTo>
                  <a:lnTo>
                    <a:pt x="451028" y="1163048"/>
                  </a:lnTo>
                  <a:cubicBezTo>
                    <a:pt x="457378" y="1169398"/>
                    <a:pt x="462606" y="1177117"/>
                    <a:pt x="470078" y="1182098"/>
                  </a:cubicBezTo>
                  <a:cubicBezTo>
                    <a:pt x="475647" y="1185811"/>
                    <a:pt x="482435" y="1188448"/>
                    <a:pt x="489128" y="1188448"/>
                  </a:cubicBezTo>
                  <a:cubicBezTo>
                    <a:pt x="529400" y="1188448"/>
                    <a:pt x="569561" y="1184215"/>
                    <a:pt x="609778" y="1182098"/>
                  </a:cubicBezTo>
                  <a:cubicBezTo>
                    <a:pt x="664067" y="1164002"/>
                    <a:pt x="634594" y="1171058"/>
                    <a:pt x="698678" y="1163048"/>
                  </a:cubicBezTo>
                  <a:cubicBezTo>
                    <a:pt x="705028" y="1160931"/>
                    <a:pt x="711741" y="1159691"/>
                    <a:pt x="717728" y="1156698"/>
                  </a:cubicBezTo>
                  <a:cubicBezTo>
                    <a:pt x="724554" y="1153285"/>
                    <a:pt x="729632" y="1146678"/>
                    <a:pt x="736778" y="1143998"/>
                  </a:cubicBezTo>
                  <a:cubicBezTo>
                    <a:pt x="746884" y="1140208"/>
                    <a:pt x="757945" y="1139765"/>
                    <a:pt x="768528" y="1137648"/>
                  </a:cubicBezTo>
                  <a:cubicBezTo>
                    <a:pt x="781228" y="1129181"/>
                    <a:pt x="792148" y="1117075"/>
                    <a:pt x="806628" y="1112248"/>
                  </a:cubicBezTo>
                  <a:cubicBezTo>
                    <a:pt x="858927" y="1094815"/>
                    <a:pt x="831476" y="1101441"/>
                    <a:pt x="889178" y="1093198"/>
                  </a:cubicBezTo>
                  <a:cubicBezTo>
                    <a:pt x="895528" y="1091081"/>
                    <a:pt x="901770" y="1088609"/>
                    <a:pt x="908228" y="1086848"/>
                  </a:cubicBezTo>
                  <a:cubicBezTo>
                    <a:pt x="925067" y="1082255"/>
                    <a:pt x="942469" y="1079668"/>
                    <a:pt x="959028" y="1074148"/>
                  </a:cubicBezTo>
                  <a:cubicBezTo>
                    <a:pt x="965378" y="1072031"/>
                    <a:pt x="972091" y="1070791"/>
                    <a:pt x="978078" y="1067798"/>
                  </a:cubicBezTo>
                  <a:cubicBezTo>
                    <a:pt x="984904" y="1064385"/>
                    <a:pt x="990778" y="1059331"/>
                    <a:pt x="997128" y="1055098"/>
                  </a:cubicBezTo>
                  <a:cubicBezTo>
                    <a:pt x="1001361" y="1048748"/>
                    <a:pt x="1006415" y="1042874"/>
                    <a:pt x="1009828" y="1036048"/>
                  </a:cubicBezTo>
                  <a:cubicBezTo>
                    <a:pt x="1016167" y="1023370"/>
                    <a:pt x="1015229" y="1007047"/>
                    <a:pt x="1028878" y="997948"/>
                  </a:cubicBezTo>
                  <a:cubicBezTo>
                    <a:pt x="1036140" y="993107"/>
                    <a:pt x="1045887" y="993996"/>
                    <a:pt x="1054278" y="991598"/>
                  </a:cubicBezTo>
                  <a:cubicBezTo>
                    <a:pt x="1077282" y="985025"/>
                    <a:pt x="1071506" y="986463"/>
                    <a:pt x="1092378" y="972548"/>
                  </a:cubicBezTo>
                  <a:cubicBezTo>
                    <a:pt x="1094495" y="964081"/>
                    <a:pt x="1096220" y="955507"/>
                    <a:pt x="1098728" y="947148"/>
                  </a:cubicBezTo>
                  <a:lnTo>
                    <a:pt x="1117778" y="889998"/>
                  </a:lnTo>
                  <a:lnTo>
                    <a:pt x="1124128" y="870948"/>
                  </a:lnTo>
                  <a:cubicBezTo>
                    <a:pt x="1126245" y="864598"/>
                    <a:pt x="1126765" y="857467"/>
                    <a:pt x="1130478" y="851898"/>
                  </a:cubicBezTo>
                  <a:lnTo>
                    <a:pt x="1155878" y="813798"/>
                  </a:lnTo>
                  <a:cubicBezTo>
                    <a:pt x="1160111" y="807448"/>
                    <a:pt x="1166165" y="801988"/>
                    <a:pt x="1168578" y="794748"/>
                  </a:cubicBezTo>
                  <a:cubicBezTo>
                    <a:pt x="1183803" y="749073"/>
                    <a:pt x="1165331" y="806112"/>
                    <a:pt x="1181278" y="750298"/>
                  </a:cubicBezTo>
                  <a:cubicBezTo>
                    <a:pt x="1183117" y="743862"/>
                    <a:pt x="1185511" y="737598"/>
                    <a:pt x="1187628" y="731248"/>
                  </a:cubicBezTo>
                  <a:cubicBezTo>
                    <a:pt x="1189745" y="712198"/>
                    <a:pt x="1190219" y="692893"/>
                    <a:pt x="1193978" y="674098"/>
                  </a:cubicBezTo>
                  <a:cubicBezTo>
                    <a:pt x="1196603" y="660971"/>
                    <a:pt x="1202445" y="648698"/>
                    <a:pt x="1206678" y="635998"/>
                  </a:cubicBezTo>
                  <a:lnTo>
                    <a:pt x="1213028" y="616948"/>
                  </a:lnTo>
                  <a:cubicBezTo>
                    <a:pt x="1221610" y="522550"/>
                    <a:pt x="1228930" y="474259"/>
                    <a:pt x="1213028" y="362948"/>
                  </a:cubicBezTo>
                  <a:cubicBezTo>
                    <a:pt x="1210869" y="347838"/>
                    <a:pt x="1196095" y="337548"/>
                    <a:pt x="1187628" y="324848"/>
                  </a:cubicBezTo>
                  <a:lnTo>
                    <a:pt x="1174928" y="305798"/>
                  </a:lnTo>
                  <a:cubicBezTo>
                    <a:pt x="1170695" y="299448"/>
                    <a:pt x="1164641" y="293988"/>
                    <a:pt x="1162228" y="286748"/>
                  </a:cubicBezTo>
                  <a:cubicBezTo>
                    <a:pt x="1160111" y="280398"/>
                    <a:pt x="1160059" y="272925"/>
                    <a:pt x="1155878" y="267698"/>
                  </a:cubicBezTo>
                  <a:cubicBezTo>
                    <a:pt x="1151110" y="261739"/>
                    <a:pt x="1143178" y="259231"/>
                    <a:pt x="1136828" y="254998"/>
                  </a:cubicBezTo>
                  <a:lnTo>
                    <a:pt x="1111428" y="216898"/>
                  </a:lnTo>
                  <a:cubicBezTo>
                    <a:pt x="1107195" y="210548"/>
                    <a:pt x="1105078" y="202081"/>
                    <a:pt x="1098728" y="197848"/>
                  </a:cubicBezTo>
                  <a:lnTo>
                    <a:pt x="1079678" y="185148"/>
                  </a:lnTo>
                  <a:cubicBezTo>
                    <a:pt x="1075445" y="178798"/>
                    <a:pt x="1072721" y="171124"/>
                    <a:pt x="1066978" y="166098"/>
                  </a:cubicBezTo>
                  <a:cubicBezTo>
                    <a:pt x="1018449" y="123635"/>
                    <a:pt x="1042735" y="153977"/>
                    <a:pt x="990778" y="127998"/>
                  </a:cubicBezTo>
                  <a:cubicBezTo>
                    <a:pt x="982311" y="123765"/>
                    <a:pt x="974358" y="118291"/>
                    <a:pt x="965378" y="115298"/>
                  </a:cubicBezTo>
                  <a:cubicBezTo>
                    <a:pt x="948819" y="109778"/>
                    <a:pt x="931137" y="108118"/>
                    <a:pt x="914578" y="102598"/>
                  </a:cubicBezTo>
                  <a:cubicBezTo>
                    <a:pt x="850557" y="81258"/>
                    <a:pt x="949862" y="113818"/>
                    <a:pt x="870128" y="89898"/>
                  </a:cubicBezTo>
                  <a:cubicBezTo>
                    <a:pt x="857306" y="86051"/>
                    <a:pt x="844728" y="81431"/>
                    <a:pt x="832028" y="77198"/>
                  </a:cubicBezTo>
                  <a:cubicBezTo>
                    <a:pt x="825678" y="75081"/>
                    <a:pt x="818547" y="74561"/>
                    <a:pt x="812978" y="70848"/>
                  </a:cubicBezTo>
                  <a:cubicBezTo>
                    <a:pt x="763739" y="38022"/>
                    <a:pt x="789358" y="50275"/>
                    <a:pt x="736778" y="32748"/>
                  </a:cubicBezTo>
                  <a:cubicBezTo>
                    <a:pt x="730428" y="30631"/>
                    <a:pt x="724370" y="27228"/>
                    <a:pt x="717728" y="26398"/>
                  </a:cubicBezTo>
                  <a:cubicBezTo>
                    <a:pt x="571971" y="8178"/>
                    <a:pt x="650220" y="15321"/>
                    <a:pt x="482778" y="7348"/>
                  </a:cubicBezTo>
                  <a:cubicBezTo>
                    <a:pt x="401945" y="-2756"/>
                    <a:pt x="431505" y="-2138"/>
                    <a:pt x="317678" y="7348"/>
                  </a:cubicBezTo>
                  <a:cubicBezTo>
                    <a:pt x="301354" y="8708"/>
                    <a:pt x="255421" y="17103"/>
                    <a:pt x="241478" y="26398"/>
                  </a:cubicBezTo>
                  <a:lnTo>
                    <a:pt x="235128" y="39098"/>
                  </a:ln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Figura a mano libera 9"/>
            <p:cNvSpPr/>
            <p:nvPr/>
          </p:nvSpPr>
          <p:spPr>
            <a:xfrm>
              <a:off x="5969000" y="1898650"/>
              <a:ext cx="1885950" cy="1644650"/>
            </a:xfrm>
            <a:custGeom>
              <a:avLst/>
              <a:gdLst>
                <a:gd name="connsiteX0" fmla="*/ 635000 w 1885950"/>
                <a:gd name="connsiteY0" fmla="*/ 12700 h 1644835"/>
                <a:gd name="connsiteX1" fmla="*/ 603250 w 1885950"/>
                <a:gd name="connsiteY1" fmla="*/ 19050 h 1644835"/>
                <a:gd name="connsiteX2" fmla="*/ 565150 w 1885950"/>
                <a:gd name="connsiteY2" fmla="*/ 31750 h 1644835"/>
                <a:gd name="connsiteX3" fmla="*/ 520700 w 1885950"/>
                <a:gd name="connsiteY3" fmla="*/ 44450 h 1644835"/>
                <a:gd name="connsiteX4" fmla="*/ 476250 w 1885950"/>
                <a:gd name="connsiteY4" fmla="*/ 69850 h 1644835"/>
                <a:gd name="connsiteX5" fmla="*/ 457200 w 1885950"/>
                <a:gd name="connsiteY5" fmla="*/ 76200 h 1644835"/>
                <a:gd name="connsiteX6" fmla="*/ 412750 w 1885950"/>
                <a:gd name="connsiteY6" fmla="*/ 107950 h 1644835"/>
                <a:gd name="connsiteX7" fmla="*/ 393700 w 1885950"/>
                <a:gd name="connsiteY7" fmla="*/ 120650 h 1644835"/>
                <a:gd name="connsiteX8" fmla="*/ 342900 w 1885950"/>
                <a:gd name="connsiteY8" fmla="*/ 171450 h 1644835"/>
                <a:gd name="connsiteX9" fmla="*/ 323850 w 1885950"/>
                <a:gd name="connsiteY9" fmla="*/ 190500 h 1644835"/>
                <a:gd name="connsiteX10" fmla="*/ 304800 w 1885950"/>
                <a:gd name="connsiteY10" fmla="*/ 209550 h 1644835"/>
                <a:gd name="connsiteX11" fmla="*/ 285750 w 1885950"/>
                <a:gd name="connsiteY11" fmla="*/ 228600 h 1644835"/>
                <a:gd name="connsiteX12" fmla="*/ 228600 w 1885950"/>
                <a:gd name="connsiteY12" fmla="*/ 292100 h 1644835"/>
                <a:gd name="connsiteX13" fmla="*/ 209550 w 1885950"/>
                <a:gd name="connsiteY13" fmla="*/ 304800 h 1644835"/>
                <a:gd name="connsiteX14" fmla="*/ 177800 w 1885950"/>
                <a:gd name="connsiteY14" fmla="*/ 342900 h 1644835"/>
                <a:gd name="connsiteX15" fmla="*/ 146050 w 1885950"/>
                <a:gd name="connsiteY15" fmla="*/ 374650 h 1644835"/>
                <a:gd name="connsiteX16" fmla="*/ 95250 w 1885950"/>
                <a:gd name="connsiteY16" fmla="*/ 419100 h 1644835"/>
                <a:gd name="connsiteX17" fmla="*/ 76200 w 1885950"/>
                <a:gd name="connsiteY17" fmla="*/ 438150 h 1644835"/>
                <a:gd name="connsiteX18" fmla="*/ 38100 w 1885950"/>
                <a:gd name="connsiteY18" fmla="*/ 501650 h 1644835"/>
                <a:gd name="connsiteX19" fmla="*/ 31750 w 1885950"/>
                <a:gd name="connsiteY19" fmla="*/ 520700 h 1644835"/>
                <a:gd name="connsiteX20" fmla="*/ 25400 w 1885950"/>
                <a:gd name="connsiteY20" fmla="*/ 622300 h 1644835"/>
                <a:gd name="connsiteX21" fmla="*/ 12700 w 1885950"/>
                <a:gd name="connsiteY21" fmla="*/ 673100 h 1644835"/>
                <a:gd name="connsiteX22" fmla="*/ 0 w 1885950"/>
                <a:gd name="connsiteY22" fmla="*/ 755650 h 1644835"/>
                <a:gd name="connsiteX23" fmla="*/ 6350 w 1885950"/>
                <a:gd name="connsiteY23" fmla="*/ 946150 h 1644835"/>
                <a:gd name="connsiteX24" fmla="*/ 19050 w 1885950"/>
                <a:gd name="connsiteY24" fmla="*/ 1016000 h 1644835"/>
                <a:gd name="connsiteX25" fmla="*/ 31750 w 1885950"/>
                <a:gd name="connsiteY25" fmla="*/ 1054100 h 1644835"/>
                <a:gd name="connsiteX26" fmla="*/ 44450 w 1885950"/>
                <a:gd name="connsiteY26" fmla="*/ 1073150 h 1644835"/>
                <a:gd name="connsiteX27" fmla="*/ 50800 w 1885950"/>
                <a:gd name="connsiteY27" fmla="*/ 1092200 h 1644835"/>
                <a:gd name="connsiteX28" fmla="*/ 82550 w 1885950"/>
                <a:gd name="connsiteY28" fmla="*/ 1143000 h 1644835"/>
                <a:gd name="connsiteX29" fmla="*/ 101600 w 1885950"/>
                <a:gd name="connsiteY29" fmla="*/ 1187450 h 1644835"/>
                <a:gd name="connsiteX30" fmla="*/ 127000 w 1885950"/>
                <a:gd name="connsiteY30" fmla="*/ 1225550 h 1644835"/>
                <a:gd name="connsiteX31" fmla="*/ 139700 w 1885950"/>
                <a:gd name="connsiteY31" fmla="*/ 1244600 h 1644835"/>
                <a:gd name="connsiteX32" fmla="*/ 152400 w 1885950"/>
                <a:gd name="connsiteY32" fmla="*/ 1263650 h 1644835"/>
                <a:gd name="connsiteX33" fmla="*/ 171450 w 1885950"/>
                <a:gd name="connsiteY33" fmla="*/ 1282700 h 1644835"/>
                <a:gd name="connsiteX34" fmla="*/ 209550 w 1885950"/>
                <a:gd name="connsiteY34" fmla="*/ 1339850 h 1644835"/>
                <a:gd name="connsiteX35" fmla="*/ 222250 w 1885950"/>
                <a:gd name="connsiteY35" fmla="*/ 1358900 h 1644835"/>
                <a:gd name="connsiteX36" fmla="*/ 241300 w 1885950"/>
                <a:gd name="connsiteY36" fmla="*/ 1377950 h 1644835"/>
                <a:gd name="connsiteX37" fmla="*/ 254000 w 1885950"/>
                <a:gd name="connsiteY37" fmla="*/ 1397000 h 1644835"/>
                <a:gd name="connsiteX38" fmla="*/ 292100 w 1885950"/>
                <a:gd name="connsiteY38" fmla="*/ 1422400 h 1644835"/>
                <a:gd name="connsiteX39" fmla="*/ 336550 w 1885950"/>
                <a:gd name="connsiteY39" fmla="*/ 1454150 h 1644835"/>
                <a:gd name="connsiteX40" fmla="*/ 355600 w 1885950"/>
                <a:gd name="connsiteY40" fmla="*/ 1466850 h 1644835"/>
                <a:gd name="connsiteX41" fmla="*/ 393700 w 1885950"/>
                <a:gd name="connsiteY41" fmla="*/ 1479550 h 1644835"/>
                <a:gd name="connsiteX42" fmla="*/ 412750 w 1885950"/>
                <a:gd name="connsiteY42" fmla="*/ 1485900 h 1644835"/>
                <a:gd name="connsiteX43" fmla="*/ 431800 w 1885950"/>
                <a:gd name="connsiteY43" fmla="*/ 1498600 h 1644835"/>
                <a:gd name="connsiteX44" fmla="*/ 495300 w 1885950"/>
                <a:gd name="connsiteY44" fmla="*/ 1517650 h 1644835"/>
                <a:gd name="connsiteX45" fmla="*/ 533400 w 1885950"/>
                <a:gd name="connsiteY45" fmla="*/ 1530350 h 1644835"/>
                <a:gd name="connsiteX46" fmla="*/ 590550 w 1885950"/>
                <a:gd name="connsiteY46" fmla="*/ 1549400 h 1644835"/>
                <a:gd name="connsiteX47" fmla="*/ 609600 w 1885950"/>
                <a:gd name="connsiteY47" fmla="*/ 1555750 h 1644835"/>
                <a:gd name="connsiteX48" fmla="*/ 660400 w 1885950"/>
                <a:gd name="connsiteY48" fmla="*/ 1574800 h 1644835"/>
                <a:gd name="connsiteX49" fmla="*/ 723900 w 1885950"/>
                <a:gd name="connsiteY49" fmla="*/ 1600200 h 1644835"/>
                <a:gd name="connsiteX50" fmla="*/ 749300 w 1885950"/>
                <a:gd name="connsiteY50" fmla="*/ 1606550 h 1644835"/>
                <a:gd name="connsiteX51" fmla="*/ 806450 w 1885950"/>
                <a:gd name="connsiteY51" fmla="*/ 1625600 h 1644835"/>
                <a:gd name="connsiteX52" fmla="*/ 825500 w 1885950"/>
                <a:gd name="connsiteY52" fmla="*/ 1631950 h 1644835"/>
                <a:gd name="connsiteX53" fmla="*/ 1016000 w 1885950"/>
                <a:gd name="connsiteY53" fmla="*/ 1638300 h 1644835"/>
                <a:gd name="connsiteX54" fmla="*/ 1098550 w 1885950"/>
                <a:gd name="connsiteY54" fmla="*/ 1644650 h 1644835"/>
                <a:gd name="connsiteX55" fmla="*/ 1327150 w 1885950"/>
                <a:gd name="connsiteY55" fmla="*/ 1631950 h 1644835"/>
                <a:gd name="connsiteX56" fmla="*/ 1416050 w 1885950"/>
                <a:gd name="connsiteY56" fmla="*/ 1606550 h 1644835"/>
                <a:gd name="connsiteX57" fmla="*/ 1454150 w 1885950"/>
                <a:gd name="connsiteY57" fmla="*/ 1593850 h 1644835"/>
                <a:gd name="connsiteX58" fmla="*/ 1473200 w 1885950"/>
                <a:gd name="connsiteY58" fmla="*/ 1587500 h 1644835"/>
                <a:gd name="connsiteX59" fmla="*/ 1562100 w 1885950"/>
                <a:gd name="connsiteY59" fmla="*/ 1568450 h 1644835"/>
                <a:gd name="connsiteX60" fmla="*/ 1581150 w 1885950"/>
                <a:gd name="connsiteY60" fmla="*/ 1562100 h 1644835"/>
                <a:gd name="connsiteX61" fmla="*/ 1600200 w 1885950"/>
                <a:gd name="connsiteY61" fmla="*/ 1549400 h 1644835"/>
                <a:gd name="connsiteX62" fmla="*/ 1638300 w 1885950"/>
                <a:gd name="connsiteY62" fmla="*/ 1530350 h 1644835"/>
                <a:gd name="connsiteX63" fmla="*/ 1657350 w 1885950"/>
                <a:gd name="connsiteY63" fmla="*/ 1511300 h 1644835"/>
                <a:gd name="connsiteX64" fmla="*/ 1695450 w 1885950"/>
                <a:gd name="connsiteY64" fmla="*/ 1492250 h 1644835"/>
                <a:gd name="connsiteX65" fmla="*/ 1720850 w 1885950"/>
                <a:gd name="connsiteY65" fmla="*/ 1454150 h 1644835"/>
                <a:gd name="connsiteX66" fmla="*/ 1746250 w 1885950"/>
                <a:gd name="connsiteY66" fmla="*/ 1409700 h 1644835"/>
                <a:gd name="connsiteX67" fmla="*/ 1765300 w 1885950"/>
                <a:gd name="connsiteY67" fmla="*/ 1390650 h 1644835"/>
                <a:gd name="connsiteX68" fmla="*/ 1797050 w 1885950"/>
                <a:gd name="connsiteY68" fmla="*/ 1333500 h 1644835"/>
                <a:gd name="connsiteX69" fmla="*/ 1809750 w 1885950"/>
                <a:gd name="connsiteY69" fmla="*/ 1314450 h 1644835"/>
                <a:gd name="connsiteX70" fmla="*/ 1816100 w 1885950"/>
                <a:gd name="connsiteY70" fmla="*/ 1276350 h 1644835"/>
                <a:gd name="connsiteX71" fmla="*/ 1828800 w 1885950"/>
                <a:gd name="connsiteY71" fmla="*/ 1238250 h 1644835"/>
                <a:gd name="connsiteX72" fmla="*/ 1841500 w 1885950"/>
                <a:gd name="connsiteY72" fmla="*/ 1200150 h 1644835"/>
                <a:gd name="connsiteX73" fmla="*/ 1847850 w 1885950"/>
                <a:gd name="connsiteY73" fmla="*/ 1181100 h 1644835"/>
                <a:gd name="connsiteX74" fmla="*/ 1854200 w 1885950"/>
                <a:gd name="connsiteY74" fmla="*/ 1155700 h 1644835"/>
                <a:gd name="connsiteX75" fmla="*/ 1866900 w 1885950"/>
                <a:gd name="connsiteY75" fmla="*/ 1079500 h 1644835"/>
                <a:gd name="connsiteX76" fmla="*/ 1873250 w 1885950"/>
                <a:gd name="connsiteY76" fmla="*/ 990600 h 1644835"/>
                <a:gd name="connsiteX77" fmla="*/ 1879600 w 1885950"/>
                <a:gd name="connsiteY77" fmla="*/ 971550 h 1644835"/>
                <a:gd name="connsiteX78" fmla="*/ 1885950 w 1885950"/>
                <a:gd name="connsiteY78" fmla="*/ 946150 h 1644835"/>
                <a:gd name="connsiteX79" fmla="*/ 1879600 w 1885950"/>
                <a:gd name="connsiteY79" fmla="*/ 768350 h 1644835"/>
                <a:gd name="connsiteX80" fmla="*/ 1873250 w 1885950"/>
                <a:gd name="connsiteY80" fmla="*/ 749300 h 1644835"/>
                <a:gd name="connsiteX81" fmla="*/ 1860550 w 1885950"/>
                <a:gd name="connsiteY81" fmla="*/ 704850 h 1644835"/>
                <a:gd name="connsiteX82" fmla="*/ 1854200 w 1885950"/>
                <a:gd name="connsiteY82" fmla="*/ 654050 h 1644835"/>
                <a:gd name="connsiteX83" fmla="*/ 1828800 w 1885950"/>
                <a:gd name="connsiteY83" fmla="*/ 596900 h 1644835"/>
                <a:gd name="connsiteX84" fmla="*/ 1816100 w 1885950"/>
                <a:gd name="connsiteY84" fmla="*/ 558800 h 1644835"/>
                <a:gd name="connsiteX85" fmla="*/ 1803400 w 1885950"/>
                <a:gd name="connsiteY85" fmla="*/ 539750 h 1644835"/>
                <a:gd name="connsiteX86" fmla="*/ 1797050 w 1885950"/>
                <a:gd name="connsiteY86" fmla="*/ 520700 h 1644835"/>
                <a:gd name="connsiteX87" fmla="*/ 1784350 w 1885950"/>
                <a:gd name="connsiteY87" fmla="*/ 501650 h 1644835"/>
                <a:gd name="connsiteX88" fmla="*/ 1752600 w 1885950"/>
                <a:gd name="connsiteY88" fmla="*/ 450850 h 1644835"/>
                <a:gd name="connsiteX89" fmla="*/ 1739900 w 1885950"/>
                <a:gd name="connsiteY89" fmla="*/ 431800 h 1644835"/>
                <a:gd name="connsiteX90" fmla="*/ 1695450 w 1885950"/>
                <a:gd name="connsiteY90" fmla="*/ 387350 h 1644835"/>
                <a:gd name="connsiteX91" fmla="*/ 1676400 w 1885950"/>
                <a:gd name="connsiteY91" fmla="*/ 368300 h 1644835"/>
                <a:gd name="connsiteX92" fmla="*/ 1663700 w 1885950"/>
                <a:gd name="connsiteY92" fmla="*/ 349250 h 1644835"/>
                <a:gd name="connsiteX93" fmla="*/ 1644650 w 1885950"/>
                <a:gd name="connsiteY93" fmla="*/ 336550 h 1644835"/>
                <a:gd name="connsiteX94" fmla="*/ 1619250 w 1885950"/>
                <a:gd name="connsiteY94" fmla="*/ 317500 h 1644835"/>
                <a:gd name="connsiteX95" fmla="*/ 1606550 w 1885950"/>
                <a:gd name="connsiteY95" fmla="*/ 298450 h 1644835"/>
                <a:gd name="connsiteX96" fmla="*/ 1568450 w 1885950"/>
                <a:gd name="connsiteY96" fmla="*/ 273050 h 1644835"/>
                <a:gd name="connsiteX97" fmla="*/ 1530350 w 1885950"/>
                <a:gd name="connsiteY97" fmla="*/ 247650 h 1644835"/>
                <a:gd name="connsiteX98" fmla="*/ 1511300 w 1885950"/>
                <a:gd name="connsiteY98" fmla="*/ 234950 h 1644835"/>
                <a:gd name="connsiteX99" fmla="*/ 1492250 w 1885950"/>
                <a:gd name="connsiteY99" fmla="*/ 222250 h 1644835"/>
                <a:gd name="connsiteX100" fmla="*/ 1454150 w 1885950"/>
                <a:gd name="connsiteY100" fmla="*/ 203200 h 1644835"/>
                <a:gd name="connsiteX101" fmla="*/ 1416050 w 1885950"/>
                <a:gd name="connsiteY101" fmla="*/ 190500 h 1644835"/>
                <a:gd name="connsiteX102" fmla="*/ 1397000 w 1885950"/>
                <a:gd name="connsiteY102" fmla="*/ 171450 h 1644835"/>
                <a:gd name="connsiteX103" fmla="*/ 1358900 w 1885950"/>
                <a:gd name="connsiteY103" fmla="*/ 158750 h 1644835"/>
                <a:gd name="connsiteX104" fmla="*/ 1339850 w 1885950"/>
                <a:gd name="connsiteY104" fmla="*/ 146050 h 1644835"/>
                <a:gd name="connsiteX105" fmla="*/ 1301750 w 1885950"/>
                <a:gd name="connsiteY105" fmla="*/ 133350 h 1644835"/>
                <a:gd name="connsiteX106" fmla="*/ 1282700 w 1885950"/>
                <a:gd name="connsiteY106" fmla="*/ 127000 h 1644835"/>
                <a:gd name="connsiteX107" fmla="*/ 1257300 w 1885950"/>
                <a:gd name="connsiteY107" fmla="*/ 114300 h 1644835"/>
                <a:gd name="connsiteX108" fmla="*/ 1219200 w 1885950"/>
                <a:gd name="connsiteY108" fmla="*/ 101600 h 1644835"/>
                <a:gd name="connsiteX109" fmla="*/ 1181100 w 1885950"/>
                <a:gd name="connsiteY109" fmla="*/ 82550 h 1644835"/>
                <a:gd name="connsiteX110" fmla="*/ 1162050 w 1885950"/>
                <a:gd name="connsiteY110" fmla="*/ 69850 h 1644835"/>
                <a:gd name="connsiteX111" fmla="*/ 1123950 w 1885950"/>
                <a:gd name="connsiteY111" fmla="*/ 57150 h 1644835"/>
                <a:gd name="connsiteX112" fmla="*/ 1104900 w 1885950"/>
                <a:gd name="connsiteY112" fmla="*/ 50800 h 1644835"/>
                <a:gd name="connsiteX113" fmla="*/ 1085850 w 1885950"/>
                <a:gd name="connsiteY113" fmla="*/ 44450 h 1644835"/>
                <a:gd name="connsiteX114" fmla="*/ 1054100 w 1885950"/>
                <a:gd name="connsiteY114" fmla="*/ 38100 h 1644835"/>
                <a:gd name="connsiteX115" fmla="*/ 1035050 w 1885950"/>
                <a:gd name="connsiteY115" fmla="*/ 31750 h 1644835"/>
                <a:gd name="connsiteX116" fmla="*/ 1009650 w 1885950"/>
                <a:gd name="connsiteY116" fmla="*/ 25400 h 1644835"/>
                <a:gd name="connsiteX117" fmla="*/ 990600 w 1885950"/>
                <a:gd name="connsiteY117" fmla="*/ 19050 h 1644835"/>
                <a:gd name="connsiteX118" fmla="*/ 844550 w 1885950"/>
                <a:gd name="connsiteY118" fmla="*/ 0 h 1644835"/>
                <a:gd name="connsiteX119" fmla="*/ 635000 w 1885950"/>
                <a:gd name="connsiteY119" fmla="*/ 12700 h 164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885950" h="1644835">
                  <a:moveTo>
                    <a:pt x="635000" y="12700"/>
                  </a:moveTo>
                  <a:cubicBezTo>
                    <a:pt x="624417" y="14817"/>
                    <a:pt x="613663" y="16210"/>
                    <a:pt x="603250" y="19050"/>
                  </a:cubicBezTo>
                  <a:cubicBezTo>
                    <a:pt x="590335" y="22572"/>
                    <a:pt x="578137" y="28503"/>
                    <a:pt x="565150" y="31750"/>
                  </a:cubicBezTo>
                  <a:cubicBezTo>
                    <a:pt x="557012" y="33785"/>
                    <a:pt x="529810" y="39895"/>
                    <a:pt x="520700" y="44450"/>
                  </a:cubicBezTo>
                  <a:cubicBezTo>
                    <a:pt x="456927" y="76336"/>
                    <a:pt x="554178" y="36452"/>
                    <a:pt x="476250" y="69850"/>
                  </a:cubicBezTo>
                  <a:cubicBezTo>
                    <a:pt x="470098" y="72487"/>
                    <a:pt x="463187" y="73207"/>
                    <a:pt x="457200" y="76200"/>
                  </a:cubicBezTo>
                  <a:cubicBezTo>
                    <a:pt x="447223" y="81188"/>
                    <a:pt x="419461" y="103156"/>
                    <a:pt x="412750" y="107950"/>
                  </a:cubicBezTo>
                  <a:cubicBezTo>
                    <a:pt x="406540" y="112386"/>
                    <a:pt x="399347" y="115516"/>
                    <a:pt x="393700" y="120650"/>
                  </a:cubicBezTo>
                  <a:cubicBezTo>
                    <a:pt x="375980" y="136759"/>
                    <a:pt x="359833" y="154517"/>
                    <a:pt x="342900" y="171450"/>
                  </a:cubicBezTo>
                  <a:lnTo>
                    <a:pt x="323850" y="190500"/>
                  </a:lnTo>
                  <a:lnTo>
                    <a:pt x="304800" y="209550"/>
                  </a:lnTo>
                  <a:cubicBezTo>
                    <a:pt x="298450" y="215900"/>
                    <a:pt x="291138" y="221416"/>
                    <a:pt x="285750" y="228600"/>
                  </a:cubicBezTo>
                  <a:cubicBezTo>
                    <a:pt x="269354" y="250462"/>
                    <a:pt x="251392" y="276905"/>
                    <a:pt x="228600" y="292100"/>
                  </a:cubicBezTo>
                  <a:lnTo>
                    <a:pt x="209550" y="304800"/>
                  </a:lnTo>
                  <a:cubicBezTo>
                    <a:pt x="178018" y="352098"/>
                    <a:pt x="218544" y="294007"/>
                    <a:pt x="177800" y="342900"/>
                  </a:cubicBezTo>
                  <a:cubicBezTo>
                    <a:pt x="151342" y="374650"/>
                    <a:pt x="180975" y="351367"/>
                    <a:pt x="146050" y="374650"/>
                  </a:cubicBezTo>
                  <a:cubicBezTo>
                    <a:pt x="110067" y="428625"/>
                    <a:pt x="169333" y="345017"/>
                    <a:pt x="95250" y="419100"/>
                  </a:cubicBezTo>
                  <a:cubicBezTo>
                    <a:pt x="88900" y="425450"/>
                    <a:pt x="81713" y="431061"/>
                    <a:pt x="76200" y="438150"/>
                  </a:cubicBezTo>
                  <a:cubicBezTo>
                    <a:pt x="61837" y="456617"/>
                    <a:pt x="47525" y="479658"/>
                    <a:pt x="38100" y="501650"/>
                  </a:cubicBezTo>
                  <a:cubicBezTo>
                    <a:pt x="35463" y="507802"/>
                    <a:pt x="33867" y="514350"/>
                    <a:pt x="31750" y="520700"/>
                  </a:cubicBezTo>
                  <a:cubicBezTo>
                    <a:pt x="29633" y="554567"/>
                    <a:pt x="29609" y="588629"/>
                    <a:pt x="25400" y="622300"/>
                  </a:cubicBezTo>
                  <a:cubicBezTo>
                    <a:pt x="23235" y="639620"/>
                    <a:pt x="15168" y="655821"/>
                    <a:pt x="12700" y="673100"/>
                  </a:cubicBezTo>
                  <a:cubicBezTo>
                    <a:pt x="4529" y="730296"/>
                    <a:pt x="8811" y="702787"/>
                    <a:pt x="0" y="755650"/>
                  </a:cubicBezTo>
                  <a:cubicBezTo>
                    <a:pt x="2117" y="819150"/>
                    <a:pt x="2921" y="882707"/>
                    <a:pt x="6350" y="946150"/>
                  </a:cubicBezTo>
                  <a:cubicBezTo>
                    <a:pt x="7431" y="966152"/>
                    <a:pt x="12862" y="995373"/>
                    <a:pt x="19050" y="1016000"/>
                  </a:cubicBezTo>
                  <a:cubicBezTo>
                    <a:pt x="22897" y="1028822"/>
                    <a:pt x="24324" y="1042961"/>
                    <a:pt x="31750" y="1054100"/>
                  </a:cubicBezTo>
                  <a:cubicBezTo>
                    <a:pt x="35983" y="1060450"/>
                    <a:pt x="41037" y="1066324"/>
                    <a:pt x="44450" y="1073150"/>
                  </a:cubicBezTo>
                  <a:cubicBezTo>
                    <a:pt x="47443" y="1079137"/>
                    <a:pt x="48163" y="1086048"/>
                    <a:pt x="50800" y="1092200"/>
                  </a:cubicBezTo>
                  <a:cubicBezTo>
                    <a:pt x="62422" y="1119318"/>
                    <a:pt x="64317" y="1118690"/>
                    <a:pt x="82550" y="1143000"/>
                  </a:cubicBezTo>
                  <a:cubicBezTo>
                    <a:pt x="89119" y="1162708"/>
                    <a:pt x="89830" y="1167833"/>
                    <a:pt x="101600" y="1187450"/>
                  </a:cubicBezTo>
                  <a:cubicBezTo>
                    <a:pt x="109453" y="1200538"/>
                    <a:pt x="118533" y="1212850"/>
                    <a:pt x="127000" y="1225550"/>
                  </a:cubicBezTo>
                  <a:lnTo>
                    <a:pt x="139700" y="1244600"/>
                  </a:lnTo>
                  <a:cubicBezTo>
                    <a:pt x="143933" y="1250950"/>
                    <a:pt x="147004" y="1258254"/>
                    <a:pt x="152400" y="1263650"/>
                  </a:cubicBezTo>
                  <a:cubicBezTo>
                    <a:pt x="158750" y="1270000"/>
                    <a:pt x="165937" y="1275611"/>
                    <a:pt x="171450" y="1282700"/>
                  </a:cubicBezTo>
                  <a:lnTo>
                    <a:pt x="209550" y="1339850"/>
                  </a:lnTo>
                  <a:cubicBezTo>
                    <a:pt x="213783" y="1346200"/>
                    <a:pt x="216854" y="1353504"/>
                    <a:pt x="222250" y="1358900"/>
                  </a:cubicBezTo>
                  <a:cubicBezTo>
                    <a:pt x="228600" y="1365250"/>
                    <a:pt x="235551" y="1371051"/>
                    <a:pt x="241300" y="1377950"/>
                  </a:cubicBezTo>
                  <a:cubicBezTo>
                    <a:pt x="246186" y="1383813"/>
                    <a:pt x="248257" y="1391974"/>
                    <a:pt x="254000" y="1397000"/>
                  </a:cubicBezTo>
                  <a:cubicBezTo>
                    <a:pt x="265487" y="1407051"/>
                    <a:pt x="281307" y="1411607"/>
                    <a:pt x="292100" y="1422400"/>
                  </a:cubicBezTo>
                  <a:cubicBezTo>
                    <a:pt x="323130" y="1453430"/>
                    <a:pt x="297546" y="1431862"/>
                    <a:pt x="336550" y="1454150"/>
                  </a:cubicBezTo>
                  <a:cubicBezTo>
                    <a:pt x="343176" y="1457936"/>
                    <a:pt x="348626" y="1463750"/>
                    <a:pt x="355600" y="1466850"/>
                  </a:cubicBezTo>
                  <a:cubicBezTo>
                    <a:pt x="367833" y="1472287"/>
                    <a:pt x="381000" y="1475317"/>
                    <a:pt x="393700" y="1479550"/>
                  </a:cubicBezTo>
                  <a:cubicBezTo>
                    <a:pt x="400050" y="1481667"/>
                    <a:pt x="407181" y="1482187"/>
                    <a:pt x="412750" y="1485900"/>
                  </a:cubicBezTo>
                  <a:cubicBezTo>
                    <a:pt x="419100" y="1490133"/>
                    <a:pt x="424826" y="1495500"/>
                    <a:pt x="431800" y="1498600"/>
                  </a:cubicBezTo>
                  <a:cubicBezTo>
                    <a:pt x="462886" y="1512416"/>
                    <a:pt x="466883" y="1509125"/>
                    <a:pt x="495300" y="1517650"/>
                  </a:cubicBezTo>
                  <a:cubicBezTo>
                    <a:pt x="508122" y="1521497"/>
                    <a:pt x="520700" y="1526117"/>
                    <a:pt x="533400" y="1530350"/>
                  </a:cubicBezTo>
                  <a:lnTo>
                    <a:pt x="590550" y="1549400"/>
                  </a:lnTo>
                  <a:cubicBezTo>
                    <a:pt x="596900" y="1551517"/>
                    <a:pt x="604031" y="1552037"/>
                    <a:pt x="609600" y="1555750"/>
                  </a:cubicBezTo>
                  <a:cubicBezTo>
                    <a:pt x="642752" y="1577851"/>
                    <a:pt x="613923" y="1562125"/>
                    <a:pt x="660400" y="1574800"/>
                  </a:cubicBezTo>
                  <a:cubicBezTo>
                    <a:pt x="744181" y="1597649"/>
                    <a:pt x="660575" y="1576453"/>
                    <a:pt x="723900" y="1600200"/>
                  </a:cubicBezTo>
                  <a:cubicBezTo>
                    <a:pt x="732072" y="1603264"/>
                    <a:pt x="740941" y="1604042"/>
                    <a:pt x="749300" y="1606550"/>
                  </a:cubicBezTo>
                  <a:lnTo>
                    <a:pt x="806450" y="1625600"/>
                  </a:lnTo>
                  <a:cubicBezTo>
                    <a:pt x="812800" y="1627717"/>
                    <a:pt x="818810" y="1631727"/>
                    <a:pt x="825500" y="1631950"/>
                  </a:cubicBezTo>
                  <a:lnTo>
                    <a:pt x="1016000" y="1638300"/>
                  </a:lnTo>
                  <a:cubicBezTo>
                    <a:pt x="1043517" y="1640417"/>
                    <a:pt x="1070952" y="1644650"/>
                    <a:pt x="1098550" y="1644650"/>
                  </a:cubicBezTo>
                  <a:cubicBezTo>
                    <a:pt x="1159778" y="1644650"/>
                    <a:pt x="1255183" y="1647371"/>
                    <a:pt x="1327150" y="1631950"/>
                  </a:cubicBezTo>
                  <a:cubicBezTo>
                    <a:pt x="1371801" y="1622382"/>
                    <a:pt x="1376068" y="1619877"/>
                    <a:pt x="1416050" y="1606550"/>
                  </a:cubicBezTo>
                  <a:lnTo>
                    <a:pt x="1454150" y="1593850"/>
                  </a:lnTo>
                  <a:cubicBezTo>
                    <a:pt x="1460500" y="1591733"/>
                    <a:pt x="1466598" y="1588600"/>
                    <a:pt x="1473200" y="1587500"/>
                  </a:cubicBezTo>
                  <a:cubicBezTo>
                    <a:pt x="1505174" y="1582171"/>
                    <a:pt x="1530455" y="1578998"/>
                    <a:pt x="1562100" y="1568450"/>
                  </a:cubicBezTo>
                  <a:cubicBezTo>
                    <a:pt x="1568450" y="1566333"/>
                    <a:pt x="1575163" y="1565093"/>
                    <a:pt x="1581150" y="1562100"/>
                  </a:cubicBezTo>
                  <a:cubicBezTo>
                    <a:pt x="1587976" y="1558687"/>
                    <a:pt x="1593374" y="1552813"/>
                    <a:pt x="1600200" y="1549400"/>
                  </a:cubicBezTo>
                  <a:cubicBezTo>
                    <a:pt x="1628839" y="1535081"/>
                    <a:pt x="1611003" y="1553098"/>
                    <a:pt x="1638300" y="1530350"/>
                  </a:cubicBezTo>
                  <a:cubicBezTo>
                    <a:pt x="1645199" y="1524601"/>
                    <a:pt x="1650451" y="1517049"/>
                    <a:pt x="1657350" y="1511300"/>
                  </a:cubicBezTo>
                  <a:cubicBezTo>
                    <a:pt x="1673763" y="1497623"/>
                    <a:pt x="1676357" y="1498614"/>
                    <a:pt x="1695450" y="1492250"/>
                  </a:cubicBezTo>
                  <a:cubicBezTo>
                    <a:pt x="1703917" y="1479550"/>
                    <a:pt x="1714024" y="1467802"/>
                    <a:pt x="1720850" y="1454150"/>
                  </a:cubicBezTo>
                  <a:cubicBezTo>
                    <a:pt x="1728614" y="1438623"/>
                    <a:pt x="1735031" y="1423163"/>
                    <a:pt x="1746250" y="1409700"/>
                  </a:cubicBezTo>
                  <a:cubicBezTo>
                    <a:pt x="1751999" y="1402801"/>
                    <a:pt x="1758950" y="1397000"/>
                    <a:pt x="1765300" y="1390650"/>
                  </a:cubicBezTo>
                  <a:cubicBezTo>
                    <a:pt x="1776477" y="1357120"/>
                    <a:pt x="1767937" y="1377169"/>
                    <a:pt x="1797050" y="1333500"/>
                  </a:cubicBezTo>
                  <a:lnTo>
                    <a:pt x="1809750" y="1314450"/>
                  </a:lnTo>
                  <a:cubicBezTo>
                    <a:pt x="1811867" y="1301750"/>
                    <a:pt x="1812977" y="1288841"/>
                    <a:pt x="1816100" y="1276350"/>
                  </a:cubicBezTo>
                  <a:cubicBezTo>
                    <a:pt x="1819347" y="1263363"/>
                    <a:pt x="1824567" y="1250950"/>
                    <a:pt x="1828800" y="1238250"/>
                  </a:cubicBezTo>
                  <a:lnTo>
                    <a:pt x="1841500" y="1200150"/>
                  </a:lnTo>
                  <a:cubicBezTo>
                    <a:pt x="1843617" y="1193800"/>
                    <a:pt x="1846227" y="1187594"/>
                    <a:pt x="1847850" y="1181100"/>
                  </a:cubicBezTo>
                  <a:cubicBezTo>
                    <a:pt x="1849967" y="1172633"/>
                    <a:pt x="1852765" y="1164308"/>
                    <a:pt x="1854200" y="1155700"/>
                  </a:cubicBezTo>
                  <a:cubicBezTo>
                    <a:pt x="1869065" y="1066510"/>
                    <a:pt x="1852610" y="1136660"/>
                    <a:pt x="1866900" y="1079500"/>
                  </a:cubicBezTo>
                  <a:cubicBezTo>
                    <a:pt x="1869017" y="1049867"/>
                    <a:pt x="1869779" y="1020105"/>
                    <a:pt x="1873250" y="990600"/>
                  </a:cubicBezTo>
                  <a:cubicBezTo>
                    <a:pt x="1874032" y="983952"/>
                    <a:pt x="1877761" y="977986"/>
                    <a:pt x="1879600" y="971550"/>
                  </a:cubicBezTo>
                  <a:cubicBezTo>
                    <a:pt x="1881998" y="963159"/>
                    <a:pt x="1883833" y="954617"/>
                    <a:pt x="1885950" y="946150"/>
                  </a:cubicBezTo>
                  <a:cubicBezTo>
                    <a:pt x="1883833" y="886883"/>
                    <a:pt x="1883418" y="827531"/>
                    <a:pt x="1879600" y="768350"/>
                  </a:cubicBezTo>
                  <a:cubicBezTo>
                    <a:pt x="1879169" y="761670"/>
                    <a:pt x="1875089" y="755736"/>
                    <a:pt x="1873250" y="749300"/>
                  </a:cubicBezTo>
                  <a:cubicBezTo>
                    <a:pt x="1857303" y="693486"/>
                    <a:pt x="1875775" y="750525"/>
                    <a:pt x="1860550" y="704850"/>
                  </a:cubicBezTo>
                  <a:cubicBezTo>
                    <a:pt x="1858433" y="687917"/>
                    <a:pt x="1857776" y="670736"/>
                    <a:pt x="1854200" y="654050"/>
                  </a:cubicBezTo>
                  <a:cubicBezTo>
                    <a:pt x="1838554" y="581033"/>
                    <a:pt x="1849230" y="642867"/>
                    <a:pt x="1828800" y="596900"/>
                  </a:cubicBezTo>
                  <a:cubicBezTo>
                    <a:pt x="1823363" y="584667"/>
                    <a:pt x="1823526" y="569939"/>
                    <a:pt x="1816100" y="558800"/>
                  </a:cubicBezTo>
                  <a:cubicBezTo>
                    <a:pt x="1811867" y="552450"/>
                    <a:pt x="1806813" y="546576"/>
                    <a:pt x="1803400" y="539750"/>
                  </a:cubicBezTo>
                  <a:cubicBezTo>
                    <a:pt x="1800407" y="533763"/>
                    <a:pt x="1800043" y="526687"/>
                    <a:pt x="1797050" y="520700"/>
                  </a:cubicBezTo>
                  <a:cubicBezTo>
                    <a:pt x="1793637" y="513874"/>
                    <a:pt x="1788136" y="508276"/>
                    <a:pt x="1784350" y="501650"/>
                  </a:cubicBezTo>
                  <a:cubicBezTo>
                    <a:pt x="1750252" y="441978"/>
                    <a:pt x="1795962" y="511557"/>
                    <a:pt x="1752600" y="450850"/>
                  </a:cubicBezTo>
                  <a:cubicBezTo>
                    <a:pt x="1748164" y="444640"/>
                    <a:pt x="1745005" y="437473"/>
                    <a:pt x="1739900" y="431800"/>
                  </a:cubicBezTo>
                  <a:cubicBezTo>
                    <a:pt x="1725883" y="416225"/>
                    <a:pt x="1710267" y="402167"/>
                    <a:pt x="1695450" y="387350"/>
                  </a:cubicBezTo>
                  <a:cubicBezTo>
                    <a:pt x="1689100" y="381000"/>
                    <a:pt x="1681381" y="375772"/>
                    <a:pt x="1676400" y="368300"/>
                  </a:cubicBezTo>
                  <a:cubicBezTo>
                    <a:pt x="1672167" y="361950"/>
                    <a:pt x="1669096" y="354646"/>
                    <a:pt x="1663700" y="349250"/>
                  </a:cubicBezTo>
                  <a:cubicBezTo>
                    <a:pt x="1658304" y="343854"/>
                    <a:pt x="1650860" y="340986"/>
                    <a:pt x="1644650" y="336550"/>
                  </a:cubicBezTo>
                  <a:cubicBezTo>
                    <a:pt x="1636038" y="330399"/>
                    <a:pt x="1626734" y="324984"/>
                    <a:pt x="1619250" y="317500"/>
                  </a:cubicBezTo>
                  <a:cubicBezTo>
                    <a:pt x="1613854" y="312104"/>
                    <a:pt x="1612293" y="303476"/>
                    <a:pt x="1606550" y="298450"/>
                  </a:cubicBezTo>
                  <a:cubicBezTo>
                    <a:pt x="1595063" y="288399"/>
                    <a:pt x="1581150" y="281517"/>
                    <a:pt x="1568450" y="273050"/>
                  </a:cubicBezTo>
                  <a:lnTo>
                    <a:pt x="1530350" y="247650"/>
                  </a:lnTo>
                  <a:lnTo>
                    <a:pt x="1511300" y="234950"/>
                  </a:lnTo>
                  <a:cubicBezTo>
                    <a:pt x="1504950" y="230717"/>
                    <a:pt x="1499490" y="224663"/>
                    <a:pt x="1492250" y="222250"/>
                  </a:cubicBezTo>
                  <a:cubicBezTo>
                    <a:pt x="1422775" y="199092"/>
                    <a:pt x="1528008" y="236026"/>
                    <a:pt x="1454150" y="203200"/>
                  </a:cubicBezTo>
                  <a:cubicBezTo>
                    <a:pt x="1441917" y="197763"/>
                    <a:pt x="1416050" y="190500"/>
                    <a:pt x="1416050" y="190500"/>
                  </a:cubicBezTo>
                  <a:cubicBezTo>
                    <a:pt x="1409700" y="184150"/>
                    <a:pt x="1404850" y="175811"/>
                    <a:pt x="1397000" y="171450"/>
                  </a:cubicBezTo>
                  <a:cubicBezTo>
                    <a:pt x="1385298" y="164949"/>
                    <a:pt x="1370039" y="166176"/>
                    <a:pt x="1358900" y="158750"/>
                  </a:cubicBezTo>
                  <a:cubicBezTo>
                    <a:pt x="1352550" y="154517"/>
                    <a:pt x="1346824" y="149150"/>
                    <a:pt x="1339850" y="146050"/>
                  </a:cubicBezTo>
                  <a:cubicBezTo>
                    <a:pt x="1327617" y="140613"/>
                    <a:pt x="1314450" y="137583"/>
                    <a:pt x="1301750" y="133350"/>
                  </a:cubicBezTo>
                  <a:cubicBezTo>
                    <a:pt x="1295400" y="131233"/>
                    <a:pt x="1288687" y="129993"/>
                    <a:pt x="1282700" y="127000"/>
                  </a:cubicBezTo>
                  <a:cubicBezTo>
                    <a:pt x="1274233" y="122767"/>
                    <a:pt x="1266089" y="117816"/>
                    <a:pt x="1257300" y="114300"/>
                  </a:cubicBezTo>
                  <a:cubicBezTo>
                    <a:pt x="1244871" y="109328"/>
                    <a:pt x="1230339" y="109026"/>
                    <a:pt x="1219200" y="101600"/>
                  </a:cubicBezTo>
                  <a:cubicBezTo>
                    <a:pt x="1164605" y="65204"/>
                    <a:pt x="1233680" y="108840"/>
                    <a:pt x="1181100" y="82550"/>
                  </a:cubicBezTo>
                  <a:cubicBezTo>
                    <a:pt x="1174274" y="79137"/>
                    <a:pt x="1169024" y="72950"/>
                    <a:pt x="1162050" y="69850"/>
                  </a:cubicBezTo>
                  <a:cubicBezTo>
                    <a:pt x="1149817" y="64413"/>
                    <a:pt x="1136650" y="61383"/>
                    <a:pt x="1123950" y="57150"/>
                  </a:cubicBezTo>
                  <a:lnTo>
                    <a:pt x="1104900" y="50800"/>
                  </a:lnTo>
                  <a:cubicBezTo>
                    <a:pt x="1098550" y="48683"/>
                    <a:pt x="1092414" y="45763"/>
                    <a:pt x="1085850" y="44450"/>
                  </a:cubicBezTo>
                  <a:cubicBezTo>
                    <a:pt x="1075267" y="42333"/>
                    <a:pt x="1064571" y="40718"/>
                    <a:pt x="1054100" y="38100"/>
                  </a:cubicBezTo>
                  <a:cubicBezTo>
                    <a:pt x="1047606" y="36477"/>
                    <a:pt x="1041486" y="33589"/>
                    <a:pt x="1035050" y="31750"/>
                  </a:cubicBezTo>
                  <a:cubicBezTo>
                    <a:pt x="1026659" y="29352"/>
                    <a:pt x="1018041" y="27798"/>
                    <a:pt x="1009650" y="25400"/>
                  </a:cubicBezTo>
                  <a:cubicBezTo>
                    <a:pt x="1003214" y="23561"/>
                    <a:pt x="997164" y="20363"/>
                    <a:pt x="990600" y="19050"/>
                  </a:cubicBezTo>
                  <a:cubicBezTo>
                    <a:pt x="921669" y="5264"/>
                    <a:pt x="912507" y="6178"/>
                    <a:pt x="844550" y="0"/>
                  </a:cubicBezTo>
                  <a:lnTo>
                    <a:pt x="635000" y="12700"/>
                  </a:ln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Figura a mano libera 10"/>
            <p:cNvSpPr/>
            <p:nvPr/>
          </p:nvSpPr>
          <p:spPr>
            <a:xfrm>
              <a:off x="1835150" y="4492625"/>
              <a:ext cx="1657350" cy="1514475"/>
            </a:xfrm>
            <a:custGeom>
              <a:avLst/>
              <a:gdLst>
                <a:gd name="connsiteX0" fmla="*/ 501650 w 1657350"/>
                <a:gd name="connsiteY0" fmla="*/ 53930 h 1514430"/>
                <a:gd name="connsiteX1" fmla="*/ 469900 w 1657350"/>
                <a:gd name="connsiteY1" fmla="*/ 60280 h 1514430"/>
                <a:gd name="connsiteX2" fmla="*/ 450850 w 1657350"/>
                <a:gd name="connsiteY2" fmla="*/ 72980 h 1514430"/>
                <a:gd name="connsiteX3" fmla="*/ 431800 w 1657350"/>
                <a:gd name="connsiteY3" fmla="*/ 79330 h 1514430"/>
                <a:gd name="connsiteX4" fmla="*/ 393700 w 1657350"/>
                <a:gd name="connsiteY4" fmla="*/ 117430 h 1514430"/>
                <a:gd name="connsiteX5" fmla="*/ 374650 w 1657350"/>
                <a:gd name="connsiteY5" fmla="*/ 136480 h 1514430"/>
                <a:gd name="connsiteX6" fmla="*/ 317500 w 1657350"/>
                <a:gd name="connsiteY6" fmla="*/ 180930 h 1514430"/>
                <a:gd name="connsiteX7" fmla="*/ 298450 w 1657350"/>
                <a:gd name="connsiteY7" fmla="*/ 193630 h 1514430"/>
                <a:gd name="connsiteX8" fmla="*/ 260350 w 1657350"/>
                <a:gd name="connsiteY8" fmla="*/ 212680 h 1514430"/>
                <a:gd name="connsiteX9" fmla="*/ 241300 w 1657350"/>
                <a:gd name="connsiteY9" fmla="*/ 231730 h 1514430"/>
                <a:gd name="connsiteX10" fmla="*/ 203200 w 1657350"/>
                <a:gd name="connsiteY10" fmla="*/ 257130 h 1514430"/>
                <a:gd name="connsiteX11" fmla="*/ 165100 w 1657350"/>
                <a:gd name="connsiteY11" fmla="*/ 288880 h 1514430"/>
                <a:gd name="connsiteX12" fmla="*/ 152400 w 1657350"/>
                <a:gd name="connsiteY12" fmla="*/ 307930 h 1514430"/>
                <a:gd name="connsiteX13" fmla="*/ 133350 w 1657350"/>
                <a:gd name="connsiteY13" fmla="*/ 326980 h 1514430"/>
                <a:gd name="connsiteX14" fmla="*/ 127000 w 1657350"/>
                <a:gd name="connsiteY14" fmla="*/ 346030 h 1514430"/>
                <a:gd name="connsiteX15" fmla="*/ 101600 w 1657350"/>
                <a:gd name="connsiteY15" fmla="*/ 384130 h 1514430"/>
                <a:gd name="connsiteX16" fmla="*/ 88900 w 1657350"/>
                <a:gd name="connsiteY16" fmla="*/ 403180 h 1514430"/>
                <a:gd name="connsiteX17" fmla="*/ 69850 w 1657350"/>
                <a:gd name="connsiteY17" fmla="*/ 441280 h 1514430"/>
                <a:gd name="connsiteX18" fmla="*/ 50800 w 1657350"/>
                <a:gd name="connsiteY18" fmla="*/ 453980 h 1514430"/>
                <a:gd name="connsiteX19" fmla="*/ 38100 w 1657350"/>
                <a:gd name="connsiteY19" fmla="*/ 479380 h 1514430"/>
                <a:gd name="connsiteX20" fmla="*/ 25400 w 1657350"/>
                <a:gd name="connsiteY20" fmla="*/ 517480 h 1514430"/>
                <a:gd name="connsiteX21" fmla="*/ 19050 w 1657350"/>
                <a:gd name="connsiteY21" fmla="*/ 631780 h 1514430"/>
                <a:gd name="connsiteX22" fmla="*/ 12700 w 1657350"/>
                <a:gd name="connsiteY22" fmla="*/ 650830 h 1514430"/>
                <a:gd name="connsiteX23" fmla="*/ 0 w 1657350"/>
                <a:gd name="connsiteY23" fmla="*/ 695280 h 1514430"/>
                <a:gd name="connsiteX24" fmla="*/ 6350 w 1657350"/>
                <a:gd name="connsiteY24" fmla="*/ 765130 h 1514430"/>
                <a:gd name="connsiteX25" fmla="*/ 12700 w 1657350"/>
                <a:gd name="connsiteY25" fmla="*/ 796880 h 1514430"/>
                <a:gd name="connsiteX26" fmla="*/ 25400 w 1657350"/>
                <a:gd name="connsiteY26" fmla="*/ 892130 h 1514430"/>
                <a:gd name="connsiteX27" fmla="*/ 38100 w 1657350"/>
                <a:gd name="connsiteY27" fmla="*/ 917530 h 1514430"/>
                <a:gd name="connsiteX28" fmla="*/ 63500 w 1657350"/>
                <a:gd name="connsiteY28" fmla="*/ 955630 h 1514430"/>
                <a:gd name="connsiteX29" fmla="*/ 82550 w 1657350"/>
                <a:gd name="connsiteY29" fmla="*/ 1031830 h 1514430"/>
                <a:gd name="connsiteX30" fmla="*/ 95250 w 1657350"/>
                <a:gd name="connsiteY30" fmla="*/ 1095330 h 1514430"/>
                <a:gd name="connsiteX31" fmla="*/ 139700 w 1657350"/>
                <a:gd name="connsiteY31" fmla="*/ 1152480 h 1514430"/>
                <a:gd name="connsiteX32" fmla="*/ 177800 w 1657350"/>
                <a:gd name="connsiteY32" fmla="*/ 1177880 h 1514430"/>
                <a:gd name="connsiteX33" fmla="*/ 196850 w 1657350"/>
                <a:gd name="connsiteY33" fmla="*/ 1190580 h 1514430"/>
                <a:gd name="connsiteX34" fmla="*/ 234950 w 1657350"/>
                <a:gd name="connsiteY34" fmla="*/ 1215980 h 1514430"/>
                <a:gd name="connsiteX35" fmla="*/ 254000 w 1657350"/>
                <a:gd name="connsiteY35" fmla="*/ 1228680 h 1514430"/>
                <a:gd name="connsiteX36" fmla="*/ 298450 w 1657350"/>
                <a:gd name="connsiteY36" fmla="*/ 1247730 h 1514430"/>
                <a:gd name="connsiteX37" fmla="*/ 317500 w 1657350"/>
                <a:gd name="connsiteY37" fmla="*/ 1266780 h 1514430"/>
                <a:gd name="connsiteX38" fmla="*/ 387350 w 1657350"/>
                <a:gd name="connsiteY38" fmla="*/ 1304880 h 1514430"/>
                <a:gd name="connsiteX39" fmla="*/ 406400 w 1657350"/>
                <a:gd name="connsiteY39" fmla="*/ 1311230 h 1514430"/>
                <a:gd name="connsiteX40" fmla="*/ 444500 w 1657350"/>
                <a:gd name="connsiteY40" fmla="*/ 1336630 h 1514430"/>
                <a:gd name="connsiteX41" fmla="*/ 482600 w 1657350"/>
                <a:gd name="connsiteY41" fmla="*/ 1349330 h 1514430"/>
                <a:gd name="connsiteX42" fmla="*/ 501650 w 1657350"/>
                <a:gd name="connsiteY42" fmla="*/ 1355680 h 1514430"/>
                <a:gd name="connsiteX43" fmla="*/ 527050 w 1657350"/>
                <a:gd name="connsiteY43" fmla="*/ 1362030 h 1514430"/>
                <a:gd name="connsiteX44" fmla="*/ 565150 w 1657350"/>
                <a:gd name="connsiteY44" fmla="*/ 1374730 h 1514430"/>
                <a:gd name="connsiteX45" fmla="*/ 615950 w 1657350"/>
                <a:gd name="connsiteY45" fmla="*/ 1387430 h 1514430"/>
                <a:gd name="connsiteX46" fmla="*/ 660400 w 1657350"/>
                <a:gd name="connsiteY46" fmla="*/ 1406480 h 1514430"/>
                <a:gd name="connsiteX47" fmla="*/ 698500 w 1657350"/>
                <a:gd name="connsiteY47" fmla="*/ 1425530 h 1514430"/>
                <a:gd name="connsiteX48" fmla="*/ 749300 w 1657350"/>
                <a:gd name="connsiteY48" fmla="*/ 1450930 h 1514430"/>
                <a:gd name="connsiteX49" fmla="*/ 768350 w 1657350"/>
                <a:gd name="connsiteY49" fmla="*/ 1463630 h 1514430"/>
                <a:gd name="connsiteX50" fmla="*/ 819150 w 1657350"/>
                <a:gd name="connsiteY50" fmla="*/ 1476330 h 1514430"/>
                <a:gd name="connsiteX51" fmla="*/ 844550 w 1657350"/>
                <a:gd name="connsiteY51" fmla="*/ 1482680 h 1514430"/>
                <a:gd name="connsiteX52" fmla="*/ 895350 w 1657350"/>
                <a:gd name="connsiteY52" fmla="*/ 1489030 h 1514430"/>
                <a:gd name="connsiteX53" fmla="*/ 920750 w 1657350"/>
                <a:gd name="connsiteY53" fmla="*/ 1495380 h 1514430"/>
                <a:gd name="connsiteX54" fmla="*/ 939800 w 1657350"/>
                <a:gd name="connsiteY54" fmla="*/ 1501730 h 1514430"/>
                <a:gd name="connsiteX55" fmla="*/ 996950 w 1657350"/>
                <a:gd name="connsiteY55" fmla="*/ 1508080 h 1514430"/>
                <a:gd name="connsiteX56" fmla="*/ 1047750 w 1657350"/>
                <a:gd name="connsiteY56" fmla="*/ 1514430 h 1514430"/>
                <a:gd name="connsiteX57" fmla="*/ 1168400 w 1657350"/>
                <a:gd name="connsiteY57" fmla="*/ 1501730 h 1514430"/>
                <a:gd name="connsiteX58" fmla="*/ 1200150 w 1657350"/>
                <a:gd name="connsiteY58" fmla="*/ 1495380 h 1514430"/>
                <a:gd name="connsiteX59" fmla="*/ 1238250 w 1657350"/>
                <a:gd name="connsiteY59" fmla="*/ 1482680 h 1514430"/>
                <a:gd name="connsiteX60" fmla="*/ 1270000 w 1657350"/>
                <a:gd name="connsiteY60" fmla="*/ 1476330 h 1514430"/>
                <a:gd name="connsiteX61" fmla="*/ 1346200 w 1657350"/>
                <a:gd name="connsiteY61" fmla="*/ 1450930 h 1514430"/>
                <a:gd name="connsiteX62" fmla="*/ 1384300 w 1657350"/>
                <a:gd name="connsiteY62" fmla="*/ 1425530 h 1514430"/>
                <a:gd name="connsiteX63" fmla="*/ 1397000 w 1657350"/>
                <a:gd name="connsiteY63" fmla="*/ 1387430 h 1514430"/>
                <a:gd name="connsiteX64" fmla="*/ 1409700 w 1657350"/>
                <a:gd name="connsiteY64" fmla="*/ 1368380 h 1514430"/>
                <a:gd name="connsiteX65" fmla="*/ 1428750 w 1657350"/>
                <a:gd name="connsiteY65" fmla="*/ 1330280 h 1514430"/>
                <a:gd name="connsiteX66" fmla="*/ 1447800 w 1657350"/>
                <a:gd name="connsiteY66" fmla="*/ 1317580 h 1514430"/>
                <a:gd name="connsiteX67" fmla="*/ 1473200 w 1657350"/>
                <a:gd name="connsiteY67" fmla="*/ 1266780 h 1514430"/>
                <a:gd name="connsiteX68" fmla="*/ 1479550 w 1657350"/>
                <a:gd name="connsiteY68" fmla="*/ 1247730 h 1514430"/>
                <a:gd name="connsiteX69" fmla="*/ 1492250 w 1657350"/>
                <a:gd name="connsiteY69" fmla="*/ 1228680 h 1514430"/>
                <a:gd name="connsiteX70" fmla="*/ 1536700 w 1657350"/>
                <a:gd name="connsiteY70" fmla="*/ 1165180 h 1514430"/>
                <a:gd name="connsiteX71" fmla="*/ 1574800 w 1657350"/>
                <a:gd name="connsiteY71" fmla="*/ 1101680 h 1514430"/>
                <a:gd name="connsiteX72" fmla="*/ 1593850 w 1657350"/>
                <a:gd name="connsiteY72" fmla="*/ 1095330 h 1514430"/>
                <a:gd name="connsiteX73" fmla="*/ 1606550 w 1657350"/>
                <a:gd name="connsiteY73" fmla="*/ 1076280 h 1514430"/>
                <a:gd name="connsiteX74" fmla="*/ 1625600 w 1657350"/>
                <a:gd name="connsiteY74" fmla="*/ 1006430 h 1514430"/>
                <a:gd name="connsiteX75" fmla="*/ 1631950 w 1657350"/>
                <a:gd name="connsiteY75" fmla="*/ 987380 h 1514430"/>
                <a:gd name="connsiteX76" fmla="*/ 1651000 w 1657350"/>
                <a:gd name="connsiteY76" fmla="*/ 904830 h 1514430"/>
                <a:gd name="connsiteX77" fmla="*/ 1657350 w 1657350"/>
                <a:gd name="connsiteY77" fmla="*/ 885780 h 1514430"/>
                <a:gd name="connsiteX78" fmla="*/ 1651000 w 1657350"/>
                <a:gd name="connsiteY78" fmla="*/ 720680 h 1514430"/>
                <a:gd name="connsiteX79" fmla="*/ 1644650 w 1657350"/>
                <a:gd name="connsiteY79" fmla="*/ 701630 h 1514430"/>
                <a:gd name="connsiteX80" fmla="*/ 1631950 w 1657350"/>
                <a:gd name="connsiteY80" fmla="*/ 682580 h 1514430"/>
                <a:gd name="connsiteX81" fmla="*/ 1619250 w 1657350"/>
                <a:gd name="connsiteY81" fmla="*/ 638130 h 1514430"/>
                <a:gd name="connsiteX82" fmla="*/ 1600200 w 1657350"/>
                <a:gd name="connsiteY82" fmla="*/ 574630 h 1514430"/>
                <a:gd name="connsiteX83" fmla="*/ 1593850 w 1657350"/>
                <a:gd name="connsiteY83" fmla="*/ 555580 h 1514430"/>
                <a:gd name="connsiteX84" fmla="*/ 1587500 w 1657350"/>
                <a:gd name="connsiteY84" fmla="*/ 536530 h 1514430"/>
                <a:gd name="connsiteX85" fmla="*/ 1574800 w 1657350"/>
                <a:gd name="connsiteY85" fmla="*/ 517480 h 1514430"/>
                <a:gd name="connsiteX86" fmla="*/ 1555750 w 1657350"/>
                <a:gd name="connsiteY86" fmla="*/ 466680 h 1514430"/>
                <a:gd name="connsiteX87" fmla="*/ 1549400 w 1657350"/>
                <a:gd name="connsiteY87" fmla="*/ 441280 h 1514430"/>
                <a:gd name="connsiteX88" fmla="*/ 1524000 w 1657350"/>
                <a:gd name="connsiteY88" fmla="*/ 390480 h 1514430"/>
                <a:gd name="connsiteX89" fmla="*/ 1517650 w 1657350"/>
                <a:gd name="connsiteY89" fmla="*/ 371430 h 1514430"/>
                <a:gd name="connsiteX90" fmla="*/ 1473200 w 1657350"/>
                <a:gd name="connsiteY90" fmla="*/ 314280 h 1514430"/>
                <a:gd name="connsiteX91" fmla="*/ 1422400 w 1657350"/>
                <a:gd name="connsiteY91" fmla="*/ 257130 h 1514430"/>
                <a:gd name="connsiteX92" fmla="*/ 1403350 w 1657350"/>
                <a:gd name="connsiteY92" fmla="*/ 238080 h 1514430"/>
                <a:gd name="connsiteX93" fmla="*/ 1384300 w 1657350"/>
                <a:gd name="connsiteY93" fmla="*/ 225380 h 1514430"/>
                <a:gd name="connsiteX94" fmla="*/ 1365250 w 1657350"/>
                <a:gd name="connsiteY94" fmla="*/ 206330 h 1514430"/>
                <a:gd name="connsiteX95" fmla="*/ 1327150 w 1657350"/>
                <a:gd name="connsiteY95" fmla="*/ 180930 h 1514430"/>
                <a:gd name="connsiteX96" fmla="*/ 1308100 w 1657350"/>
                <a:gd name="connsiteY96" fmla="*/ 168230 h 1514430"/>
                <a:gd name="connsiteX97" fmla="*/ 1289050 w 1657350"/>
                <a:gd name="connsiteY97" fmla="*/ 155530 h 1514430"/>
                <a:gd name="connsiteX98" fmla="*/ 1257300 w 1657350"/>
                <a:gd name="connsiteY98" fmla="*/ 130130 h 1514430"/>
                <a:gd name="connsiteX99" fmla="*/ 1219200 w 1657350"/>
                <a:gd name="connsiteY99" fmla="*/ 104730 h 1514430"/>
                <a:gd name="connsiteX100" fmla="*/ 1162050 w 1657350"/>
                <a:gd name="connsiteY100" fmla="*/ 85680 h 1514430"/>
                <a:gd name="connsiteX101" fmla="*/ 1143000 w 1657350"/>
                <a:gd name="connsiteY101" fmla="*/ 79330 h 1514430"/>
                <a:gd name="connsiteX102" fmla="*/ 1098550 w 1657350"/>
                <a:gd name="connsiteY102" fmla="*/ 66630 h 1514430"/>
                <a:gd name="connsiteX103" fmla="*/ 1073150 w 1657350"/>
                <a:gd name="connsiteY103" fmla="*/ 53930 h 1514430"/>
                <a:gd name="connsiteX104" fmla="*/ 1009650 w 1657350"/>
                <a:gd name="connsiteY104" fmla="*/ 34880 h 1514430"/>
                <a:gd name="connsiteX105" fmla="*/ 965200 w 1657350"/>
                <a:gd name="connsiteY105" fmla="*/ 28530 h 1514430"/>
                <a:gd name="connsiteX106" fmla="*/ 939800 w 1657350"/>
                <a:gd name="connsiteY106" fmla="*/ 22180 h 1514430"/>
                <a:gd name="connsiteX107" fmla="*/ 850900 w 1657350"/>
                <a:gd name="connsiteY107" fmla="*/ 15830 h 1514430"/>
                <a:gd name="connsiteX108" fmla="*/ 539750 w 1657350"/>
                <a:gd name="connsiteY108" fmla="*/ 15830 h 1514430"/>
                <a:gd name="connsiteX109" fmla="*/ 520700 w 1657350"/>
                <a:gd name="connsiteY109" fmla="*/ 22180 h 1514430"/>
                <a:gd name="connsiteX110" fmla="*/ 482600 w 1657350"/>
                <a:gd name="connsiteY110" fmla="*/ 47580 h 1514430"/>
                <a:gd name="connsiteX111" fmla="*/ 501650 w 1657350"/>
                <a:gd name="connsiteY111" fmla="*/ 53930 h 1514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657350" h="1514430">
                  <a:moveTo>
                    <a:pt x="501650" y="53930"/>
                  </a:moveTo>
                  <a:cubicBezTo>
                    <a:pt x="491067" y="56047"/>
                    <a:pt x="480006" y="56490"/>
                    <a:pt x="469900" y="60280"/>
                  </a:cubicBezTo>
                  <a:cubicBezTo>
                    <a:pt x="462754" y="62960"/>
                    <a:pt x="457676" y="69567"/>
                    <a:pt x="450850" y="72980"/>
                  </a:cubicBezTo>
                  <a:cubicBezTo>
                    <a:pt x="444863" y="75973"/>
                    <a:pt x="438150" y="77213"/>
                    <a:pt x="431800" y="79330"/>
                  </a:cubicBezTo>
                  <a:lnTo>
                    <a:pt x="393700" y="117430"/>
                  </a:lnTo>
                  <a:cubicBezTo>
                    <a:pt x="387350" y="123780"/>
                    <a:pt x="382122" y="131499"/>
                    <a:pt x="374650" y="136480"/>
                  </a:cubicBezTo>
                  <a:cubicBezTo>
                    <a:pt x="278355" y="200677"/>
                    <a:pt x="377186" y="131192"/>
                    <a:pt x="317500" y="180930"/>
                  </a:cubicBezTo>
                  <a:cubicBezTo>
                    <a:pt x="311637" y="185816"/>
                    <a:pt x="305276" y="190217"/>
                    <a:pt x="298450" y="193630"/>
                  </a:cubicBezTo>
                  <a:cubicBezTo>
                    <a:pt x="269811" y="207949"/>
                    <a:pt x="287647" y="189932"/>
                    <a:pt x="260350" y="212680"/>
                  </a:cubicBezTo>
                  <a:cubicBezTo>
                    <a:pt x="253451" y="218429"/>
                    <a:pt x="248389" y="226217"/>
                    <a:pt x="241300" y="231730"/>
                  </a:cubicBezTo>
                  <a:cubicBezTo>
                    <a:pt x="229252" y="241101"/>
                    <a:pt x="213993" y="246337"/>
                    <a:pt x="203200" y="257130"/>
                  </a:cubicBezTo>
                  <a:cubicBezTo>
                    <a:pt x="178754" y="281576"/>
                    <a:pt x="191622" y="271199"/>
                    <a:pt x="165100" y="288880"/>
                  </a:cubicBezTo>
                  <a:cubicBezTo>
                    <a:pt x="160867" y="295230"/>
                    <a:pt x="157286" y="302067"/>
                    <a:pt x="152400" y="307930"/>
                  </a:cubicBezTo>
                  <a:cubicBezTo>
                    <a:pt x="146651" y="314829"/>
                    <a:pt x="138331" y="319508"/>
                    <a:pt x="133350" y="326980"/>
                  </a:cubicBezTo>
                  <a:cubicBezTo>
                    <a:pt x="129637" y="332549"/>
                    <a:pt x="130251" y="340179"/>
                    <a:pt x="127000" y="346030"/>
                  </a:cubicBezTo>
                  <a:cubicBezTo>
                    <a:pt x="119587" y="359373"/>
                    <a:pt x="110067" y="371430"/>
                    <a:pt x="101600" y="384130"/>
                  </a:cubicBezTo>
                  <a:cubicBezTo>
                    <a:pt x="97367" y="390480"/>
                    <a:pt x="91313" y="395940"/>
                    <a:pt x="88900" y="403180"/>
                  </a:cubicBezTo>
                  <a:cubicBezTo>
                    <a:pt x="83735" y="418674"/>
                    <a:pt x="82160" y="428970"/>
                    <a:pt x="69850" y="441280"/>
                  </a:cubicBezTo>
                  <a:cubicBezTo>
                    <a:pt x="64454" y="446676"/>
                    <a:pt x="57150" y="449747"/>
                    <a:pt x="50800" y="453980"/>
                  </a:cubicBezTo>
                  <a:cubicBezTo>
                    <a:pt x="46567" y="462447"/>
                    <a:pt x="41616" y="470591"/>
                    <a:pt x="38100" y="479380"/>
                  </a:cubicBezTo>
                  <a:cubicBezTo>
                    <a:pt x="33128" y="491809"/>
                    <a:pt x="25400" y="517480"/>
                    <a:pt x="25400" y="517480"/>
                  </a:cubicBezTo>
                  <a:cubicBezTo>
                    <a:pt x="23283" y="555580"/>
                    <a:pt x="22668" y="593793"/>
                    <a:pt x="19050" y="631780"/>
                  </a:cubicBezTo>
                  <a:cubicBezTo>
                    <a:pt x="18415" y="638443"/>
                    <a:pt x="14539" y="644394"/>
                    <a:pt x="12700" y="650830"/>
                  </a:cubicBezTo>
                  <a:cubicBezTo>
                    <a:pt x="-3247" y="706644"/>
                    <a:pt x="15225" y="649605"/>
                    <a:pt x="0" y="695280"/>
                  </a:cubicBezTo>
                  <a:cubicBezTo>
                    <a:pt x="2117" y="718563"/>
                    <a:pt x="3450" y="741931"/>
                    <a:pt x="6350" y="765130"/>
                  </a:cubicBezTo>
                  <a:cubicBezTo>
                    <a:pt x="7689" y="775840"/>
                    <a:pt x="11361" y="786170"/>
                    <a:pt x="12700" y="796880"/>
                  </a:cubicBezTo>
                  <a:cubicBezTo>
                    <a:pt x="15806" y="821729"/>
                    <a:pt x="14886" y="864091"/>
                    <a:pt x="25400" y="892130"/>
                  </a:cubicBezTo>
                  <a:cubicBezTo>
                    <a:pt x="28724" y="900993"/>
                    <a:pt x="33230" y="909413"/>
                    <a:pt x="38100" y="917530"/>
                  </a:cubicBezTo>
                  <a:cubicBezTo>
                    <a:pt x="45953" y="930618"/>
                    <a:pt x="58673" y="941150"/>
                    <a:pt x="63500" y="955630"/>
                  </a:cubicBezTo>
                  <a:cubicBezTo>
                    <a:pt x="79001" y="1002134"/>
                    <a:pt x="75221" y="984190"/>
                    <a:pt x="82550" y="1031830"/>
                  </a:cubicBezTo>
                  <a:cubicBezTo>
                    <a:pt x="84295" y="1043175"/>
                    <a:pt x="86650" y="1079849"/>
                    <a:pt x="95250" y="1095330"/>
                  </a:cubicBezTo>
                  <a:cubicBezTo>
                    <a:pt x="105688" y="1114119"/>
                    <a:pt x="121591" y="1138395"/>
                    <a:pt x="139700" y="1152480"/>
                  </a:cubicBezTo>
                  <a:cubicBezTo>
                    <a:pt x="151748" y="1161851"/>
                    <a:pt x="165100" y="1169413"/>
                    <a:pt x="177800" y="1177880"/>
                  </a:cubicBezTo>
                  <a:lnTo>
                    <a:pt x="196850" y="1190580"/>
                  </a:lnTo>
                  <a:lnTo>
                    <a:pt x="234950" y="1215980"/>
                  </a:lnTo>
                  <a:cubicBezTo>
                    <a:pt x="241300" y="1220213"/>
                    <a:pt x="247174" y="1225267"/>
                    <a:pt x="254000" y="1228680"/>
                  </a:cubicBezTo>
                  <a:cubicBezTo>
                    <a:pt x="285387" y="1244373"/>
                    <a:pt x="270420" y="1238387"/>
                    <a:pt x="298450" y="1247730"/>
                  </a:cubicBezTo>
                  <a:cubicBezTo>
                    <a:pt x="304800" y="1254080"/>
                    <a:pt x="310601" y="1261031"/>
                    <a:pt x="317500" y="1266780"/>
                  </a:cubicBezTo>
                  <a:cubicBezTo>
                    <a:pt x="332958" y="1279662"/>
                    <a:pt x="377711" y="1301667"/>
                    <a:pt x="387350" y="1304880"/>
                  </a:cubicBezTo>
                  <a:cubicBezTo>
                    <a:pt x="393700" y="1306997"/>
                    <a:pt x="400549" y="1307979"/>
                    <a:pt x="406400" y="1311230"/>
                  </a:cubicBezTo>
                  <a:cubicBezTo>
                    <a:pt x="419743" y="1318643"/>
                    <a:pt x="430020" y="1331803"/>
                    <a:pt x="444500" y="1336630"/>
                  </a:cubicBezTo>
                  <a:lnTo>
                    <a:pt x="482600" y="1349330"/>
                  </a:lnTo>
                  <a:cubicBezTo>
                    <a:pt x="488950" y="1351447"/>
                    <a:pt x="495156" y="1354057"/>
                    <a:pt x="501650" y="1355680"/>
                  </a:cubicBezTo>
                  <a:cubicBezTo>
                    <a:pt x="510117" y="1357797"/>
                    <a:pt x="518691" y="1359522"/>
                    <a:pt x="527050" y="1362030"/>
                  </a:cubicBezTo>
                  <a:cubicBezTo>
                    <a:pt x="539872" y="1365877"/>
                    <a:pt x="552163" y="1371483"/>
                    <a:pt x="565150" y="1374730"/>
                  </a:cubicBezTo>
                  <a:cubicBezTo>
                    <a:pt x="582083" y="1378963"/>
                    <a:pt x="599391" y="1381910"/>
                    <a:pt x="615950" y="1387430"/>
                  </a:cubicBezTo>
                  <a:cubicBezTo>
                    <a:pt x="637322" y="1394554"/>
                    <a:pt x="638429" y="1393925"/>
                    <a:pt x="660400" y="1406480"/>
                  </a:cubicBezTo>
                  <a:cubicBezTo>
                    <a:pt x="694867" y="1426175"/>
                    <a:pt x="663573" y="1413888"/>
                    <a:pt x="698500" y="1425530"/>
                  </a:cubicBezTo>
                  <a:cubicBezTo>
                    <a:pt x="754911" y="1467838"/>
                    <a:pt x="693817" y="1427152"/>
                    <a:pt x="749300" y="1450930"/>
                  </a:cubicBezTo>
                  <a:cubicBezTo>
                    <a:pt x="756315" y="1453936"/>
                    <a:pt x="761178" y="1461022"/>
                    <a:pt x="768350" y="1463630"/>
                  </a:cubicBezTo>
                  <a:cubicBezTo>
                    <a:pt x="784754" y="1469595"/>
                    <a:pt x="802217" y="1472097"/>
                    <a:pt x="819150" y="1476330"/>
                  </a:cubicBezTo>
                  <a:cubicBezTo>
                    <a:pt x="827617" y="1478447"/>
                    <a:pt x="835890" y="1481598"/>
                    <a:pt x="844550" y="1482680"/>
                  </a:cubicBezTo>
                  <a:cubicBezTo>
                    <a:pt x="861483" y="1484797"/>
                    <a:pt x="878517" y="1486225"/>
                    <a:pt x="895350" y="1489030"/>
                  </a:cubicBezTo>
                  <a:cubicBezTo>
                    <a:pt x="903958" y="1490465"/>
                    <a:pt x="912359" y="1492982"/>
                    <a:pt x="920750" y="1495380"/>
                  </a:cubicBezTo>
                  <a:cubicBezTo>
                    <a:pt x="927186" y="1497219"/>
                    <a:pt x="933198" y="1500630"/>
                    <a:pt x="939800" y="1501730"/>
                  </a:cubicBezTo>
                  <a:cubicBezTo>
                    <a:pt x="958706" y="1504881"/>
                    <a:pt x="977914" y="1505840"/>
                    <a:pt x="996950" y="1508080"/>
                  </a:cubicBezTo>
                  <a:lnTo>
                    <a:pt x="1047750" y="1514430"/>
                  </a:lnTo>
                  <a:cubicBezTo>
                    <a:pt x="1122912" y="1508648"/>
                    <a:pt x="1112513" y="1511891"/>
                    <a:pt x="1168400" y="1501730"/>
                  </a:cubicBezTo>
                  <a:cubicBezTo>
                    <a:pt x="1179019" y="1499799"/>
                    <a:pt x="1189737" y="1498220"/>
                    <a:pt x="1200150" y="1495380"/>
                  </a:cubicBezTo>
                  <a:cubicBezTo>
                    <a:pt x="1213065" y="1491858"/>
                    <a:pt x="1225123" y="1485305"/>
                    <a:pt x="1238250" y="1482680"/>
                  </a:cubicBezTo>
                  <a:cubicBezTo>
                    <a:pt x="1248833" y="1480563"/>
                    <a:pt x="1259483" y="1478757"/>
                    <a:pt x="1270000" y="1476330"/>
                  </a:cubicBezTo>
                  <a:cubicBezTo>
                    <a:pt x="1306378" y="1467935"/>
                    <a:pt x="1317990" y="1467856"/>
                    <a:pt x="1346200" y="1450930"/>
                  </a:cubicBezTo>
                  <a:cubicBezTo>
                    <a:pt x="1359288" y="1443077"/>
                    <a:pt x="1384300" y="1425530"/>
                    <a:pt x="1384300" y="1425530"/>
                  </a:cubicBezTo>
                  <a:cubicBezTo>
                    <a:pt x="1388533" y="1412830"/>
                    <a:pt x="1389574" y="1398569"/>
                    <a:pt x="1397000" y="1387430"/>
                  </a:cubicBezTo>
                  <a:cubicBezTo>
                    <a:pt x="1401233" y="1381080"/>
                    <a:pt x="1406287" y="1375206"/>
                    <a:pt x="1409700" y="1368380"/>
                  </a:cubicBezTo>
                  <a:cubicBezTo>
                    <a:pt x="1420029" y="1347722"/>
                    <a:pt x="1410552" y="1348478"/>
                    <a:pt x="1428750" y="1330280"/>
                  </a:cubicBezTo>
                  <a:cubicBezTo>
                    <a:pt x="1434146" y="1324884"/>
                    <a:pt x="1441450" y="1321813"/>
                    <a:pt x="1447800" y="1317580"/>
                  </a:cubicBezTo>
                  <a:cubicBezTo>
                    <a:pt x="1460492" y="1254119"/>
                    <a:pt x="1442707" y="1312520"/>
                    <a:pt x="1473200" y="1266780"/>
                  </a:cubicBezTo>
                  <a:cubicBezTo>
                    <a:pt x="1476913" y="1261211"/>
                    <a:pt x="1476557" y="1253717"/>
                    <a:pt x="1479550" y="1247730"/>
                  </a:cubicBezTo>
                  <a:cubicBezTo>
                    <a:pt x="1482963" y="1240904"/>
                    <a:pt x="1487814" y="1234890"/>
                    <a:pt x="1492250" y="1228680"/>
                  </a:cubicBezTo>
                  <a:cubicBezTo>
                    <a:pt x="1505524" y="1210097"/>
                    <a:pt x="1526968" y="1184644"/>
                    <a:pt x="1536700" y="1165180"/>
                  </a:cubicBezTo>
                  <a:cubicBezTo>
                    <a:pt x="1542920" y="1152740"/>
                    <a:pt x="1565605" y="1104745"/>
                    <a:pt x="1574800" y="1101680"/>
                  </a:cubicBezTo>
                  <a:lnTo>
                    <a:pt x="1593850" y="1095330"/>
                  </a:lnTo>
                  <a:cubicBezTo>
                    <a:pt x="1598083" y="1088980"/>
                    <a:pt x="1603450" y="1083254"/>
                    <a:pt x="1606550" y="1076280"/>
                  </a:cubicBezTo>
                  <a:cubicBezTo>
                    <a:pt x="1622119" y="1041250"/>
                    <a:pt x="1617063" y="1040577"/>
                    <a:pt x="1625600" y="1006430"/>
                  </a:cubicBezTo>
                  <a:cubicBezTo>
                    <a:pt x="1627223" y="999936"/>
                    <a:pt x="1629833" y="993730"/>
                    <a:pt x="1631950" y="987380"/>
                  </a:cubicBezTo>
                  <a:cubicBezTo>
                    <a:pt x="1640193" y="929678"/>
                    <a:pt x="1633567" y="957129"/>
                    <a:pt x="1651000" y="904830"/>
                  </a:cubicBezTo>
                  <a:lnTo>
                    <a:pt x="1657350" y="885780"/>
                  </a:lnTo>
                  <a:cubicBezTo>
                    <a:pt x="1655233" y="830747"/>
                    <a:pt x="1654789" y="775624"/>
                    <a:pt x="1651000" y="720680"/>
                  </a:cubicBezTo>
                  <a:cubicBezTo>
                    <a:pt x="1650539" y="714002"/>
                    <a:pt x="1647643" y="707617"/>
                    <a:pt x="1644650" y="701630"/>
                  </a:cubicBezTo>
                  <a:cubicBezTo>
                    <a:pt x="1641237" y="694804"/>
                    <a:pt x="1636183" y="688930"/>
                    <a:pt x="1631950" y="682580"/>
                  </a:cubicBezTo>
                  <a:cubicBezTo>
                    <a:pt x="1612099" y="603175"/>
                    <a:pt x="1637470" y="701899"/>
                    <a:pt x="1619250" y="638130"/>
                  </a:cubicBezTo>
                  <a:cubicBezTo>
                    <a:pt x="1600056" y="570952"/>
                    <a:pt x="1630381" y="665172"/>
                    <a:pt x="1600200" y="574630"/>
                  </a:cubicBezTo>
                  <a:lnTo>
                    <a:pt x="1593850" y="555580"/>
                  </a:lnTo>
                  <a:cubicBezTo>
                    <a:pt x="1591733" y="549230"/>
                    <a:pt x="1591213" y="542099"/>
                    <a:pt x="1587500" y="536530"/>
                  </a:cubicBezTo>
                  <a:lnTo>
                    <a:pt x="1574800" y="517480"/>
                  </a:lnTo>
                  <a:cubicBezTo>
                    <a:pt x="1558501" y="452282"/>
                    <a:pt x="1580654" y="533092"/>
                    <a:pt x="1555750" y="466680"/>
                  </a:cubicBezTo>
                  <a:cubicBezTo>
                    <a:pt x="1552686" y="458508"/>
                    <a:pt x="1552757" y="449336"/>
                    <a:pt x="1549400" y="441280"/>
                  </a:cubicBezTo>
                  <a:cubicBezTo>
                    <a:pt x="1542118" y="423804"/>
                    <a:pt x="1529987" y="408441"/>
                    <a:pt x="1524000" y="390480"/>
                  </a:cubicBezTo>
                  <a:cubicBezTo>
                    <a:pt x="1521883" y="384130"/>
                    <a:pt x="1520901" y="377281"/>
                    <a:pt x="1517650" y="371430"/>
                  </a:cubicBezTo>
                  <a:cubicBezTo>
                    <a:pt x="1476812" y="297921"/>
                    <a:pt x="1509195" y="360560"/>
                    <a:pt x="1473200" y="314280"/>
                  </a:cubicBezTo>
                  <a:cubicBezTo>
                    <a:pt x="1412733" y="236537"/>
                    <a:pt x="1480255" y="306720"/>
                    <a:pt x="1422400" y="257130"/>
                  </a:cubicBezTo>
                  <a:cubicBezTo>
                    <a:pt x="1415582" y="251286"/>
                    <a:pt x="1410249" y="243829"/>
                    <a:pt x="1403350" y="238080"/>
                  </a:cubicBezTo>
                  <a:cubicBezTo>
                    <a:pt x="1397487" y="233194"/>
                    <a:pt x="1390163" y="230266"/>
                    <a:pt x="1384300" y="225380"/>
                  </a:cubicBezTo>
                  <a:cubicBezTo>
                    <a:pt x="1377401" y="219631"/>
                    <a:pt x="1372339" y="211843"/>
                    <a:pt x="1365250" y="206330"/>
                  </a:cubicBezTo>
                  <a:cubicBezTo>
                    <a:pt x="1353202" y="196959"/>
                    <a:pt x="1339850" y="189397"/>
                    <a:pt x="1327150" y="180930"/>
                  </a:cubicBezTo>
                  <a:lnTo>
                    <a:pt x="1308100" y="168230"/>
                  </a:lnTo>
                  <a:lnTo>
                    <a:pt x="1289050" y="155530"/>
                  </a:lnTo>
                  <a:cubicBezTo>
                    <a:pt x="1265584" y="120331"/>
                    <a:pt x="1289776" y="148172"/>
                    <a:pt x="1257300" y="130130"/>
                  </a:cubicBezTo>
                  <a:cubicBezTo>
                    <a:pt x="1243957" y="122717"/>
                    <a:pt x="1233680" y="109557"/>
                    <a:pt x="1219200" y="104730"/>
                  </a:cubicBezTo>
                  <a:lnTo>
                    <a:pt x="1162050" y="85680"/>
                  </a:lnTo>
                  <a:cubicBezTo>
                    <a:pt x="1155700" y="83563"/>
                    <a:pt x="1149494" y="80953"/>
                    <a:pt x="1143000" y="79330"/>
                  </a:cubicBezTo>
                  <a:cubicBezTo>
                    <a:pt x="1130111" y="76108"/>
                    <a:pt x="1111304" y="72096"/>
                    <a:pt x="1098550" y="66630"/>
                  </a:cubicBezTo>
                  <a:cubicBezTo>
                    <a:pt x="1089849" y="62901"/>
                    <a:pt x="1081939" y="57446"/>
                    <a:pt x="1073150" y="53930"/>
                  </a:cubicBezTo>
                  <a:cubicBezTo>
                    <a:pt x="1059343" y="48407"/>
                    <a:pt x="1026803" y="37999"/>
                    <a:pt x="1009650" y="34880"/>
                  </a:cubicBezTo>
                  <a:cubicBezTo>
                    <a:pt x="994924" y="32203"/>
                    <a:pt x="979926" y="31207"/>
                    <a:pt x="965200" y="28530"/>
                  </a:cubicBezTo>
                  <a:cubicBezTo>
                    <a:pt x="956614" y="26969"/>
                    <a:pt x="948474" y="23144"/>
                    <a:pt x="939800" y="22180"/>
                  </a:cubicBezTo>
                  <a:cubicBezTo>
                    <a:pt x="910273" y="18899"/>
                    <a:pt x="880533" y="17947"/>
                    <a:pt x="850900" y="15830"/>
                  </a:cubicBezTo>
                  <a:cubicBezTo>
                    <a:pt x="734869" y="-13178"/>
                    <a:pt x="814593" y="4378"/>
                    <a:pt x="539750" y="15830"/>
                  </a:cubicBezTo>
                  <a:cubicBezTo>
                    <a:pt x="533062" y="16109"/>
                    <a:pt x="526551" y="18929"/>
                    <a:pt x="520700" y="22180"/>
                  </a:cubicBezTo>
                  <a:cubicBezTo>
                    <a:pt x="507357" y="29593"/>
                    <a:pt x="497864" y="47580"/>
                    <a:pt x="482600" y="47580"/>
                  </a:cubicBezTo>
                  <a:lnTo>
                    <a:pt x="501650" y="53930"/>
                  </a:ln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Figura a mano libera 11"/>
            <p:cNvSpPr/>
            <p:nvPr/>
          </p:nvSpPr>
          <p:spPr>
            <a:xfrm>
              <a:off x="3949700" y="4514850"/>
              <a:ext cx="1377950" cy="1346200"/>
            </a:xfrm>
            <a:custGeom>
              <a:avLst/>
              <a:gdLst>
                <a:gd name="connsiteX0" fmla="*/ 381000 w 1377950"/>
                <a:gd name="connsiteY0" fmla="*/ 82550 h 1346200"/>
                <a:gd name="connsiteX1" fmla="*/ 349250 w 1377950"/>
                <a:gd name="connsiteY1" fmla="*/ 101600 h 1346200"/>
                <a:gd name="connsiteX2" fmla="*/ 298450 w 1377950"/>
                <a:gd name="connsiteY2" fmla="*/ 139700 h 1346200"/>
                <a:gd name="connsiteX3" fmla="*/ 279400 w 1377950"/>
                <a:gd name="connsiteY3" fmla="*/ 152400 h 1346200"/>
                <a:gd name="connsiteX4" fmla="*/ 254000 w 1377950"/>
                <a:gd name="connsiteY4" fmla="*/ 158750 h 1346200"/>
                <a:gd name="connsiteX5" fmla="*/ 215900 w 1377950"/>
                <a:gd name="connsiteY5" fmla="*/ 177800 h 1346200"/>
                <a:gd name="connsiteX6" fmla="*/ 190500 w 1377950"/>
                <a:gd name="connsiteY6" fmla="*/ 190500 h 1346200"/>
                <a:gd name="connsiteX7" fmla="*/ 171450 w 1377950"/>
                <a:gd name="connsiteY7" fmla="*/ 196850 h 1346200"/>
                <a:gd name="connsiteX8" fmla="*/ 133350 w 1377950"/>
                <a:gd name="connsiteY8" fmla="*/ 222250 h 1346200"/>
                <a:gd name="connsiteX9" fmla="*/ 114300 w 1377950"/>
                <a:gd name="connsiteY9" fmla="*/ 234950 h 1346200"/>
                <a:gd name="connsiteX10" fmla="*/ 95250 w 1377950"/>
                <a:gd name="connsiteY10" fmla="*/ 247650 h 1346200"/>
                <a:gd name="connsiteX11" fmla="*/ 69850 w 1377950"/>
                <a:gd name="connsiteY11" fmla="*/ 273050 h 1346200"/>
                <a:gd name="connsiteX12" fmla="*/ 44450 w 1377950"/>
                <a:gd name="connsiteY12" fmla="*/ 311150 h 1346200"/>
                <a:gd name="connsiteX13" fmla="*/ 31750 w 1377950"/>
                <a:gd name="connsiteY13" fmla="*/ 330200 h 1346200"/>
                <a:gd name="connsiteX14" fmla="*/ 19050 w 1377950"/>
                <a:gd name="connsiteY14" fmla="*/ 368300 h 1346200"/>
                <a:gd name="connsiteX15" fmla="*/ 6350 w 1377950"/>
                <a:gd name="connsiteY15" fmla="*/ 577850 h 1346200"/>
                <a:gd name="connsiteX16" fmla="*/ 0 w 1377950"/>
                <a:gd name="connsiteY16" fmla="*/ 603250 h 1346200"/>
                <a:gd name="connsiteX17" fmla="*/ 6350 w 1377950"/>
                <a:gd name="connsiteY17" fmla="*/ 762000 h 1346200"/>
                <a:gd name="connsiteX18" fmla="*/ 19050 w 1377950"/>
                <a:gd name="connsiteY18" fmla="*/ 800100 h 1346200"/>
                <a:gd name="connsiteX19" fmla="*/ 31750 w 1377950"/>
                <a:gd name="connsiteY19" fmla="*/ 844550 h 1346200"/>
                <a:gd name="connsiteX20" fmla="*/ 38100 w 1377950"/>
                <a:gd name="connsiteY20" fmla="*/ 895350 h 1346200"/>
                <a:gd name="connsiteX21" fmla="*/ 50800 w 1377950"/>
                <a:gd name="connsiteY21" fmla="*/ 933450 h 1346200"/>
                <a:gd name="connsiteX22" fmla="*/ 57150 w 1377950"/>
                <a:gd name="connsiteY22" fmla="*/ 952500 h 1346200"/>
                <a:gd name="connsiteX23" fmla="*/ 101600 w 1377950"/>
                <a:gd name="connsiteY23" fmla="*/ 1009650 h 1346200"/>
                <a:gd name="connsiteX24" fmla="*/ 120650 w 1377950"/>
                <a:gd name="connsiteY24" fmla="*/ 1022350 h 1346200"/>
                <a:gd name="connsiteX25" fmla="*/ 133350 w 1377950"/>
                <a:gd name="connsiteY25" fmla="*/ 1041400 h 1346200"/>
                <a:gd name="connsiteX26" fmla="*/ 171450 w 1377950"/>
                <a:gd name="connsiteY26" fmla="*/ 1073150 h 1346200"/>
                <a:gd name="connsiteX27" fmla="*/ 184150 w 1377950"/>
                <a:gd name="connsiteY27" fmla="*/ 1092200 h 1346200"/>
                <a:gd name="connsiteX28" fmla="*/ 247650 w 1377950"/>
                <a:gd name="connsiteY28" fmla="*/ 1130300 h 1346200"/>
                <a:gd name="connsiteX29" fmla="*/ 266700 w 1377950"/>
                <a:gd name="connsiteY29" fmla="*/ 1155700 h 1346200"/>
                <a:gd name="connsiteX30" fmla="*/ 285750 w 1377950"/>
                <a:gd name="connsiteY30" fmla="*/ 1162050 h 1346200"/>
                <a:gd name="connsiteX31" fmla="*/ 304800 w 1377950"/>
                <a:gd name="connsiteY31" fmla="*/ 1174750 h 1346200"/>
                <a:gd name="connsiteX32" fmla="*/ 336550 w 1377950"/>
                <a:gd name="connsiteY32" fmla="*/ 1206500 h 1346200"/>
                <a:gd name="connsiteX33" fmla="*/ 381000 w 1377950"/>
                <a:gd name="connsiteY33" fmla="*/ 1244600 h 1346200"/>
                <a:gd name="connsiteX34" fmla="*/ 400050 w 1377950"/>
                <a:gd name="connsiteY34" fmla="*/ 1250950 h 1346200"/>
                <a:gd name="connsiteX35" fmla="*/ 419100 w 1377950"/>
                <a:gd name="connsiteY35" fmla="*/ 1263650 h 1346200"/>
                <a:gd name="connsiteX36" fmla="*/ 482600 w 1377950"/>
                <a:gd name="connsiteY36" fmla="*/ 1276350 h 1346200"/>
                <a:gd name="connsiteX37" fmla="*/ 546100 w 1377950"/>
                <a:gd name="connsiteY37" fmla="*/ 1289050 h 1346200"/>
                <a:gd name="connsiteX38" fmla="*/ 584200 w 1377950"/>
                <a:gd name="connsiteY38" fmla="*/ 1301750 h 1346200"/>
                <a:gd name="connsiteX39" fmla="*/ 609600 w 1377950"/>
                <a:gd name="connsiteY39" fmla="*/ 1308100 h 1346200"/>
                <a:gd name="connsiteX40" fmla="*/ 647700 w 1377950"/>
                <a:gd name="connsiteY40" fmla="*/ 1320800 h 1346200"/>
                <a:gd name="connsiteX41" fmla="*/ 685800 w 1377950"/>
                <a:gd name="connsiteY41" fmla="*/ 1333500 h 1346200"/>
                <a:gd name="connsiteX42" fmla="*/ 704850 w 1377950"/>
                <a:gd name="connsiteY42" fmla="*/ 1339850 h 1346200"/>
                <a:gd name="connsiteX43" fmla="*/ 736600 w 1377950"/>
                <a:gd name="connsiteY43" fmla="*/ 1346200 h 1346200"/>
                <a:gd name="connsiteX44" fmla="*/ 869950 w 1377950"/>
                <a:gd name="connsiteY44" fmla="*/ 1339850 h 1346200"/>
                <a:gd name="connsiteX45" fmla="*/ 901700 w 1377950"/>
                <a:gd name="connsiteY45" fmla="*/ 1333500 h 1346200"/>
                <a:gd name="connsiteX46" fmla="*/ 946150 w 1377950"/>
                <a:gd name="connsiteY46" fmla="*/ 1320800 h 1346200"/>
                <a:gd name="connsiteX47" fmla="*/ 971550 w 1377950"/>
                <a:gd name="connsiteY47" fmla="*/ 1314450 h 1346200"/>
                <a:gd name="connsiteX48" fmla="*/ 1022350 w 1377950"/>
                <a:gd name="connsiteY48" fmla="*/ 1295400 h 1346200"/>
                <a:gd name="connsiteX49" fmla="*/ 1041400 w 1377950"/>
                <a:gd name="connsiteY49" fmla="*/ 1282700 h 1346200"/>
                <a:gd name="connsiteX50" fmla="*/ 1060450 w 1377950"/>
                <a:gd name="connsiteY50" fmla="*/ 1276350 h 1346200"/>
                <a:gd name="connsiteX51" fmla="*/ 1085850 w 1377950"/>
                <a:gd name="connsiteY51" fmla="*/ 1263650 h 1346200"/>
                <a:gd name="connsiteX52" fmla="*/ 1123950 w 1377950"/>
                <a:gd name="connsiteY52" fmla="*/ 1231900 h 1346200"/>
                <a:gd name="connsiteX53" fmla="*/ 1143000 w 1377950"/>
                <a:gd name="connsiteY53" fmla="*/ 1219200 h 1346200"/>
                <a:gd name="connsiteX54" fmla="*/ 1168400 w 1377950"/>
                <a:gd name="connsiteY54" fmla="*/ 1181100 h 1346200"/>
                <a:gd name="connsiteX55" fmla="*/ 1206500 w 1377950"/>
                <a:gd name="connsiteY55" fmla="*/ 1143000 h 1346200"/>
                <a:gd name="connsiteX56" fmla="*/ 1212850 w 1377950"/>
                <a:gd name="connsiteY56" fmla="*/ 1123950 h 1346200"/>
                <a:gd name="connsiteX57" fmla="*/ 1250950 w 1377950"/>
                <a:gd name="connsiteY57" fmla="*/ 1085850 h 1346200"/>
                <a:gd name="connsiteX58" fmla="*/ 1257300 w 1377950"/>
                <a:gd name="connsiteY58" fmla="*/ 1066800 h 1346200"/>
                <a:gd name="connsiteX59" fmla="*/ 1301750 w 1377950"/>
                <a:gd name="connsiteY59" fmla="*/ 1003300 h 1346200"/>
                <a:gd name="connsiteX60" fmla="*/ 1320800 w 1377950"/>
                <a:gd name="connsiteY60" fmla="*/ 958850 h 1346200"/>
                <a:gd name="connsiteX61" fmla="*/ 1346200 w 1377950"/>
                <a:gd name="connsiteY61" fmla="*/ 914400 h 1346200"/>
                <a:gd name="connsiteX62" fmla="*/ 1358900 w 1377950"/>
                <a:gd name="connsiteY62" fmla="*/ 844550 h 1346200"/>
                <a:gd name="connsiteX63" fmla="*/ 1365250 w 1377950"/>
                <a:gd name="connsiteY63" fmla="*/ 819150 h 1346200"/>
                <a:gd name="connsiteX64" fmla="*/ 1371600 w 1377950"/>
                <a:gd name="connsiteY64" fmla="*/ 736600 h 1346200"/>
                <a:gd name="connsiteX65" fmla="*/ 1377950 w 1377950"/>
                <a:gd name="connsiteY65" fmla="*/ 698500 h 1346200"/>
                <a:gd name="connsiteX66" fmla="*/ 1371600 w 1377950"/>
                <a:gd name="connsiteY66" fmla="*/ 450850 h 1346200"/>
                <a:gd name="connsiteX67" fmla="*/ 1365250 w 1377950"/>
                <a:gd name="connsiteY67" fmla="*/ 431800 h 1346200"/>
                <a:gd name="connsiteX68" fmla="*/ 1346200 w 1377950"/>
                <a:gd name="connsiteY68" fmla="*/ 387350 h 1346200"/>
                <a:gd name="connsiteX69" fmla="*/ 1339850 w 1377950"/>
                <a:gd name="connsiteY69" fmla="*/ 368300 h 1346200"/>
                <a:gd name="connsiteX70" fmla="*/ 1327150 w 1377950"/>
                <a:gd name="connsiteY70" fmla="*/ 349250 h 1346200"/>
                <a:gd name="connsiteX71" fmla="*/ 1308100 w 1377950"/>
                <a:gd name="connsiteY71" fmla="*/ 285750 h 1346200"/>
                <a:gd name="connsiteX72" fmla="*/ 1295400 w 1377950"/>
                <a:gd name="connsiteY72" fmla="*/ 247650 h 1346200"/>
                <a:gd name="connsiteX73" fmla="*/ 1276350 w 1377950"/>
                <a:gd name="connsiteY73" fmla="*/ 209550 h 1346200"/>
                <a:gd name="connsiteX74" fmla="*/ 1263650 w 1377950"/>
                <a:gd name="connsiteY74" fmla="*/ 190500 h 1346200"/>
                <a:gd name="connsiteX75" fmla="*/ 1250950 w 1377950"/>
                <a:gd name="connsiteY75" fmla="*/ 152400 h 1346200"/>
                <a:gd name="connsiteX76" fmla="*/ 1187450 w 1377950"/>
                <a:gd name="connsiteY76" fmla="*/ 76200 h 1346200"/>
                <a:gd name="connsiteX77" fmla="*/ 1149350 w 1377950"/>
                <a:gd name="connsiteY77" fmla="*/ 50800 h 1346200"/>
                <a:gd name="connsiteX78" fmla="*/ 1130300 w 1377950"/>
                <a:gd name="connsiteY78" fmla="*/ 44450 h 1346200"/>
                <a:gd name="connsiteX79" fmla="*/ 1085850 w 1377950"/>
                <a:gd name="connsiteY79" fmla="*/ 25400 h 1346200"/>
                <a:gd name="connsiteX80" fmla="*/ 1066800 w 1377950"/>
                <a:gd name="connsiteY80" fmla="*/ 12700 h 1346200"/>
                <a:gd name="connsiteX81" fmla="*/ 990600 w 1377950"/>
                <a:gd name="connsiteY81" fmla="*/ 0 h 1346200"/>
                <a:gd name="connsiteX82" fmla="*/ 723900 w 1377950"/>
                <a:gd name="connsiteY82" fmla="*/ 6350 h 1346200"/>
                <a:gd name="connsiteX83" fmla="*/ 685800 w 1377950"/>
                <a:gd name="connsiteY83" fmla="*/ 19050 h 1346200"/>
                <a:gd name="connsiteX84" fmla="*/ 660400 w 1377950"/>
                <a:gd name="connsiteY84" fmla="*/ 25400 h 1346200"/>
                <a:gd name="connsiteX85" fmla="*/ 641350 w 1377950"/>
                <a:gd name="connsiteY85" fmla="*/ 31750 h 1346200"/>
                <a:gd name="connsiteX86" fmla="*/ 609600 w 1377950"/>
                <a:gd name="connsiteY86" fmla="*/ 38100 h 1346200"/>
                <a:gd name="connsiteX87" fmla="*/ 571500 w 1377950"/>
                <a:gd name="connsiteY87" fmla="*/ 50800 h 1346200"/>
                <a:gd name="connsiteX88" fmla="*/ 533400 w 1377950"/>
                <a:gd name="connsiteY88" fmla="*/ 57150 h 1346200"/>
                <a:gd name="connsiteX89" fmla="*/ 508000 w 1377950"/>
                <a:gd name="connsiteY89" fmla="*/ 63500 h 1346200"/>
                <a:gd name="connsiteX90" fmla="*/ 412750 w 1377950"/>
                <a:gd name="connsiteY90" fmla="*/ 76200 h 1346200"/>
                <a:gd name="connsiteX91" fmla="*/ 381000 w 1377950"/>
                <a:gd name="connsiteY91" fmla="*/ 8255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77950" h="1346200">
                  <a:moveTo>
                    <a:pt x="381000" y="82550"/>
                  </a:moveTo>
                  <a:cubicBezTo>
                    <a:pt x="370417" y="86783"/>
                    <a:pt x="359398" y="94575"/>
                    <a:pt x="349250" y="101600"/>
                  </a:cubicBezTo>
                  <a:cubicBezTo>
                    <a:pt x="331847" y="113648"/>
                    <a:pt x="316062" y="127959"/>
                    <a:pt x="298450" y="139700"/>
                  </a:cubicBezTo>
                  <a:cubicBezTo>
                    <a:pt x="292100" y="143933"/>
                    <a:pt x="286415" y="149394"/>
                    <a:pt x="279400" y="152400"/>
                  </a:cubicBezTo>
                  <a:cubicBezTo>
                    <a:pt x="271378" y="155838"/>
                    <a:pt x="262467" y="156633"/>
                    <a:pt x="254000" y="158750"/>
                  </a:cubicBezTo>
                  <a:cubicBezTo>
                    <a:pt x="217391" y="183156"/>
                    <a:pt x="252706" y="162026"/>
                    <a:pt x="215900" y="177800"/>
                  </a:cubicBezTo>
                  <a:cubicBezTo>
                    <a:pt x="207199" y="181529"/>
                    <a:pt x="199201" y="186771"/>
                    <a:pt x="190500" y="190500"/>
                  </a:cubicBezTo>
                  <a:cubicBezTo>
                    <a:pt x="184348" y="193137"/>
                    <a:pt x="177301" y="193599"/>
                    <a:pt x="171450" y="196850"/>
                  </a:cubicBezTo>
                  <a:cubicBezTo>
                    <a:pt x="158107" y="204263"/>
                    <a:pt x="146050" y="213783"/>
                    <a:pt x="133350" y="222250"/>
                  </a:cubicBezTo>
                  <a:lnTo>
                    <a:pt x="114300" y="234950"/>
                  </a:lnTo>
                  <a:lnTo>
                    <a:pt x="95250" y="247650"/>
                  </a:lnTo>
                  <a:cubicBezTo>
                    <a:pt x="78317" y="298450"/>
                    <a:pt x="103717" y="239183"/>
                    <a:pt x="69850" y="273050"/>
                  </a:cubicBezTo>
                  <a:cubicBezTo>
                    <a:pt x="59057" y="283843"/>
                    <a:pt x="52917" y="298450"/>
                    <a:pt x="44450" y="311150"/>
                  </a:cubicBezTo>
                  <a:cubicBezTo>
                    <a:pt x="40217" y="317500"/>
                    <a:pt x="34163" y="322960"/>
                    <a:pt x="31750" y="330200"/>
                  </a:cubicBezTo>
                  <a:lnTo>
                    <a:pt x="19050" y="368300"/>
                  </a:lnTo>
                  <a:cubicBezTo>
                    <a:pt x="16238" y="438598"/>
                    <a:pt x="17909" y="508497"/>
                    <a:pt x="6350" y="577850"/>
                  </a:cubicBezTo>
                  <a:cubicBezTo>
                    <a:pt x="4915" y="586458"/>
                    <a:pt x="2117" y="594783"/>
                    <a:pt x="0" y="603250"/>
                  </a:cubicBezTo>
                  <a:cubicBezTo>
                    <a:pt x="2117" y="656167"/>
                    <a:pt x="1249" y="709287"/>
                    <a:pt x="6350" y="762000"/>
                  </a:cubicBezTo>
                  <a:cubicBezTo>
                    <a:pt x="7639" y="775325"/>
                    <a:pt x="15803" y="787113"/>
                    <a:pt x="19050" y="800100"/>
                  </a:cubicBezTo>
                  <a:cubicBezTo>
                    <a:pt x="27023" y="831994"/>
                    <a:pt x="22640" y="817221"/>
                    <a:pt x="31750" y="844550"/>
                  </a:cubicBezTo>
                  <a:cubicBezTo>
                    <a:pt x="33867" y="861483"/>
                    <a:pt x="34524" y="878664"/>
                    <a:pt x="38100" y="895350"/>
                  </a:cubicBezTo>
                  <a:cubicBezTo>
                    <a:pt x="40905" y="908440"/>
                    <a:pt x="46567" y="920750"/>
                    <a:pt x="50800" y="933450"/>
                  </a:cubicBezTo>
                  <a:cubicBezTo>
                    <a:pt x="52917" y="939800"/>
                    <a:pt x="53437" y="946931"/>
                    <a:pt x="57150" y="952500"/>
                  </a:cubicBezTo>
                  <a:cubicBezTo>
                    <a:pt x="74851" y="979051"/>
                    <a:pt x="79218" y="990998"/>
                    <a:pt x="101600" y="1009650"/>
                  </a:cubicBezTo>
                  <a:cubicBezTo>
                    <a:pt x="107463" y="1014536"/>
                    <a:pt x="114300" y="1018117"/>
                    <a:pt x="120650" y="1022350"/>
                  </a:cubicBezTo>
                  <a:cubicBezTo>
                    <a:pt x="124883" y="1028700"/>
                    <a:pt x="128464" y="1035537"/>
                    <a:pt x="133350" y="1041400"/>
                  </a:cubicBezTo>
                  <a:cubicBezTo>
                    <a:pt x="148629" y="1059735"/>
                    <a:pt x="152719" y="1060663"/>
                    <a:pt x="171450" y="1073150"/>
                  </a:cubicBezTo>
                  <a:cubicBezTo>
                    <a:pt x="175683" y="1079500"/>
                    <a:pt x="178407" y="1087174"/>
                    <a:pt x="184150" y="1092200"/>
                  </a:cubicBezTo>
                  <a:cubicBezTo>
                    <a:pt x="204584" y="1110080"/>
                    <a:pt x="224439" y="1118694"/>
                    <a:pt x="247650" y="1130300"/>
                  </a:cubicBezTo>
                  <a:cubicBezTo>
                    <a:pt x="254000" y="1138767"/>
                    <a:pt x="258570" y="1148925"/>
                    <a:pt x="266700" y="1155700"/>
                  </a:cubicBezTo>
                  <a:cubicBezTo>
                    <a:pt x="271842" y="1159985"/>
                    <a:pt x="279763" y="1159057"/>
                    <a:pt x="285750" y="1162050"/>
                  </a:cubicBezTo>
                  <a:cubicBezTo>
                    <a:pt x="292576" y="1165463"/>
                    <a:pt x="298450" y="1170517"/>
                    <a:pt x="304800" y="1174750"/>
                  </a:cubicBezTo>
                  <a:cubicBezTo>
                    <a:pt x="316224" y="1209022"/>
                    <a:pt x="302221" y="1181979"/>
                    <a:pt x="336550" y="1206500"/>
                  </a:cubicBezTo>
                  <a:cubicBezTo>
                    <a:pt x="381590" y="1238671"/>
                    <a:pt x="326606" y="1213518"/>
                    <a:pt x="381000" y="1244600"/>
                  </a:cubicBezTo>
                  <a:cubicBezTo>
                    <a:pt x="386812" y="1247921"/>
                    <a:pt x="394063" y="1247957"/>
                    <a:pt x="400050" y="1250950"/>
                  </a:cubicBezTo>
                  <a:cubicBezTo>
                    <a:pt x="406876" y="1254363"/>
                    <a:pt x="411806" y="1261406"/>
                    <a:pt x="419100" y="1263650"/>
                  </a:cubicBezTo>
                  <a:cubicBezTo>
                    <a:pt x="439731" y="1269998"/>
                    <a:pt x="462122" y="1269524"/>
                    <a:pt x="482600" y="1276350"/>
                  </a:cubicBezTo>
                  <a:cubicBezTo>
                    <a:pt x="515849" y="1287433"/>
                    <a:pt x="495024" y="1281753"/>
                    <a:pt x="546100" y="1289050"/>
                  </a:cubicBezTo>
                  <a:cubicBezTo>
                    <a:pt x="558800" y="1293283"/>
                    <a:pt x="571213" y="1298503"/>
                    <a:pt x="584200" y="1301750"/>
                  </a:cubicBezTo>
                  <a:cubicBezTo>
                    <a:pt x="592667" y="1303867"/>
                    <a:pt x="601241" y="1305592"/>
                    <a:pt x="609600" y="1308100"/>
                  </a:cubicBezTo>
                  <a:cubicBezTo>
                    <a:pt x="622422" y="1311947"/>
                    <a:pt x="635000" y="1316567"/>
                    <a:pt x="647700" y="1320800"/>
                  </a:cubicBezTo>
                  <a:lnTo>
                    <a:pt x="685800" y="1333500"/>
                  </a:lnTo>
                  <a:cubicBezTo>
                    <a:pt x="692150" y="1335617"/>
                    <a:pt x="698286" y="1338537"/>
                    <a:pt x="704850" y="1339850"/>
                  </a:cubicBezTo>
                  <a:lnTo>
                    <a:pt x="736600" y="1346200"/>
                  </a:lnTo>
                  <a:cubicBezTo>
                    <a:pt x="781050" y="1344083"/>
                    <a:pt x="825581" y="1343263"/>
                    <a:pt x="869950" y="1339850"/>
                  </a:cubicBezTo>
                  <a:cubicBezTo>
                    <a:pt x="880711" y="1339022"/>
                    <a:pt x="891164" y="1335841"/>
                    <a:pt x="901700" y="1333500"/>
                  </a:cubicBezTo>
                  <a:cubicBezTo>
                    <a:pt x="946365" y="1323574"/>
                    <a:pt x="909025" y="1331407"/>
                    <a:pt x="946150" y="1320800"/>
                  </a:cubicBezTo>
                  <a:cubicBezTo>
                    <a:pt x="954541" y="1318402"/>
                    <a:pt x="963083" y="1316567"/>
                    <a:pt x="971550" y="1314450"/>
                  </a:cubicBezTo>
                  <a:cubicBezTo>
                    <a:pt x="1016226" y="1284666"/>
                    <a:pt x="959576" y="1318940"/>
                    <a:pt x="1022350" y="1295400"/>
                  </a:cubicBezTo>
                  <a:cubicBezTo>
                    <a:pt x="1029496" y="1292720"/>
                    <a:pt x="1034574" y="1286113"/>
                    <a:pt x="1041400" y="1282700"/>
                  </a:cubicBezTo>
                  <a:cubicBezTo>
                    <a:pt x="1047387" y="1279707"/>
                    <a:pt x="1054298" y="1278987"/>
                    <a:pt x="1060450" y="1276350"/>
                  </a:cubicBezTo>
                  <a:cubicBezTo>
                    <a:pt x="1069151" y="1272621"/>
                    <a:pt x="1077631" y="1268346"/>
                    <a:pt x="1085850" y="1263650"/>
                  </a:cubicBezTo>
                  <a:cubicBezTo>
                    <a:pt x="1115948" y="1246451"/>
                    <a:pt x="1095295" y="1255779"/>
                    <a:pt x="1123950" y="1231900"/>
                  </a:cubicBezTo>
                  <a:cubicBezTo>
                    <a:pt x="1129813" y="1227014"/>
                    <a:pt x="1136650" y="1223433"/>
                    <a:pt x="1143000" y="1219200"/>
                  </a:cubicBezTo>
                  <a:cubicBezTo>
                    <a:pt x="1154159" y="1185722"/>
                    <a:pt x="1141974" y="1212811"/>
                    <a:pt x="1168400" y="1181100"/>
                  </a:cubicBezTo>
                  <a:cubicBezTo>
                    <a:pt x="1199351" y="1143959"/>
                    <a:pt x="1157826" y="1179505"/>
                    <a:pt x="1206500" y="1143000"/>
                  </a:cubicBezTo>
                  <a:cubicBezTo>
                    <a:pt x="1208617" y="1136650"/>
                    <a:pt x="1208741" y="1129234"/>
                    <a:pt x="1212850" y="1123950"/>
                  </a:cubicBezTo>
                  <a:cubicBezTo>
                    <a:pt x="1223877" y="1109773"/>
                    <a:pt x="1250950" y="1085850"/>
                    <a:pt x="1250950" y="1085850"/>
                  </a:cubicBezTo>
                  <a:cubicBezTo>
                    <a:pt x="1253067" y="1079500"/>
                    <a:pt x="1253979" y="1072612"/>
                    <a:pt x="1257300" y="1066800"/>
                  </a:cubicBezTo>
                  <a:cubicBezTo>
                    <a:pt x="1289157" y="1011050"/>
                    <a:pt x="1265217" y="1076367"/>
                    <a:pt x="1301750" y="1003300"/>
                  </a:cubicBezTo>
                  <a:cubicBezTo>
                    <a:pt x="1343871" y="919059"/>
                    <a:pt x="1292770" y="1024254"/>
                    <a:pt x="1320800" y="958850"/>
                  </a:cubicBezTo>
                  <a:cubicBezTo>
                    <a:pt x="1330468" y="936292"/>
                    <a:pt x="1333445" y="933532"/>
                    <a:pt x="1346200" y="914400"/>
                  </a:cubicBezTo>
                  <a:cubicBezTo>
                    <a:pt x="1360602" y="856791"/>
                    <a:pt x="1343732" y="927976"/>
                    <a:pt x="1358900" y="844550"/>
                  </a:cubicBezTo>
                  <a:cubicBezTo>
                    <a:pt x="1360461" y="835964"/>
                    <a:pt x="1363133" y="827617"/>
                    <a:pt x="1365250" y="819150"/>
                  </a:cubicBezTo>
                  <a:cubicBezTo>
                    <a:pt x="1367367" y="791633"/>
                    <a:pt x="1368711" y="764046"/>
                    <a:pt x="1371600" y="736600"/>
                  </a:cubicBezTo>
                  <a:cubicBezTo>
                    <a:pt x="1372948" y="723796"/>
                    <a:pt x="1377950" y="711375"/>
                    <a:pt x="1377950" y="698500"/>
                  </a:cubicBezTo>
                  <a:cubicBezTo>
                    <a:pt x="1377950" y="615923"/>
                    <a:pt x="1375528" y="533334"/>
                    <a:pt x="1371600" y="450850"/>
                  </a:cubicBezTo>
                  <a:cubicBezTo>
                    <a:pt x="1371282" y="444164"/>
                    <a:pt x="1367089" y="438236"/>
                    <a:pt x="1365250" y="431800"/>
                  </a:cubicBezTo>
                  <a:cubicBezTo>
                    <a:pt x="1347629" y="370127"/>
                    <a:pt x="1371979" y="438907"/>
                    <a:pt x="1346200" y="387350"/>
                  </a:cubicBezTo>
                  <a:cubicBezTo>
                    <a:pt x="1343207" y="381363"/>
                    <a:pt x="1342843" y="374287"/>
                    <a:pt x="1339850" y="368300"/>
                  </a:cubicBezTo>
                  <a:cubicBezTo>
                    <a:pt x="1336437" y="361474"/>
                    <a:pt x="1330250" y="356224"/>
                    <a:pt x="1327150" y="349250"/>
                  </a:cubicBezTo>
                  <a:cubicBezTo>
                    <a:pt x="1313334" y="318164"/>
                    <a:pt x="1316625" y="314167"/>
                    <a:pt x="1308100" y="285750"/>
                  </a:cubicBezTo>
                  <a:cubicBezTo>
                    <a:pt x="1304253" y="272928"/>
                    <a:pt x="1302826" y="258789"/>
                    <a:pt x="1295400" y="247650"/>
                  </a:cubicBezTo>
                  <a:cubicBezTo>
                    <a:pt x="1259004" y="193055"/>
                    <a:pt x="1302640" y="262130"/>
                    <a:pt x="1276350" y="209550"/>
                  </a:cubicBezTo>
                  <a:cubicBezTo>
                    <a:pt x="1272937" y="202724"/>
                    <a:pt x="1266750" y="197474"/>
                    <a:pt x="1263650" y="190500"/>
                  </a:cubicBezTo>
                  <a:cubicBezTo>
                    <a:pt x="1258213" y="178267"/>
                    <a:pt x="1258376" y="163539"/>
                    <a:pt x="1250950" y="152400"/>
                  </a:cubicBezTo>
                  <a:cubicBezTo>
                    <a:pt x="1232208" y="124287"/>
                    <a:pt x="1216786" y="95757"/>
                    <a:pt x="1187450" y="76200"/>
                  </a:cubicBezTo>
                  <a:cubicBezTo>
                    <a:pt x="1174750" y="67733"/>
                    <a:pt x="1163830" y="55627"/>
                    <a:pt x="1149350" y="50800"/>
                  </a:cubicBezTo>
                  <a:cubicBezTo>
                    <a:pt x="1143000" y="48683"/>
                    <a:pt x="1136287" y="47443"/>
                    <a:pt x="1130300" y="44450"/>
                  </a:cubicBezTo>
                  <a:cubicBezTo>
                    <a:pt x="1086447" y="22524"/>
                    <a:pt x="1138713" y="38616"/>
                    <a:pt x="1085850" y="25400"/>
                  </a:cubicBezTo>
                  <a:cubicBezTo>
                    <a:pt x="1079500" y="21167"/>
                    <a:pt x="1073626" y="16113"/>
                    <a:pt x="1066800" y="12700"/>
                  </a:cubicBezTo>
                  <a:cubicBezTo>
                    <a:pt x="1045524" y="2062"/>
                    <a:pt x="1008708" y="2012"/>
                    <a:pt x="990600" y="0"/>
                  </a:cubicBezTo>
                  <a:cubicBezTo>
                    <a:pt x="901700" y="2117"/>
                    <a:pt x="812652" y="803"/>
                    <a:pt x="723900" y="6350"/>
                  </a:cubicBezTo>
                  <a:cubicBezTo>
                    <a:pt x="710539" y="7185"/>
                    <a:pt x="698787" y="15803"/>
                    <a:pt x="685800" y="19050"/>
                  </a:cubicBezTo>
                  <a:cubicBezTo>
                    <a:pt x="677333" y="21167"/>
                    <a:pt x="668791" y="23002"/>
                    <a:pt x="660400" y="25400"/>
                  </a:cubicBezTo>
                  <a:cubicBezTo>
                    <a:pt x="653964" y="27239"/>
                    <a:pt x="647844" y="30127"/>
                    <a:pt x="641350" y="31750"/>
                  </a:cubicBezTo>
                  <a:cubicBezTo>
                    <a:pt x="630879" y="34368"/>
                    <a:pt x="620013" y="35260"/>
                    <a:pt x="609600" y="38100"/>
                  </a:cubicBezTo>
                  <a:cubicBezTo>
                    <a:pt x="596685" y="41622"/>
                    <a:pt x="584705" y="48599"/>
                    <a:pt x="571500" y="50800"/>
                  </a:cubicBezTo>
                  <a:cubicBezTo>
                    <a:pt x="558800" y="52917"/>
                    <a:pt x="546025" y="54625"/>
                    <a:pt x="533400" y="57150"/>
                  </a:cubicBezTo>
                  <a:cubicBezTo>
                    <a:pt x="524842" y="58862"/>
                    <a:pt x="516586" y="61939"/>
                    <a:pt x="508000" y="63500"/>
                  </a:cubicBezTo>
                  <a:cubicBezTo>
                    <a:pt x="446052" y="74763"/>
                    <a:pt x="479091" y="65143"/>
                    <a:pt x="412750" y="76200"/>
                  </a:cubicBezTo>
                  <a:cubicBezTo>
                    <a:pt x="368490" y="83577"/>
                    <a:pt x="391583" y="78317"/>
                    <a:pt x="381000" y="82550"/>
                  </a:cubicBez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3" name="Figura a mano libera 12"/>
            <p:cNvSpPr/>
            <p:nvPr/>
          </p:nvSpPr>
          <p:spPr>
            <a:xfrm>
              <a:off x="6083300" y="4457700"/>
              <a:ext cx="1606550" cy="1460500"/>
            </a:xfrm>
            <a:custGeom>
              <a:avLst/>
              <a:gdLst>
                <a:gd name="connsiteX0" fmla="*/ 393700 w 1606550"/>
                <a:gd name="connsiteY0" fmla="*/ 152400 h 1460500"/>
                <a:gd name="connsiteX1" fmla="*/ 368300 w 1606550"/>
                <a:gd name="connsiteY1" fmla="*/ 184150 h 1460500"/>
                <a:gd name="connsiteX2" fmla="*/ 342900 w 1606550"/>
                <a:gd name="connsiteY2" fmla="*/ 190500 h 1460500"/>
                <a:gd name="connsiteX3" fmla="*/ 323850 w 1606550"/>
                <a:gd name="connsiteY3" fmla="*/ 196850 h 1460500"/>
                <a:gd name="connsiteX4" fmla="*/ 285750 w 1606550"/>
                <a:gd name="connsiteY4" fmla="*/ 228600 h 1460500"/>
                <a:gd name="connsiteX5" fmla="*/ 247650 w 1606550"/>
                <a:gd name="connsiteY5" fmla="*/ 254000 h 1460500"/>
                <a:gd name="connsiteX6" fmla="*/ 228600 w 1606550"/>
                <a:gd name="connsiteY6" fmla="*/ 266700 h 1460500"/>
                <a:gd name="connsiteX7" fmla="*/ 203200 w 1606550"/>
                <a:gd name="connsiteY7" fmla="*/ 292100 h 1460500"/>
                <a:gd name="connsiteX8" fmla="*/ 177800 w 1606550"/>
                <a:gd name="connsiteY8" fmla="*/ 330200 h 1460500"/>
                <a:gd name="connsiteX9" fmla="*/ 139700 w 1606550"/>
                <a:gd name="connsiteY9" fmla="*/ 374650 h 1460500"/>
                <a:gd name="connsiteX10" fmla="*/ 133350 w 1606550"/>
                <a:gd name="connsiteY10" fmla="*/ 393700 h 1460500"/>
                <a:gd name="connsiteX11" fmla="*/ 95250 w 1606550"/>
                <a:gd name="connsiteY11" fmla="*/ 431800 h 1460500"/>
                <a:gd name="connsiteX12" fmla="*/ 63500 w 1606550"/>
                <a:gd name="connsiteY12" fmla="*/ 488950 h 1460500"/>
                <a:gd name="connsiteX13" fmla="*/ 50800 w 1606550"/>
                <a:gd name="connsiteY13" fmla="*/ 508000 h 1460500"/>
                <a:gd name="connsiteX14" fmla="*/ 38100 w 1606550"/>
                <a:gd name="connsiteY14" fmla="*/ 552450 h 1460500"/>
                <a:gd name="connsiteX15" fmla="*/ 31750 w 1606550"/>
                <a:gd name="connsiteY15" fmla="*/ 571500 h 1460500"/>
                <a:gd name="connsiteX16" fmla="*/ 19050 w 1606550"/>
                <a:gd name="connsiteY16" fmla="*/ 641350 h 1460500"/>
                <a:gd name="connsiteX17" fmla="*/ 12700 w 1606550"/>
                <a:gd name="connsiteY17" fmla="*/ 704850 h 1460500"/>
                <a:gd name="connsiteX18" fmla="*/ 0 w 1606550"/>
                <a:gd name="connsiteY18" fmla="*/ 742950 h 1460500"/>
                <a:gd name="connsiteX19" fmla="*/ 6350 w 1606550"/>
                <a:gd name="connsiteY19" fmla="*/ 939800 h 1460500"/>
                <a:gd name="connsiteX20" fmla="*/ 12700 w 1606550"/>
                <a:gd name="connsiteY20" fmla="*/ 971550 h 1460500"/>
                <a:gd name="connsiteX21" fmla="*/ 25400 w 1606550"/>
                <a:gd name="connsiteY21" fmla="*/ 990600 h 1460500"/>
                <a:gd name="connsiteX22" fmla="*/ 38100 w 1606550"/>
                <a:gd name="connsiteY22" fmla="*/ 1016000 h 1460500"/>
                <a:gd name="connsiteX23" fmla="*/ 63500 w 1606550"/>
                <a:gd name="connsiteY23" fmla="*/ 1054100 h 1460500"/>
                <a:gd name="connsiteX24" fmla="*/ 88900 w 1606550"/>
                <a:gd name="connsiteY24" fmla="*/ 1098550 h 1460500"/>
                <a:gd name="connsiteX25" fmla="*/ 114300 w 1606550"/>
                <a:gd name="connsiteY25" fmla="*/ 1136650 h 1460500"/>
                <a:gd name="connsiteX26" fmla="*/ 158750 w 1606550"/>
                <a:gd name="connsiteY26" fmla="*/ 1193800 h 1460500"/>
                <a:gd name="connsiteX27" fmla="*/ 171450 w 1606550"/>
                <a:gd name="connsiteY27" fmla="*/ 1212850 h 1460500"/>
                <a:gd name="connsiteX28" fmla="*/ 190500 w 1606550"/>
                <a:gd name="connsiteY28" fmla="*/ 1250950 h 1460500"/>
                <a:gd name="connsiteX29" fmla="*/ 222250 w 1606550"/>
                <a:gd name="connsiteY29" fmla="*/ 1314450 h 1460500"/>
                <a:gd name="connsiteX30" fmla="*/ 234950 w 1606550"/>
                <a:gd name="connsiteY30" fmla="*/ 1333500 h 1460500"/>
                <a:gd name="connsiteX31" fmla="*/ 260350 w 1606550"/>
                <a:gd name="connsiteY31" fmla="*/ 1346200 h 1460500"/>
                <a:gd name="connsiteX32" fmla="*/ 279400 w 1606550"/>
                <a:gd name="connsiteY32" fmla="*/ 1358900 h 1460500"/>
                <a:gd name="connsiteX33" fmla="*/ 349250 w 1606550"/>
                <a:gd name="connsiteY33" fmla="*/ 1377950 h 1460500"/>
                <a:gd name="connsiteX34" fmla="*/ 374650 w 1606550"/>
                <a:gd name="connsiteY34" fmla="*/ 1390650 h 1460500"/>
                <a:gd name="connsiteX35" fmla="*/ 412750 w 1606550"/>
                <a:gd name="connsiteY35" fmla="*/ 1416050 h 1460500"/>
                <a:gd name="connsiteX36" fmla="*/ 495300 w 1606550"/>
                <a:gd name="connsiteY36" fmla="*/ 1428750 h 1460500"/>
                <a:gd name="connsiteX37" fmla="*/ 654050 w 1606550"/>
                <a:gd name="connsiteY37" fmla="*/ 1435100 h 1460500"/>
                <a:gd name="connsiteX38" fmla="*/ 711200 w 1606550"/>
                <a:gd name="connsiteY38" fmla="*/ 1460500 h 1460500"/>
                <a:gd name="connsiteX39" fmla="*/ 882650 w 1606550"/>
                <a:gd name="connsiteY39" fmla="*/ 1454150 h 1460500"/>
                <a:gd name="connsiteX40" fmla="*/ 1022350 w 1606550"/>
                <a:gd name="connsiteY40" fmla="*/ 1441450 h 1460500"/>
                <a:gd name="connsiteX41" fmla="*/ 1092200 w 1606550"/>
                <a:gd name="connsiteY41" fmla="*/ 1403350 h 1460500"/>
                <a:gd name="connsiteX42" fmla="*/ 1168400 w 1606550"/>
                <a:gd name="connsiteY42" fmla="*/ 1377950 h 1460500"/>
                <a:gd name="connsiteX43" fmla="*/ 1212850 w 1606550"/>
                <a:gd name="connsiteY43" fmla="*/ 1365250 h 1460500"/>
                <a:gd name="connsiteX44" fmla="*/ 1250950 w 1606550"/>
                <a:gd name="connsiteY44" fmla="*/ 1352550 h 1460500"/>
                <a:gd name="connsiteX45" fmla="*/ 1301750 w 1606550"/>
                <a:gd name="connsiteY45" fmla="*/ 1320800 h 1460500"/>
                <a:gd name="connsiteX46" fmla="*/ 1339850 w 1606550"/>
                <a:gd name="connsiteY46" fmla="*/ 1295400 h 1460500"/>
                <a:gd name="connsiteX47" fmla="*/ 1358900 w 1606550"/>
                <a:gd name="connsiteY47" fmla="*/ 1289050 h 1460500"/>
                <a:gd name="connsiteX48" fmla="*/ 1397000 w 1606550"/>
                <a:gd name="connsiteY48" fmla="*/ 1263650 h 1460500"/>
                <a:gd name="connsiteX49" fmla="*/ 1441450 w 1606550"/>
                <a:gd name="connsiteY49" fmla="*/ 1206500 h 1460500"/>
                <a:gd name="connsiteX50" fmla="*/ 1447800 w 1606550"/>
                <a:gd name="connsiteY50" fmla="*/ 1181100 h 1460500"/>
                <a:gd name="connsiteX51" fmla="*/ 1466850 w 1606550"/>
                <a:gd name="connsiteY51" fmla="*/ 1162050 h 1460500"/>
                <a:gd name="connsiteX52" fmla="*/ 1479550 w 1606550"/>
                <a:gd name="connsiteY52" fmla="*/ 1143000 h 1460500"/>
                <a:gd name="connsiteX53" fmla="*/ 1492250 w 1606550"/>
                <a:gd name="connsiteY53" fmla="*/ 1117600 h 1460500"/>
                <a:gd name="connsiteX54" fmla="*/ 1504950 w 1606550"/>
                <a:gd name="connsiteY54" fmla="*/ 1079500 h 1460500"/>
                <a:gd name="connsiteX55" fmla="*/ 1517650 w 1606550"/>
                <a:gd name="connsiteY55" fmla="*/ 1060450 h 1460500"/>
                <a:gd name="connsiteX56" fmla="*/ 1530350 w 1606550"/>
                <a:gd name="connsiteY56" fmla="*/ 1009650 h 1460500"/>
                <a:gd name="connsiteX57" fmla="*/ 1562100 w 1606550"/>
                <a:gd name="connsiteY57" fmla="*/ 965200 h 1460500"/>
                <a:gd name="connsiteX58" fmla="*/ 1574800 w 1606550"/>
                <a:gd name="connsiteY58" fmla="*/ 939800 h 1460500"/>
                <a:gd name="connsiteX59" fmla="*/ 1587500 w 1606550"/>
                <a:gd name="connsiteY59" fmla="*/ 895350 h 1460500"/>
                <a:gd name="connsiteX60" fmla="*/ 1600200 w 1606550"/>
                <a:gd name="connsiteY60" fmla="*/ 717550 h 1460500"/>
                <a:gd name="connsiteX61" fmla="*/ 1606550 w 1606550"/>
                <a:gd name="connsiteY61" fmla="*/ 685800 h 1460500"/>
                <a:gd name="connsiteX62" fmla="*/ 1600200 w 1606550"/>
                <a:gd name="connsiteY62" fmla="*/ 552450 h 1460500"/>
                <a:gd name="connsiteX63" fmla="*/ 1593850 w 1606550"/>
                <a:gd name="connsiteY63" fmla="*/ 533400 h 1460500"/>
                <a:gd name="connsiteX64" fmla="*/ 1581150 w 1606550"/>
                <a:gd name="connsiteY64" fmla="*/ 514350 h 1460500"/>
                <a:gd name="connsiteX65" fmla="*/ 1555750 w 1606550"/>
                <a:gd name="connsiteY65" fmla="*/ 476250 h 1460500"/>
                <a:gd name="connsiteX66" fmla="*/ 1549400 w 1606550"/>
                <a:gd name="connsiteY66" fmla="*/ 457200 h 1460500"/>
                <a:gd name="connsiteX67" fmla="*/ 1543050 w 1606550"/>
                <a:gd name="connsiteY67" fmla="*/ 431800 h 1460500"/>
                <a:gd name="connsiteX68" fmla="*/ 1517650 w 1606550"/>
                <a:gd name="connsiteY68" fmla="*/ 393700 h 1460500"/>
                <a:gd name="connsiteX69" fmla="*/ 1504950 w 1606550"/>
                <a:gd name="connsiteY69" fmla="*/ 355600 h 1460500"/>
                <a:gd name="connsiteX70" fmla="*/ 1498600 w 1606550"/>
                <a:gd name="connsiteY70" fmla="*/ 336550 h 1460500"/>
                <a:gd name="connsiteX71" fmla="*/ 1485900 w 1606550"/>
                <a:gd name="connsiteY71" fmla="*/ 317500 h 1460500"/>
                <a:gd name="connsiteX72" fmla="*/ 1473200 w 1606550"/>
                <a:gd name="connsiteY72" fmla="*/ 279400 h 1460500"/>
                <a:gd name="connsiteX73" fmla="*/ 1454150 w 1606550"/>
                <a:gd name="connsiteY73" fmla="*/ 260350 h 1460500"/>
                <a:gd name="connsiteX74" fmla="*/ 1441450 w 1606550"/>
                <a:gd name="connsiteY74" fmla="*/ 241300 h 1460500"/>
                <a:gd name="connsiteX75" fmla="*/ 1403350 w 1606550"/>
                <a:gd name="connsiteY75" fmla="*/ 203200 h 1460500"/>
                <a:gd name="connsiteX76" fmla="*/ 1384300 w 1606550"/>
                <a:gd name="connsiteY76" fmla="*/ 184150 h 1460500"/>
                <a:gd name="connsiteX77" fmla="*/ 1346200 w 1606550"/>
                <a:gd name="connsiteY77" fmla="*/ 152400 h 1460500"/>
                <a:gd name="connsiteX78" fmla="*/ 1308100 w 1606550"/>
                <a:gd name="connsiteY78" fmla="*/ 127000 h 1460500"/>
                <a:gd name="connsiteX79" fmla="*/ 1289050 w 1606550"/>
                <a:gd name="connsiteY79" fmla="*/ 114300 h 1460500"/>
                <a:gd name="connsiteX80" fmla="*/ 1270000 w 1606550"/>
                <a:gd name="connsiteY80" fmla="*/ 101600 h 1460500"/>
                <a:gd name="connsiteX81" fmla="*/ 1250950 w 1606550"/>
                <a:gd name="connsiteY81" fmla="*/ 82550 h 1460500"/>
                <a:gd name="connsiteX82" fmla="*/ 1231900 w 1606550"/>
                <a:gd name="connsiteY82" fmla="*/ 76200 h 1460500"/>
                <a:gd name="connsiteX83" fmla="*/ 1212850 w 1606550"/>
                <a:gd name="connsiteY83" fmla="*/ 63500 h 1460500"/>
                <a:gd name="connsiteX84" fmla="*/ 1193800 w 1606550"/>
                <a:gd name="connsiteY84" fmla="*/ 57150 h 1460500"/>
                <a:gd name="connsiteX85" fmla="*/ 1174750 w 1606550"/>
                <a:gd name="connsiteY85" fmla="*/ 44450 h 1460500"/>
                <a:gd name="connsiteX86" fmla="*/ 1136650 w 1606550"/>
                <a:gd name="connsiteY86" fmla="*/ 31750 h 1460500"/>
                <a:gd name="connsiteX87" fmla="*/ 1111250 w 1606550"/>
                <a:gd name="connsiteY87" fmla="*/ 19050 h 1460500"/>
                <a:gd name="connsiteX88" fmla="*/ 1092200 w 1606550"/>
                <a:gd name="connsiteY88" fmla="*/ 12700 h 1460500"/>
                <a:gd name="connsiteX89" fmla="*/ 1028700 w 1606550"/>
                <a:gd name="connsiteY89" fmla="*/ 0 h 1460500"/>
                <a:gd name="connsiteX90" fmla="*/ 755650 w 1606550"/>
                <a:gd name="connsiteY90" fmla="*/ 12700 h 1460500"/>
                <a:gd name="connsiteX91" fmla="*/ 736600 w 1606550"/>
                <a:gd name="connsiteY91" fmla="*/ 19050 h 1460500"/>
                <a:gd name="connsiteX92" fmla="*/ 704850 w 1606550"/>
                <a:gd name="connsiteY92" fmla="*/ 25400 h 1460500"/>
                <a:gd name="connsiteX93" fmla="*/ 641350 w 1606550"/>
                <a:gd name="connsiteY93" fmla="*/ 50800 h 1460500"/>
                <a:gd name="connsiteX94" fmla="*/ 615950 w 1606550"/>
                <a:gd name="connsiteY94" fmla="*/ 57150 h 1460500"/>
                <a:gd name="connsiteX95" fmla="*/ 590550 w 1606550"/>
                <a:gd name="connsiteY95" fmla="*/ 69850 h 1460500"/>
                <a:gd name="connsiteX96" fmla="*/ 552450 w 1606550"/>
                <a:gd name="connsiteY96" fmla="*/ 82550 h 1460500"/>
                <a:gd name="connsiteX97" fmla="*/ 533400 w 1606550"/>
                <a:gd name="connsiteY97" fmla="*/ 88900 h 1460500"/>
                <a:gd name="connsiteX98" fmla="*/ 514350 w 1606550"/>
                <a:gd name="connsiteY98" fmla="*/ 95250 h 1460500"/>
                <a:gd name="connsiteX99" fmla="*/ 488950 w 1606550"/>
                <a:gd name="connsiteY99" fmla="*/ 107950 h 1460500"/>
                <a:gd name="connsiteX100" fmla="*/ 450850 w 1606550"/>
                <a:gd name="connsiteY100" fmla="*/ 120650 h 1460500"/>
                <a:gd name="connsiteX101" fmla="*/ 412750 w 1606550"/>
                <a:gd name="connsiteY101" fmla="*/ 146050 h 1460500"/>
                <a:gd name="connsiteX102" fmla="*/ 393700 w 1606550"/>
                <a:gd name="connsiteY102" fmla="*/ 152400 h 146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606550" h="1460500">
                  <a:moveTo>
                    <a:pt x="393700" y="152400"/>
                  </a:moveTo>
                  <a:cubicBezTo>
                    <a:pt x="386292" y="158750"/>
                    <a:pt x="379143" y="176018"/>
                    <a:pt x="368300" y="184150"/>
                  </a:cubicBezTo>
                  <a:cubicBezTo>
                    <a:pt x="361318" y="189386"/>
                    <a:pt x="351291" y="188102"/>
                    <a:pt x="342900" y="190500"/>
                  </a:cubicBezTo>
                  <a:cubicBezTo>
                    <a:pt x="336464" y="192339"/>
                    <a:pt x="329837" y="193857"/>
                    <a:pt x="323850" y="196850"/>
                  </a:cubicBezTo>
                  <a:cubicBezTo>
                    <a:pt x="296621" y="210465"/>
                    <a:pt x="311029" y="208939"/>
                    <a:pt x="285750" y="228600"/>
                  </a:cubicBezTo>
                  <a:cubicBezTo>
                    <a:pt x="273702" y="237971"/>
                    <a:pt x="260350" y="245533"/>
                    <a:pt x="247650" y="254000"/>
                  </a:cubicBezTo>
                  <a:lnTo>
                    <a:pt x="228600" y="266700"/>
                  </a:lnTo>
                  <a:cubicBezTo>
                    <a:pt x="211667" y="317500"/>
                    <a:pt x="237067" y="258233"/>
                    <a:pt x="203200" y="292100"/>
                  </a:cubicBezTo>
                  <a:cubicBezTo>
                    <a:pt x="192407" y="302893"/>
                    <a:pt x="186958" y="317989"/>
                    <a:pt x="177800" y="330200"/>
                  </a:cubicBezTo>
                  <a:cubicBezTo>
                    <a:pt x="153362" y="362784"/>
                    <a:pt x="166234" y="348116"/>
                    <a:pt x="139700" y="374650"/>
                  </a:cubicBezTo>
                  <a:cubicBezTo>
                    <a:pt x="137583" y="381000"/>
                    <a:pt x="137459" y="388416"/>
                    <a:pt x="133350" y="393700"/>
                  </a:cubicBezTo>
                  <a:cubicBezTo>
                    <a:pt x="122323" y="407877"/>
                    <a:pt x="95250" y="431800"/>
                    <a:pt x="95250" y="431800"/>
                  </a:cubicBezTo>
                  <a:cubicBezTo>
                    <a:pt x="84073" y="465330"/>
                    <a:pt x="92613" y="445281"/>
                    <a:pt x="63500" y="488950"/>
                  </a:cubicBezTo>
                  <a:cubicBezTo>
                    <a:pt x="59267" y="495300"/>
                    <a:pt x="53213" y="500760"/>
                    <a:pt x="50800" y="508000"/>
                  </a:cubicBezTo>
                  <a:cubicBezTo>
                    <a:pt x="35575" y="553675"/>
                    <a:pt x="54047" y="496636"/>
                    <a:pt x="38100" y="552450"/>
                  </a:cubicBezTo>
                  <a:cubicBezTo>
                    <a:pt x="36261" y="558886"/>
                    <a:pt x="33373" y="565006"/>
                    <a:pt x="31750" y="571500"/>
                  </a:cubicBezTo>
                  <a:cubicBezTo>
                    <a:pt x="28499" y="584504"/>
                    <a:pt x="20465" y="630027"/>
                    <a:pt x="19050" y="641350"/>
                  </a:cubicBezTo>
                  <a:cubicBezTo>
                    <a:pt x="16412" y="662458"/>
                    <a:pt x="16620" y="683942"/>
                    <a:pt x="12700" y="704850"/>
                  </a:cubicBezTo>
                  <a:cubicBezTo>
                    <a:pt x="10233" y="718008"/>
                    <a:pt x="0" y="742950"/>
                    <a:pt x="0" y="742950"/>
                  </a:cubicBezTo>
                  <a:cubicBezTo>
                    <a:pt x="2117" y="808567"/>
                    <a:pt x="2708" y="874250"/>
                    <a:pt x="6350" y="939800"/>
                  </a:cubicBezTo>
                  <a:cubicBezTo>
                    <a:pt x="6949" y="950576"/>
                    <a:pt x="8910" y="961444"/>
                    <a:pt x="12700" y="971550"/>
                  </a:cubicBezTo>
                  <a:cubicBezTo>
                    <a:pt x="15380" y="978696"/>
                    <a:pt x="21614" y="983974"/>
                    <a:pt x="25400" y="990600"/>
                  </a:cubicBezTo>
                  <a:cubicBezTo>
                    <a:pt x="30096" y="998819"/>
                    <a:pt x="33230" y="1007883"/>
                    <a:pt x="38100" y="1016000"/>
                  </a:cubicBezTo>
                  <a:cubicBezTo>
                    <a:pt x="45953" y="1029088"/>
                    <a:pt x="58673" y="1039620"/>
                    <a:pt x="63500" y="1054100"/>
                  </a:cubicBezTo>
                  <a:cubicBezTo>
                    <a:pt x="74081" y="1085843"/>
                    <a:pt x="64436" y="1063601"/>
                    <a:pt x="88900" y="1098550"/>
                  </a:cubicBezTo>
                  <a:cubicBezTo>
                    <a:pt x="97653" y="1111054"/>
                    <a:pt x="103507" y="1125857"/>
                    <a:pt x="114300" y="1136650"/>
                  </a:cubicBezTo>
                  <a:cubicBezTo>
                    <a:pt x="144143" y="1166493"/>
                    <a:pt x="128369" y="1148228"/>
                    <a:pt x="158750" y="1193800"/>
                  </a:cubicBezTo>
                  <a:cubicBezTo>
                    <a:pt x="162983" y="1200150"/>
                    <a:pt x="169037" y="1205610"/>
                    <a:pt x="171450" y="1212850"/>
                  </a:cubicBezTo>
                  <a:cubicBezTo>
                    <a:pt x="194608" y="1282325"/>
                    <a:pt x="157674" y="1177092"/>
                    <a:pt x="190500" y="1250950"/>
                  </a:cubicBezTo>
                  <a:cubicBezTo>
                    <a:pt x="223392" y="1324958"/>
                    <a:pt x="181850" y="1257890"/>
                    <a:pt x="222250" y="1314450"/>
                  </a:cubicBezTo>
                  <a:cubicBezTo>
                    <a:pt x="226686" y="1320660"/>
                    <a:pt x="229087" y="1328614"/>
                    <a:pt x="234950" y="1333500"/>
                  </a:cubicBezTo>
                  <a:cubicBezTo>
                    <a:pt x="242222" y="1339560"/>
                    <a:pt x="252131" y="1341504"/>
                    <a:pt x="260350" y="1346200"/>
                  </a:cubicBezTo>
                  <a:cubicBezTo>
                    <a:pt x="266976" y="1349986"/>
                    <a:pt x="272254" y="1356220"/>
                    <a:pt x="279400" y="1358900"/>
                  </a:cubicBezTo>
                  <a:cubicBezTo>
                    <a:pt x="335142" y="1379803"/>
                    <a:pt x="287435" y="1347042"/>
                    <a:pt x="349250" y="1377950"/>
                  </a:cubicBezTo>
                  <a:cubicBezTo>
                    <a:pt x="357717" y="1382183"/>
                    <a:pt x="366533" y="1385780"/>
                    <a:pt x="374650" y="1390650"/>
                  </a:cubicBezTo>
                  <a:cubicBezTo>
                    <a:pt x="387738" y="1398503"/>
                    <a:pt x="397694" y="1413541"/>
                    <a:pt x="412750" y="1416050"/>
                  </a:cubicBezTo>
                  <a:cubicBezTo>
                    <a:pt x="427658" y="1418535"/>
                    <a:pt x="482227" y="1427933"/>
                    <a:pt x="495300" y="1428750"/>
                  </a:cubicBezTo>
                  <a:cubicBezTo>
                    <a:pt x="548156" y="1432053"/>
                    <a:pt x="601133" y="1432983"/>
                    <a:pt x="654050" y="1435100"/>
                  </a:cubicBezTo>
                  <a:cubicBezTo>
                    <a:pt x="699390" y="1450213"/>
                    <a:pt x="681011" y="1440374"/>
                    <a:pt x="711200" y="1460500"/>
                  </a:cubicBezTo>
                  <a:lnTo>
                    <a:pt x="882650" y="1454150"/>
                  </a:lnTo>
                  <a:cubicBezTo>
                    <a:pt x="939523" y="1451306"/>
                    <a:pt x="968877" y="1447391"/>
                    <a:pt x="1022350" y="1441450"/>
                  </a:cubicBezTo>
                  <a:cubicBezTo>
                    <a:pt x="1045538" y="1425992"/>
                    <a:pt x="1063387" y="1412954"/>
                    <a:pt x="1092200" y="1403350"/>
                  </a:cubicBezTo>
                  <a:lnTo>
                    <a:pt x="1168400" y="1377950"/>
                  </a:lnTo>
                  <a:cubicBezTo>
                    <a:pt x="1232421" y="1356610"/>
                    <a:pt x="1133116" y="1389170"/>
                    <a:pt x="1212850" y="1365250"/>
                  </a:cubicBezTo>
                  <a:cubicBezTo>
                    <a:pt x="1225672" y="1361403"/>
                    <a:pt x="1250950" y="1352550"/>
                    <a:pt x="1250950" y="1352550"/>
                  </a:cubicBezTo>
                  <a:cubicBezTo>
                    <a:pt x="1281415" y="1306853"/>
                    <a:pt x="1238274" y="1363117"/>
                    <a:pt x="1301750" y="1320800"/>
                  </a:cubicBezTo>
                  <a:cubicBezTo>
                    <a:pt x="1314450" y="1312333"/>
                    <a:pt x="1325370" y="1300227"/>
                    <a:pt x="1339850" y="1295400"/>
                  </a:cubicBezTo>
                  <a:cubicBezTo>
                    <a:pt x="1346200" y="1293283"/>
                    <a:pt x="1353049" y="1292301"/>
                    <a:pt x="1358900" y="1289050"/>
                  </a:cubicBezTo>
                  <a:cubicBezTo>
                    <a:pt x="1372243" y="1281637"/>
                    <a:pt x="1397000" y="1263650"/>
                    <a:pt x="1397000" y="1263650"/>
                  </a:cubicBezTo>
                  <a:cubicBezTo>
                    <a:pt x="1427381" y="1218078"/>
                    <a:pt x="1411607" y="1236343"/>
                    <a:pt x="1441450" y="1206500"/>
                  </a:cubicBezTo>
                  <a:cubicBezTo>
                    <a:pt x="1443567" y="1198033"/>
                    <a:pt x="1443470" y="1188677"/>
                    <a:pt x="1447800" y="1181100"/>
                  </a:cubicBezTo>
                  <a:cubicBezTo>
                    <a:pt x="1452255" y="1173303"/>
                    <a:pt x="1461101" y="1168949"/>
                    <a:pt x="1466850" y="1162050"/>
                  </a:cubicBezTo>
                  <a:cubicBezTo>
                    <a:pt x="1471736" y="1156187"/>
                    <a:pt x="1475764" y="1149626"/>
                    <a:pt x="1479550" y="1143000"/>
                  </a:cubicBezTo>
                  <a:cubicBezTo>
                    <a:pt x="1484246" y="1134781"/>
                    <a:pt x="1488734" y="1126389"/>
                    <a:pt x="1492250" y="1117600"/>
                  </a:cubicBezTo>
                  <a:cubicBezTo>
                    <a:pt x="1497222" y="1105171"/>
                    <a:pt x="1497524" y="1090639"/>
                    <a:pt x="1504950" y="1079500"/>
                  </a:cubicBezTo>
                  <a:lnTo>
                    <a:pt x="1517650" y="1060450"/>
                  </a:lnTo>
                  <a:cubicBezTo>
                    <a:pt x="1521377" y="1041814"/>
                    <a:pt x="1523028" y="1026735"/>
                    <a:pt x="1530350" y="1009650"/>
                  </a:cubicBezTo>
                  <a:cubicBezTo>
                    <a:pt x="1552726" y="957440"/>
                    <a:pt x="1530987" y="1008758"/>
                    <a:pt x="1562100" y="965200"/>
                  </a:cubicBezTo>
                  <a:cubicBezTo>
                    <a:pt x="1567602" y="957497"/>
                    <a:pt x="1571071" y="948501"/>
                    <a:pt x="1574800" y="939800"/>
                  </a:cubicBezTo>
                  <a:cubicBezTo>
                    <a:pt x="1580266" y="927046"/>
                    <a:pt x="1584278" y="908239"/>
                    <a:pt x="1587500" y="895350"/>
                  </a:cubicBezTo>
                  <a:cubicBezTo>
                    <a:pt x="1591076" y="827399"/>
                    <a:pt x="1591202" y="780534"/>
                    <a:pt x="1600200" y="717550"/>
                  </a:cubicBezTo>
                  <a:cubicBezTo>
                    <a:pt x="1601726" y="706866"/>
                    <a:pt x="1604433" y="696383"/>
                    <a:pt x="1606550" y="685800"/>
                  </a:cubicBezTo>
                  <a:cubicBezTo>
                    <a:pt x="1604433" y="641350"/>
                    <a:pt x="1603896" y="596797"/>
                    <a:pt x="1600200" y="552450"/>
                  </a:cubicBezTo>
                  <a:cubicBezTo>
                    <a:pt x="1599644" y="545780"/>
                    <a:pt x="1596843" y="539387"/>
                    <a:pt x="1593850" y="533400"/>
                  </a:cubicBezTo>
                  <a:cubicBezTo>
                    <a:pt x="1590437" y="526574"/>
                    <a:pt x="1584563" y="521176"/>
                    <a:pt x="1581150" y="514350"/>
                  </a:cubicBezTo>
                  <a:cubicBezTo>
                    <a:pt x="1562770" y="477591"/>
                    <a:pt x="1591862" y="512362"/>
                    <a:pt x="1555750" y="476250"/>
                  </a:cubicBezTo>
                  <a:cubicBezTo>
                    <a:pt x="1553633" y="469900"/>
                    <a:pt x="1551239" y="463636"/>
                    <a:pt x="1549400" y="457200"/>
                  </a:cubicBezTo>
                  <a:cubicBezTo>
                    <a:pt x="1547002" y="448809"/>
                    <a:pt x="1546953" y="439606"/>
                    <a:pt x="1543050" y="431800"/>
                  </a:cubicBezTo>
                  <a:cubicBezTo>
                    <a:pt x="1536224" y="418148"/>
                    <a:pt x="1522477" y="408180"/>
                    <a:pt x="1517650" y="393700"/>
                  </a:cubicBezTo>
                  <a:lnTo>
                    <a:pt x="1504950" y="355600"/>
                  </a:lnTo>
                  <a:cubicBezTo>
                    <a:pt x="1502833" y="349250"/>
                    <a:pt x="1502313" y="342119"/>
                    <a:pt x="1498600" y="336550"/>
                  </a:cubicBezTo>
                  <a:cubicBezTo>
                    <a:pt x="1494367" y="330200"/>
                    <a:pt x="1489000" y="324474"/>
                    <a:pt x="1485900" y="317500"/>
                  </a:cubicBezTo>
                  <a:cubicBezTo>
                    <a:pt x="1480463" y="305267"/>
                    <a:pt x="1482666" y="288866"/>
                    <a:pt x="1473200" y="279400"/>
                  </a:cubicBezTo>
                  <a:cubicBezTo>
                    <a:pt x="1466850" y="273050"/>
                    <a:pt x="1459899" y="267249"/>
                    <a:pt x="1454150" y="260350"/>
                  </a:cubicBezTo>
                  <a:cubicBezTo>
                    <a:pt x="1449264" y="254487"/>
                    <a:pt x="1446520" y="247004"/>
                    <a:pt x="1441450" y="241300"/>
                  </a:cubicBezTo>
                  <a:cubicBezTo>
                    <a:pt x="1429518" y="227876"/>
                    <a:pt x="1416050" y="215900"/>
                    <a:pt x="1403350" y="203200"/>
                  </a:cubicBezTo>
                  <a:cubicBezTo>
                    <a:pt x="1397000" y="196850"/>
                    <a:pt x="1391772" y="189131"/>
                    <a:pt x="1384300" y="184150"/>
                  </a:cubicBezTo>
                  <a:cubicBezTo>
                    <a:pt x="1316227" y="138768"/>
                    <a:pt x="1419539" y="209442"/>
                    <a:pt x="1346200" y="152400"/>
                  </a:cubicBezTo>
                  <a:cubicBezTo>
                    <a:pt x="1334152" y="143029"/>
                    <a:pt x="1320800" y="135467"/>
                    <a:pt x="1308100" y="127000"/>
                  </a:cubicBezTo>
                  <a:lnTo>
                    <a:pt x="1289050" y="114300"/>
                  </a:lnTo>
                  <a:cubicBezTo>
                    <a:pt x="1282700" y="110067"/>
                    <a:pt x="1275396" y="106996"/>
                    <a:pt x="1270000" y="101600"/>
                  </a:cubicBezTo>
                  <a:cubicBezTo>
                    <a:pt x="1263650" y="95250"/>
                    <a:pt x="1258422" y="87531"/>
                    <a:pt x="1250950" y="82550"/>
                  </a:cubicBezTo>
                  <a:cubicBezTo>
                    <a:pt x="1245381" y="78837"/>
                    <a:pt x="1237887" y="79193"/>
                    <a:pt x="1231900" y="76200"/>
                  </a:cubicBezTo>
                  <a:cubicBezTo>
                    <a:pt x="1225074" y="72787"/>
                    <a:pt x="1219676" y="66913"/>
                    <a:pt x="1212850" y="63500"/>
                  </a:cubicBezTo>
                  <a:cubicBezTo>
                    <a:pt x="1206863" y="60507"/>
                    <a:pt x="1199787" y="60143"/>
                    <a:pt x="1193800" y="57150"/>
                  </a:cubicBezTo>
                  <a:cubicBezTo>
                    <a:pt x="1186974" y="53737"/>
                    <a:pt x="1181724" y="47550"/>
                    <a:pt x="1174750" y="44450"/>
                  </a:cubicBezTo>
                  <a:cubicBezTo>
                    <a:pt x="1162517" y="39013"/>
                    <a:pt x="1148624" y="37737"/>
                    <a:pt x="1136650" y="31750"/>
                  </a:cubicBezTo>
                  <a:cubicBezTo>
                    <a:pt x="1128183" y="27517"/>
                    <a:pt x="1119951" y="22779"/>
                    <a:pt x="1111250" y="19050"/>
                  </a:cubicBezTo>
                  <a:cubicBezTo>
                    <a:pt x="1105098" y="16413"/>
                    <a:pt x="1098636" y="14539"/>
                    <a:pt x="1092200" y="12700"/>
                  </a:cubicBezTo>
                  <a:cubicBezTo>
                    <a:pt x="1065676" y="5122"/>
                    <a:pt x="1058639" y="4990"/>
                    <a:pt x="1028700" y="0"/>
                  </a:cubicBezTo>
                  <a:cubicBezTo>
                    <a:pt x="988370" y="1222"/>
                    <a:pt x="830702" y="1154"/>
                    <a:pt x="755650" y="12700"/>
                  </a:cubicBezTo>
                  <a:cubicBezTo>
                    <a:pt x="749034" y="13718"/>
                    <a:pt x="743094" y="17427"/>
                    <a:pt x="736600" y="19050"/>
                  </a:cubicBezTo>
                  <a:cubicBezTo>
                    <a:pt x="726129" y="21668"/>
                    <a:pt x="715433" y="23283"/>
                    <a:pt x="704850" y="25400"/>
                  </a:cubicBezTo>
                  <a:cubicBezTo>
                    <a:pt x="678573" y="38538"/>
                    <a:pt x="672737" y="42953"/>
                    <a:pt x="641350" y="50800"/>
                  </a:cubicBezTo>
                  <a:cubicBezTo>
                    <a:pt x="632883" y="52917"/>
                    <a:pt x="624122" y="54086"/>
                    <a:pt x="615950" y="57150"/>
                  </a:cubicBezTo>
                  <a:cubicBezTo>
                    <a:pt x="607087" y="60474"/>
                    <a:pt x="599339" y="66334"/>
                    <a:pt x="590550" y="69850"/>
                  </a:cubicBezTo>
                  <a:cubicBezTo>
                    <a:pt x="578121" y="74822"/>
                    <a:pt x="565150" y="78317"/>
                    <a:pt x="552450" y="82550"/>
                  </a:cubicBezTo>
                  <a:lnTo>
                    <a:pt x="533400" y="88900"/>
                  </a:lnTo>
                  <a:cubicBezTo>
                    <a:pt x="527050" y="91017"/>
                    <a:pt x="520337" y="92257"/>
                    <a:pt x="514350" y="95250"/>
                  </a:cubicBezTo>
                  <a:cubicBezTo>
                    <a:pt x="505883" y="99483"/>
                    <a:pt x="497739" y="104434"/>
                    <a:pt x="488950" y="107950"/>
                  </a:cubicBezTo>
                  <a:cubicBezTo>
                    <a:pt x="476521" y="112922"/>
                    <a:pt x="461989" y="113224"/>
                    <a:pt x="450850" y="120650"/>
                  </a:cubicBezTo>
                  <a:lnTo>
                    <a:pt x="412750" y="146050"/>
                  </a:lnTo>
                  <a:cubicBezTo>
                    <a:pt x="391209" y="160410"/>
                    <a:pt x="401108" y="146050"/>
                    <a:pt x="393700" y="152400"/>
                  </a:cubicBezTo>
                  <a:close/>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pSp>
      <p:sp>
        <p:nvSpPr>
          <p:cNvPr id="32" name="TextBox 1"/>
          <p:cNvSpPr txBox="1"/>
          <p:nvPr/>
        </p:nvSpPr>
        <p:spPr>
          <a:xfrm>
            <a:off x="2048933" y="768349"/>
            <a:ext cx="5418667" cy="523220"/>
          </a:xfrm>
          <a:prstGeom prst="rect">
            <a:avLst/>
          </a:prstGeom>
          <a:noFill/>
        </p:spPr>
        <p:txBody>
          <a:bodyPr wrap="square">
            <a:spAutoFit/>
          </a:bodyPr>
          <a:lstStyle/>
          <a:p>
            <a:pPr eaLnBrk="1" hangingPunct="1">
              <a:defRPr/>
            </a:pPr>
            <a:r>
              <a:rPr lang="it-IT" sz="2800" b="1" dirty="0" smtClean="0">
                <a:solidFill>
                  <a:srgbClr val="002060"/>
                </a:solidFill>
                <a:cs typeface="Kannada MN" pitchFamily="2" charset="0"/>
              </a:rPr>
              <a:t>COLORAZIONE IN FLUORESCENZA</a:t>
            </a:r>
            <a:endParaRPr lang="it-IT" sz="2800" b="1" dirty="0">
              <a:solidFill>
                <a:srgbClr val="002060"/>
              </a:solidFill>
              <a:latin typeface="+mn-lt"/>
              <a:cs typeface="Kannada MN" pitchFamily="2" charset="0"/>
            </a:endParaRPr>
          </a:p>
        </p:txBody>
      </p:sp>
      <p:cxnSp>
        <p:nvCxnSpPr>
          <p:cNvPr id="30" name="Elbow Connector 4"/>
          <p:cNvCxnSpPr>
            <a:cxnSpLocks/>
          </p:cNvCxnSpPr>
          <p:nvPr/>
        </p:nvCxnSpPr>
        <p:spPr>
          <a:xfrm rot="10800000" flipV="1">
            <a:off x="1794937" y="592667"/>
            <a:ext cx="5181596" cy="812798"/>
          </a:xfrm>
          <a:prstGeom prst="bentConnector3">
            <a:avLst>
              <a:gd name="adj1" fmla="val -12909"/>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7536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205038"/>
            <a:ext cx="7834312" cy="382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po 6"/>
          <p:cNvGrpSpPr>
            <a:grpSpLocks/>
          </p:cNvGrpSpPr>
          <p:nvPr/>
        </p:nvGrpSpPr>
        <p:grpSpPr bwMode="auto">
          <a:xfrm>
            <a:off x="2843213" y="3500438"/>
            <a:ext cx="2435225" cy="2273300"/>
            <a:chOff x="2843808" y="3501008"/>
            <a:chExt cx="2434919" cy="2272898"/>
          </a:xfrm>
        </p:grpSpPr>
        <p:sp>
          <p:nvSpPr>
            <p:cNvPr id="2" name="Ovale 1"/>
            <p:cNvSpPr/>
            <p:nvPr/>
          </p:nvSpPr>
          <p:spPr>
            <a:xfrm>
              <a:off x="4270791" y="3501008"/>
              <a:ext cx="1007936" cy="20887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0731" name="CasellaDiTesto 5"/>
            <p:cNvSpPr txBox="1">
              <a:spLocks noChangeArrowheads="1"/>
            </p:cNvSpPr>
            <p:nvPr/>
          </p:nvSpPr>
          <p:spPr bwMode="auto">
            <a:xfrm>
              <a:off x="2843808" y="5404574"/>
              <a:ext cx="1749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b="1"/>
                <a:t>Cella di flusso</a:t>
              </a:r>
            </a:p>
          </p:txBody>
        </p:sp>
      </p:grpSp>
      <p:graphicFrame>
        <p:nvGraphicFramePr>
          <p:cNvPr id="8" name="Oggetto 7"/>
          <p:cNvGraphicFramePr>
            <a:graphicFrameLocks noChangeAspect="1"/>
          </p:cNvGraphicFramePr>
          <p:nvPr>
            <p:extLst>
              <p:ext uri="{D42A27DB-BD31-4B8C-83A1-F6EECF244321}">
                <p14:modId xmlns:p14="http://schemas.microsoft.com/office/powerpoint/2010/main" val="1110655111"/>
              </p:ext>
            </p:extLst>
          </p:nvPr>
        </p:nvGraphicFramePr>
        <p:xfrm>
          <a:off x="291402" y="522514"/>
          <a:ext cx="8544623" cy="6017986"/>
        </p:xfrm>
        <a:graphic>
          <a:graphicData uri="http://schemas.openxmlformats.org/presentationml/2006/ole">
            <mc:AlternateContent xmlns:mc="http://schemas.openxmlformats.org/markup-compatibility/2006">
              <mc:Choice xmlns:v="urn:schemas-microsoft-com:vml" Requires="v">
                <p:oleObj spid="_x0000_s3085" r:id="rId5" imgW="7720635" imgH="5206349" progId="">
                  <p:embed/>
                </p:oleObj>
              </mc:Choice>
              <mc:Fallback>
                <p:oleObj r:id="rId5" imgW="7720635" imgH="5206349" progId="">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402" y="522514"/>
                        <a:ext cx="8544623" cy="6017986"/>
                      </a:xfrm>
                      <a:prstGeom prst="rect">
                        <a:avLst/>
                      </a:prstGeom>
                      <a:noFill/>
                    </p:spPr>
                  </p:pic>
                </p:oleObj>
              </mc:Fallback>
            </mc:AlternateContent>
          </a:graphicData>
        </a:graphic>
      </p:graphicFrame>
      <p:sp>
        <p:nvSpPr>
          <p:cNvPr id="9" name="CasellaDiTesto 8"/>
          <p:cNvSpPr txBox="1">
            <a:spLocks noChangeArrowheads="1"/>
          </p:cNvSpPr>
          <p:nvPr/>
        </p:nvSpPr>
        <p:spPr bwMode="auto">
          <a:xfrm>
            <a:off x="6372225" y="3644900"/>
            <a:ext cx="2736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solidFill>
                  <a:srgbClr val="FF0000"/>
                </a:solidFill>
              </a:rPr>
              <a:t>Forward scattered light</a:t>
            </a:r>
          </a:p>
          <a:p>
            <a:pPr algn="ctr"/>
            <a:r>
              <a:rPr lang="it-IT" altLang="it-IT" b="1"/>
              <a:t>Grandezza cellulare</a:t>
            </a:r>
          </a:p>
        </p:txBody>
      </p:sp>
      <p:sp>
        <p:nvSpPr>
          <p:cNvPr id="11" name="CasellaDiTesto 10"/>
          <p:cNvSpPr txBox="1">
            <a:spLocks noChangeArrowheads="1"/>
          </p:cNvSpPr>
          <p:nvPr/>
        </p:nvSpPr>
        <p:spPr bwMode="auto">
          <a:xfrm>
            <a:off x="6035675" y="2212975"/>
            <a:ext cx="2994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solidFill>
                  <a:srgbClr val="FF0000"/>
                </a:solidFill>
              </a:rPr>
              <a:t>SIDE Scattered light</a:t>
            </a:r>
          </a:p>
          <a:p>
            <a:pPr algn="ctr"/>
            <a:r>
              <a:rPr lang="it-IT" altLang="it-IT" b="1"/>
              <a:t>Struttura interna cellulare</a:t>
            </a:r>
          </a:p>
        </p:txBody>
      </p:sp>
      <p:sp>
        <p:nvSpPr>
          <p:cNvPr id="12" name="CasellaDiTesto 11"/>
          <p:cNvSpPr txBox="1">
            <a:spLocks noChangeArrowheads="1"/>
          </p:cNvSpPr>
          <p:nvPr/>
        </p:nvSpPr>
        <p:spPr bwMode="auto">
          <a:xfrm>
            <a:off x="4095750" y="1476375"/>
            <a:ext cx="3082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solidFill>
                  <a:srgbClr val="FF0000"/>
                </a:solidFill>
              </a:rPr>
              <a:t>SIDE </a:t>
            </a:r>
            <a:r>
              <a:rPr lang="it-IT" altLang="it-IT" b="1"/>
              <a:t>Fluorescent light</a:t>
            </a:r>
          </a:p>
          <a:p>
            <a:pPr algn="ctr"/>
            <a:r>
              <a:rPr lang="it-IT" altLang="it-IT" b="1"/>
              <a:t>Informazioni sul DNA/RNA</a:t>
            </a:r>
          </a:p>
        </p:txBody>
      </p:sp>
    </p:spTree>
    <p:extLst>
      <p:ext uri="{BB962C8B-B14F-4D97-AF65-F5344CB8AC3E}">
        <p14:creationId xmlns:p14="http://schemas.microsoft.com/office/powerpoint/2010/main" val="4121198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par>
                          <p:cTn id="16" fill="hold" nodeType="afterGroup">
                            <p:stCondLst>
                              <p:cond delay="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egnaposto numero diapositiva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8B35B55-ED66-4EE2-BCD8-9DF3F068EA8B}" type="slidenum">
              <a:rPr lang="it-IT" altLang="it-IT">
                <a:solidFill>
                  <a:srgbClr val="B0B19E"/>
                </a:solidFill>
                <a:latin typeface="Gill Sans MT" panose="020B0502020104020203" pitchFamily="34" charset="0"/>
              </a:rPr>
              <a:pPr/>
              <a:t>21</a:t>
            </a:fld>
            <a:endParaRPr lang="it-IT" altLang="it-IT">
              <a:solidFill>
                <a:srgbClr val="B0B19E"/>
              </a:solidFill>
              <a:latin typeface="Gill Sans MT" panose="020B0502020104020203" pitchFamily="34" charset="0"/>
            </a:endParaRPr>
          </a:p>
        </p:txBody>
      </p:sp>
      <p:sp>
        <p:nvSpPr>
          <p:cNvPr id="5" name="TextBox 1"/>
          <p:cNvSpPr txBox="1"/>
          <p:nvPr/>
        </p:nvSpPr>
        <p:spPr>
          <a:xfrm>
            <a:off x="1676401" y="641349"/>
            <a:ext cx="6349999" cy="523220"/>
          </a:xfrm>
          <a:prstGeom prst="rect">
            <a:avLst/>
          </a:prstGeom>
          <a:noFill/>
        </p:spPr>
        <p:txBody>
          <a:bodyPr wrap="square">
            <a:spAutoFit/>
          </a:bodyPr>
          <a:lstStyle/>
          <a:p>
            <a:pPr eaLnBrk="1" hangingPunct="1">
              <a:defRPr/>
            </a:pPr>
            <a:r>
              <a:rPr lang="it-IT" sz="2800" b="1" dirty="0" smtClean="0">
                <a:latin typeface="+mn-lt"/>
                <a:cs typeface="Kannada MN" pitchFamily="2" charset="0"/>
              </a:rPr>
              <a:t>FORMULA LEUCOCITARIA &amp; CANALE WDF</a:t>
            </a:r>
            <a:endParaRPr lang="it-IT" sz="2800" b="1" dirty="0">
              <a:latin typeface="+mn-lt"/>
              <a:cs typeface="Kannada MN" pitchFamily="2" charset="0"/>
            </a:endParaRPr>
          </a:p>
        </p:txBody>
      </p:sp>
      <p:cxnSp>
        <p:nvCxnSpPr>
          <p:cNvPr id="6" name="Elbow Connector 4"/>
          <p:cNvCxnSpPr>
            <a:cxnSpLocks/>
          </p:cNvCxnSpPr>
          <p:nvPr/>
        </p:nvCxnSpPr>
        <p:spPr>
          <a:xfrm rot="10800000" flipV="1">
            <a:off x="1693334" y="194734"/>
            <a:ext cx="5919788" cy="1126066"/>
          </a:xfrm>
          <a:prstGeom prst="bentConnector3">
            <a:avLst>
              <a:gd name="adj1" fmla="val -7352"/>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graphicFrame>
        <p:nvGraphicFramePr>
          <p:cNvPr id="34821" name="Oggetto 6"/>
          <p:cNvGraphicFramePr>
            <a:graphicFrameLocks noChangeAspect="1"/>
          </p:cNvGraphicFramePr>
          <p:nvPr/>
        </p:nvGraphicFramePr>
        <p:xfrm>
          <a:off x="2847975" y="1916113"/>
          <a:ext cx="4098925" cy="4017962"/>
        </p:xfrm>
        <a:graphic>
          <a:graphicData uri="http://schemas.openxmlformats.org/presentationml/2006/ole">
            <mc:AlternateContent xmlns:mc="http://schemas.openxmlformats.org/markup-compatibility/2006">
              <mc:Choice xmlns:v="urn:schemas-microsoft-com:vml" Requires="v">
                <p:oleObj spid="_x0000_s4109" r:id="rId4" imgW="8838095" imgH="8685714" progId="">
                  <p:embed/>
                </p:oleObj>
              </mc:Choice>
              <mc:Fallback>
                <p:oleObj r:id="rId4" imgW="8838095" imgH="8685714"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7975" y="1916113"/>
                        <a:ext cx="4098925" cy="4017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822" name="CasellaDiTesto 7"/>
          <p:cNvSpPr txBox="1">
            <a:spLocks noChangeArrowheads="1"/>
          </p:cNvSpPr>
          <p:nvPr/>
        </p:nvSpPr>
        <p:spPr bwMode="auto">
          <a:xfrm>
            <a:off x="5454650" y="5876925"/>
            <a:ext cx="157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b="1">
                <a:solidFill>
                  <a:srgbClr val="FF0000"/>
                </a:solidFill>
              </a:rPr>
              <a:t>SIDE Scatter</a:t>
            </a:r>
          </a:p>
        </p:txBody>
      </p:sp>
      <p:sp>
        <p:nvSpPr>
          <p:cNvPr id="34823" name="CasellaDiTesto 8"/>
          <p:cNvSpPr txBox="1">
            <a:spLocks noChangeArrowheads="1"/>
          </p:cNvSpPr>
          <p:nvPr/>
        </p:nvSpPr>
        <p:spPr bwMode="auto">
          <a:xfrm rot="-5400000">
            <a:off x="1631157" y="2701131"/>
            <a:ext cx="208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b="1">
                <a:solidFill>
                  <a:srgbClr val="FF0000"/>
                </a:solidFill>
              </a:rPr>
              <a:t>FLUORESCENZA</a:t>
            </a:r>
          </a:p>
        </p:txBody>
      </p:sp>
      <p:cxnSp>
        <p:nvCxnSpPr>
          <p:cNvPr id="15" name="Connettore 2 14"/>
          <p:cNvCxnSpPr/>
          <p:nvPr/>
        </p:nvCxnSpPr>
        <p:spPr>
          <a:xfrm>
            <a:off x="6088063" y="5516563"/>
            <a:ext cx="1584325" cy="3603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5454650" y="4968875"/>
            <a:ext cx="1852613" cy="857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CasellaDiTesto 17"/>
          <p:cNvSpPr txBox="1">
            <a:spLocks noChangeArrowheads="1"/>
          </p:cNvSpPr>
          <p:nvPr/>
        </p:nvSpPr>
        <p:spPr bwMode="auto">
          <a:xfrm>
            <a:off x="7116763" y="4667250"/>
            <a:ext cx="1427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dirty="0" smtClean="0"/>
              <a:t>Neutrofili</a:t>
            </a:r>
            <a:endParaRPr lang="it-IT" altLang="it-IT" b="1" dirty="0"/>
          </a:p>
        </p:txBody>
      </p:sp>
      <p:sp>
        <p:nvSpPr>
          <p:cNvPr id="21" name="CasellaDiTesto 20"/>
          <p:cNvSpPr txBox="1">
            <a:spLocks noChangeArrowheads="1"/>
          </p:cNvSpPr>
          <p:nvPr/>
        </p:nvSpPr>
        <p:spPr bwMode="auto">
          <a:xfrm>
            <a:off x="7610475" y="5697538"/>
            <a:ext cx="1330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t>Eosinofili</a:t>
            </a:r>
          </a:p>
        </p:txBody>
      </p:sp>
      <p:cxnSp>
        <p:nvCxnSpPr>
          <p:cNvPr id="23" name="Connettore 2 22"/>
          <p:cNvCxnSpPr/>
          <p:nvPr/>
        </p:nvCxnSpPr>
        <p:spPr>
          <a:xfrm flipH="1">
            <a:off x="2487613" y="4884738"/>
            <a:ext cx="1152525" cy="2730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p:cNvSpPr txBox="1">
            <a:spLocks noChangeArrowheads="1"/>
          </p:cNvSpPr>
          <p:nvPr/>
        </p:nvSpPr>
        <p:spPr bwMode="auto">
          <a:xfrm>
            <a:off x="1346200" y="4962525"/>
            <a:ext cx="1219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t>Linfociti</a:t>
            </a:r>
          </a:p>
        </p:txBody>
      </p:sp>
      <p:cxnSp>
        <p:nvCxnSpPr>
          <p:cNvPr id="26" name="Connettore 2 25"/>
          <p:cNvCxnSpPr/>
          <p:nvPr/>
        </p:nvCxnSpPr>
        <p:spPr>
          <a:xfrm flipH="1" flipV="1">
            <a:off x="1955800" y="3925888"/>
            <a:ext cx="2338388" cy="1508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CasellaDiTesto 26"/>
          <p:cNvSpPr txBox="1">
            <a:spLocks noChangeArrowheads="1"/>
          </p:cNvSpPr>
          <p:nvPr/>
        </p:nvSpPr>
        <p:spPr bwMode="auto">
          <a:xfrm>
            <a:off x="900113" y="3632200"/>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t>Monociti</a:t>
            </a:r>
          </a:p>
        </p:txBody>
      </p:sp>
      <p:cxnSp>
        <p:nvCxnSpPr>
          <p:cNvPr id="29" name="Connettore 2 28"/>
          <p:cNvCxnSpPr/>
          <p:nvPr/>
        </p:nvCxnSpPr>
        <p:spPr>
          <a:xfrm flipV="1">
            <a:off x="5727700" y="3632200"/>
            <a:ext cx="1439863" cy="1841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 name="CasellaDiTesto 29"/>
          <p:cNvSpPr txBox="1">
            <a:spLocks noChangeArrowheads="1"/>
          </p:cNvSpPr>
          <p:nvPr/>
        </p:nvSpPr>
        <p:spPr bwMode="auto">
          <a:xfrm>
            <a:off x="6881813" y="3324225"/>
            <a:ext cx="22367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t>Neutrofili immaturi</a:t>
            </a:r>
          </a:p>
        </p:txBody>
      </p:sp>
      <p:sp>
        <p:nvSpPr>
          <p:cNvPr id="33" name="Ovale 32"/>
          <p:cNvSpPr/>
          <p:nvPr/>
        </p:nvSpPr>
        <p:spPr>
          <a:xfrm rot="451866">
            <a:off x="4441825" y="2846388"/>
            <a:ext cx="593725" cy="1084262"/>
          </a:xfrm>
          <a:prstGeom prst="ellipse">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4" name="Ovale 33"/>
          <p:cNvSpPr/>
          <p:nvPr/>
        </p:nvSpPr>
        <p:spPr>
          <a:xfrm rot="451866">
            <a:off x="4124325" y="1870075"/>
            <a:ext cx="593725" cy="1851025"/>
          </a:xfrm>
          <a:prstGeom prst="ellipse">
            <a:avLst/>
          </a:prstGeom>
          <a:no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37" name="Connettore 2 36"/>
          <p:cNvCxnSpPr/>
          <p:nvPr/>
        </p:nvCxnSpPr>
        <p:spPr>
          <a:xfrm flipV="1">
            <a:off x="4837113" y="2133600"/>
            <a:ext cx="2279650" cy="1190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8" name="CasellaDiTesto 37"/>
          <p:cNvSpPr txBox="1">
            <a:spLocks noChangeArrowheads="1"/>
          </p:cNvSpPr>
          <p:nvPr/>
        </p:nvSpPr>
        <p:spPr bwMode="auto">
          <a:xfrm>
            <a:off x="7162800" y="1878013"/>
            <a:ext cx="1019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b="1"/>
              <a:t>BLASTI</a:t>
            </a:r>
          </a:p>
        </p:txBody>
      </p:sp>
      <p:cxnSp>
        <p:nvCxnSpPr>
          <p:cNvPr id="40" name="Connettore 2 39"/>
          <p:cNvCxnSpPr/>
          <p:nvPr/>
        </p:nvCxnSpPr>
        <p:spPr>
          <a:xfrm flipV="1">
            <a:off x="4500563" y="1700213"/>
            <a:ext cx="336550" cy="576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1" name="CasellaDiTesto 40"/>
          <p:cNvSpPr txBox="1">
            <a:spLocks noChangeArrowheads="1"/>
          </p:cNvSpPr>
          <p:nvPr/>
        </p:nvSpPr>
        <p:spPr bwMode="auto">
          <a:xfrm>
            <a:off x="4733925" y="1390650"/>
            <a:ext cx="1989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sz="2000" b="1"/>
              <a:t>Linfociti atipici</a:t>
            </a:r>
          </a:p>
        </p:txBody>
      </p:sp>
      <p:cxnSp>
        <p:nvCxnSpPr>
          <p:cNvPr id="42" name="Connettore 2 41"/>
          <p:cNvCxnSpPr/>
          <p:nvPr/>
        </p:nvCxnSpPr>
        <p:spPr>
          <a:xfrm flipH="1">
            <a:off x="2847975" y="5622925"/>
            <a:ext cx="1171575" cy="69215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3" name="CasellaDiTesto 42"/>
          <p:cNvSpPr txBox="1">
            <a:spLocks noChangeArrowheads="1"/>
          </p:cNvSpPr>
          <p:nvPr/>
        </p:nvSpPr>
        <p:spPr bwMode="auto">
          <a:xfrm>
            <a:off x="1955800" y="6203950"/>
            <a:ext cx="1096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it-IT" altLang="it-IT" b="1"/>
              <a:t>NRBC</a:t>
            </a:r>
          </a:p>
        </p:txBody>
      </p:sp>
      <p:sp>
        <p:nvSpPr>
          <p:cNvPr id="47" name="Ovale 46"/>
          <p:cNvSpPr/>
          <p:nvPr/>
        </p:nvSpPr>
        <p:spPr>
          <a:xfrm>
            <a:off x="3916363" y="5332413"/>
            <a:ext cx="457200" cy="36512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extLst>
      <p:ext uri="{BB962C8B-B14F-4D97-AF65-F5344CB8AC3E}">
        <p14:creationId xmlns:p14="http://schemas.microsoft.com/office/powerpoint/2010/main" val="19957527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8" presetClass="entr" presetSubtype="6"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trips(downRight)">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8" presetClass="entr" presetSubtype="1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trips(downLeft)">
                                      <p:cBhvr>
                                        <p:cTn id="24" dur="500"/>
                                        <p:tgtEl>
                                          <p:spTgt spid="23"/>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8" presetClass="entr" presetSubtype="9"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upLeft)">
                                      <p:cBhvr>
                                        <p:cTn id="32" dur="500"/>
                                        <p:tgtEl>
                                          <p:spTgt spid="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8" presetClass="entr" presetSubtype="3"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upRight)">
                                      <p:cBhvr>
                                        <p:cTn id="40" dur="500"/>
                                        <p:tgtEl>
                                          <p:spTgt spid="2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8" presetClass="entr" presetSubtype="3"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strips(upRight)">
                                      <p:cBhvr>
                                        <p:cTn id="48" dur="500"/>
                                        <p:tgtEl>
                                          <p:spTgt spid="37"/>
                                        </p:tgtEl>
                                      </p:cBhvr>
                                    </p:animEffect>
                                  </p:childTnLst>
                                </p:cTn>
                              </p:par>
                              <p:par>
                                <p:cTn id="49" presetID="10"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18" presetClass="entr" presetSubtype="12"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strips(downLeft)">
                                      <p:cBhvr>
                                        <p:cTn id="62" dur="500"/>
                                        <p:tgtEl>
                                          <p:spTgt spid="4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8" grpId="0"/>
      <p:bldP spid="41" grpId="0"/>
      <p:bldP spid="43" grpId="0"/>
      <p:bldP spid="4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18733" y="508000"/>
            <a:ext cx="5825066" cy="381000"/>
          </a:xfrm>
        </p:spPr>
        <p:txBody>
          <a:bodyPr>
            <a:noAutofit/>
          </a:bodyPr>
          <a:lstStyle/>
          <a:p>
            <a:pPr algn="ctr">
              <a:defRPr/>
            </a:pPr>
            <a:r>
              <a:rPr lang="it-IT" sz="2800" b="1" dirty="0" smtClean="0">
                <a:latin typeface="+mn-lt"/>
              </a:rPr>
              <a:t/>
            </a:r>
            <a:br>
              <a:rPr lang="it-IT" sz="2800" b="1" dirty="0" smtClean="0">
                <a:latin typeface="+mn-lt"/>
              </a:rPr>
            </a:br>
            <a:r>
              <a:rPr lang="it-IT" sz="2800" b="1" dirty="0" smtClean="0">
                <a:latin typeface="+mn-lt"/>
              </a:rPr>
              <a:t>CONTEGGIO </a:t>
            </a:r>
            <a:r>
              <a:rPr lang="it-IT" sz="2800" b="1" dirty="0">
                <a:latin typeface="+mn-lt"/>
              </a:rPr>
              <a:t>CELLULE NUCLEATE </a:t>
            </a:r>
            <a:br>
              <a:rPr lang="it-IT" sz="2800" b="1" dirty="0">
                <a:latin typeface="+mn-lt"/>
              </a:rPr>
            </a:br>
            <a:endParaRPr lang="it-IT" sz="2800" b="1" dirty="0">
              <a:latin typeface="+mn-lt"/>
            </a:endParaRPr>
          </a:p>
        </p:txBody>
      </p:sp>
      <p:sp>
        <p:nvSpPr>
          <p:cNvPr id="36867" name="Segnaposto numero diapositiva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E03302-57B7-4F8B-9AD3-92F91D674133}" type="slidenum">
              <a:rPr lang="it-IT" altLang="it-IT">
                <a:solidFill>
                  <a:srgbClr val="B0B19E"/>
                </a:solidFill>
                <a:latin typeface="Gill Sans MT" panose="020B0502020104020203" pitchFamily="34" charset="0"/>
              </a:rPr>
              <a:pPr/>
              <a:t>22</a:t>
            </a:fld>
            <a:endParaRPr lang="it-IT" altLang="it-IT">
              <a:solidFill>
                <a:srgbClr val="B0B19E"/>
              </a:solidFill>
              <a:latin typeface="Gill Sans MT" panose="020B0502020104020203" pitchFamily="34" charset="0"/>
            </a:endParaRPr>
          </a:p>
        </p:txBody>
      </p:sp>
      <p:pic>
        <p:nvPicPr>
          <p:cNvPr id="36868"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2683" y="1974324"/>
            <a:ext cx="3439051"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0" name="Gruppo 6"/>
          <p:cNvGrpSpPr>
            <a:grpSpLocks/>
          </p:cNvGrpSpPr>
          <p:nvPr/>
        </p:nvGrpSpPr>
        <p:grpSpPr bwMode="auto">
          <a:xfrm>
            <a:off x="2167467" y="3623205"/>
            <a:ext cx="2178581" cy="1150937"/>
            <a:chOff x="2476902" y="3733233"/>
            <a:chExt cx="1663897" cy="886809"/>
          </a:xfrm>
        </p:grpSpPr>
        <p:sp>
          <p:nvSpPr>
            <p:cNvPr id="35" name="Ovale 34"/>
            <p:cNvSpPr/>
            <p:nvPr/>
          </p:nvSpPr>
          <p:spPr>
            <a:xfrm>
              <a:off x="2476902" y="3733233"/>
              <a:ext cx="1008136" cy="886809"/>
            </a:xfrm>
            <a:prstGeom prst="ellipse">
              <a:avLst/>
            </a:prstGeom>
            <a:noFill/>
            <a:ln w="25400" cap="flat" cmpd="sng" algn="ctr">
              <a:solidFill>
                <a:srgbClr val="33CCFF"/>
              </a:solidFill>
              <a:prstDash val="sysDash"/>
            </a:ln>
            <a:effectLst/>
          </p:spPr>
          <p:txBody>
            <a:bodyPr anchor="ctr"/>
            <a:lstStyle/>
            <a:p>
              <a:pPr eaLnBrk="1" fontAlgn="auto" hangingPunct="1">
                <a:spcBef>
                  <a:spcPts val="0"/>
                </a:spcBef>
                <a:spcAft>
                  <a:spcPts val="0"/>
                </a:spcAft>
                <a:defRPr/>
              </a:pPr>
              <a:endParaRPr lang="it-IT" sz="1600" kern="0">
                <a:solidFill>
                  <a:prstClr val="white"/>
                </a:solidFill>
                <a:latin typeface="Calibri"/>
              </a:endParaRPr>
            </a:p>
          </p:txBody>
        </p:sp>
        <p:sp>
          <p:nvSpPr>
            <p:cNvPr id="36" name="Rettangolo arrotondato 8"/>
            <p:cNvSpPr/>
            <p:nvPr/>
          </p:nvSpPr>
          <p:spPr>
            <a:xfrm>
              <a:off x="3601923" y="4036583"/>
              <a:ext cx="538876" cy="285002"/>
            </a:xfrm>
            <a:prstGeom prst="roundRect">
              <a:avLst/>
            </a:prstGeom>
            <a:noFill/>
            <a:ln w="25400" cap="flat" cmpd="sng" algn="ctr">
              <a:noFill/>
              <a:prstDash val="solid"/>
            </a:ln>
            <a:effectLst/>
          </p:spPr>
          <p:txBody>
            <a:bodyPr anchor="ctr"/>
            <a:lstStyle/>
            <a:p>
              <a:pPr eaLnBrk="1" fontAlgn="auto" hangingPunct="1">
                <a:spcBef>
                  <a:spcPts val="0"/>
                </a:spcBef>
                <a:spcAft>
                  <a:spcPts val="0"/>
                </a:spcAft>
                <a:defRPr/>
              </a:pPr>
              <a:endParaRPr lang="it-IT" sz="1600" b="1" kern="0" dirty="0">
                <a:solidFill>
                  <a:srgbClr val="0070C0"/>
                </a:solidFill>
                <a:latin typeface="Calibri"/>
              </a:endParaRPr>
            </a:p>
          </p:txBody>
        </p:sp>
      </p:grpSp>
      <p:pic>
        <p:nvPicPr>
          <p:cNvPr id="3687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547" y="3344333"/>
            <a:ext cx="983721"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73" name="Gruppo 11"/>
          <p:cNvGrpSpPr>
            <a:grpSpLocks/>
          </p:cNvGrpSpPr>
          <p:nvPr/>
        </p:nvGrpSpPr>
        <p:grpSpPr bwMode="auto">
          <a:xfrm>
            <a:off x="2811991" y="4531774"/>
            <a:ext cx="1963210" cy="582087"/>
            <a:chOff x="2901875" y="4409592"/>
            <a:chExt cx="1336869" cy="449076"/>
          </a:xfrm>
        </p:grpSpPr>
        <p:pic>
          <p:nvPicPr>
            <p:cNvPr id="369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927" y="4434088"/>
              <a:ext cx="397817" cy="4245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36917" name="Connettore 4 13"/>
            <p:cNvCxnSpPr>
              <a:cxnSpLocks noChangeShapeType="1"/>
            </p:cNvCxnSpPr>
            <p:nvPr/>
          </p:nvCxnSpPr>
          <p:spPr bwMode="auto">
            <a:xfrm>
              <a:off x="2901875" y="4409592"/>
              <a:ext cx="944816" cy="364158"/>
            </a:xfrm>
            <a:prstGeom prst="bentConnector3">
              <a:avLst>
                <a:gd name="adj1" fmla="val 50000"/>
              </a:avLst>
            </a:prstGeom>
            <a:noFill/>
            <a:ln w="9525" algn="ctr">
              <a:solidFill>
                <a:srgbClr val="000000"/>
              </a:solidFill>
              <a:round/>
              <a:headEnd/>
              <a:tailEnd/>
            </a:ln>
            <a:extLst>
              <a:ext uri="{909E8E84-426E-40DD-AFC4-6F175D3DCCD1}">
                <a14:hiddenFill xmlns:a14="http://schemas.microsoft.com/office/drawing/2010/main">
                  <a:noFill/>
                </a14:hiddenFill>
              </a:ext>
            </a:extLst>
          </p:spPr>
        </p:cxnSp>
      </p:grpSp>
      <p:grpSp>
        <p:nvGrpSpPr>
          <p:cNvPr id="36874" name="Gruppo 14"/>
          <p:cNvGrpSpPr>
            <a:grpSpLocks/>
          </p:cNvGrpSpPr>
          <p:nvPr/>
        </p:nvGrpSpPr>
        <p:grpSpPr bwMode="auto">
          <a:xfrm>
            <a:off x="2818343" y="3784600"/>
            <a:ext cx="1965854" cy="532871"/>
            <a:chOff x="2490645" y="3744167"/>
            <a:chExt cx="1596799" cy="410803"/>
          </a:xfrm>
        </p:grpSpPr>
        <p:pic>
          <p:nvPicPr>
            <p:cNvPr id="3691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5611" y="3744167"/>
              <a:ext cx="481833" cy="4108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36915" name="Connettore 4 16"/>
            <p:cNvCxnSpPr>
              <a:cxnSpLocks noChangeShapeType="1"/>
            </p:cNvCxnSpPr>
            <p:nvPr/>
          </p:nvCxnSpPr>
          <p:spPr bwMode="auto">
            <a:xfrm>
              <a:off x="2490645" y="3935888"/>
              <a:ext cx="1273142" cy="180329"/>
            </a:xfrm>
            <a:prstGeom prst="bentConnector3">
              <a:avLst>
                <a:gd name="adj1" fmla="val 50000"/>
              </a:avLst>
            </a:prstGeom>
            <a:noFill/>
            <a:ln w="9525" algn="ctr">
              <a:solidFill>
                <a:srgbClr val="000000"/>
              </a:solidFill>
              <a:round/>
              <a:headEnd/>
              <a:tailEnd/>
            </a:ln>
            <a:extLst>
              <a:ext uri="{909E8E84-426E-40DD-AFC4-6F175D3DCCD1}">
                <a14:hiddenFill xmlns:a14="http://schemas.microsoft.com/office/drawing/2010/main">
                  <a:noFill/>
                </a14:hiddenFill>
              </a:ext>
            </a:extLst>
          </p:spPr>
        </p:cxnSp>
      </p:grpSp>
      <p:grpSp>
        <p:nvGrpSpPr>
          <p:cNvPr id="36875" name="Gruppo 17"/>
          <p:cNvGrpSpPr>
            <a:grpSpLocks/>
          </p:cNvGrpSpPr>
          <p:nvPr/>
        </p:nvGrpSpPr>
        <p:grpSpPr bwMode="auto">
          <a:xfrm>
            <a:off x="3361269" y="3191927"/>
            <a:ext cx="1430863" cy="762002"/>
            <a:chOff x="3294143" y="3345574"/>
            <a:chExt cx="810344" cy="587938"/>
          </a:xfrm>
        </p:grpSpPr>
        <p:pic>
          <p:nvPicPr>
            <p:cNvPr id="36912"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8842" y="3345574"/>
              <a:ext cx="335645" cy="39527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36913" name="Connettore 4 19"/>
            <p:cNvCxnSpPr>
              <a:cxnSpLocks noChangeShapeType="1"/>
              <a:stCxn id="36912" idx="1"/>
            </p:cNvCxnSpPr>
            <p:nvPr/>
          </p:nvCxnSpPr>
          <p:spPr bwMode="auto">
            <a:xfrm rot="10800000" flipV="1">
              <a:off x="3294143" y="3543209"/>
              <a:ext cx="474700" cy="390303"/>
            </a:xfrm>
            <a:prstGeom prst="bentConnector3">
              <a:avLst>
                <a:gd name="adj1" fmla="val 50000"/>
              </a:avLst>
            </a:prstGeom>
            <a:noFill/>
            <a:ln w="9525" algn="ctr">
              <a:solidFill>
                <a:srgbClr val="000000"/>
              </a:solidFill>
              <a:round/>
              <a:headEnd/>
              <a:tailEnd/>
            </a:ln>
            <a:extLst>
              <a:ext uri="{909E8E84-426E-40DD-AFC4-6F175D3DCCD1}">
                <a14:hiddenFill xmlns:a14="http://schemas.microsoft.com/office/drawing/2010/main">
                  <a:noFill/>
                </a14:hiddenFill>
              </a:ext>
            </a:extLst>
          </p:spPr>
        </p:cxnSp>
      </p:grpSp>
      <p:grpSp>
        <p:nvGrpSpPr>
          <p:cNvPr id="36876" name="Gruppo 20"/>
          <p:cNvGrpSpPr>
            <a:grpSpLocks/>
          </p:cNvGrpSpPr>
          <p:nvPr/>
        </p:nvGrpSpPr>
        <p:grpSpPr bwMode="auto">
          <a:xfrm>
            <a:off x="2801406" y="2429931"/>
            <a:ext cx="1982259" cy="1221319"/>
            <a:chOff x="2772609" y="2724506"/>
            <a:chExt cx="1429501" cy="941465"/>
          </a:xfrm>
        </p:grpSpPr>
        <p:sp>
          <p:nvSpPr>
            <p:cNvPr id="49" name="Ovale 48"/>
            <p:cNvSpPr/>
            <p:nvPr/>
          </p:nvSpPr>
          <p:spPr>
            <a:xfrm>
              <a:off x="2772609" y="3065116"/>
              <a:ext cx="434268" cy="600855"/>
            </a:xfrm>
            <a:prstGeom prst="ellipse">
              <a:avLst/>
            </a:prstGeom>
            <a:noFill/>
            <a:ln w="25400" cap="flat" cmpd="sng" algn="ctr">
              <a:solidFill>
                <a:srgbClr val="FFC000"/>
              </a:solidFill>
              <a:prstDash val="sysDash"/>
            </a:ln>
            <a:effectLst/>
          </p:spPr>
          <p:txBody>
            <a:bodyPr anchor="ctr"/>
            <a:lstStyle/>
            <a:p>
              <a:pPr eaLnBrk="1" fontAlgn="auto" hangingPunct="1">
                <a:spcBef>
                  <a:spcPts val="0"/>
                </a:spcBef>
                <a:spcAft>
                  <a:spcPts val="0"/>
                </a:spcAft>
                <a:defRPr/>
              </a:pPr>
              <a:endParaRPr lang="it-IT" sz="1600" kern="0">
                <a:solidFill>
                  <a:prstClr val="white"/>
                </a:solidFill>
                <a:latin typeface="Calibri"/>
              </a:endParaRPr>
            </a:p>
          </p:txBody>
        </p:sp>
        <p:pic>
          <p:nvPicPr>
            <p:cNvPr id="3691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8076" y="2724506"/>
              <a:ext cx="464034" cy="4776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36911" name="Connettore 4 23"/>
            <p:cNvCxnSpPr>
              <a:cxnSpLocks noChangeShapeType="1"/>
              <a:stCxn id="49" idx="0"/>
            </p:cNvCxnSpPr>
            <p:nvPr/>
          </p:nvCxnSpPr>
          <p:spPr bwMode="auto">
            <a:xfrm rot="5400000" flipH="1" flipV="1">
              <a:off x="3271797" y="2608273"/>
              <a:ext cx="174792" cy="738896"/>
            </a:xfrm>
            <a:prstGeom prst="bentConnector2">
              <a:avLst/>
            </a:prstGeom>
            <a:noFill/>
            <a:ln w="9525" algn="ctr">
              <a:solidFill>
                <a:srgbClr val="000000"/>
              </a:solidFill>
              <a:round/>
              <a:headEnd/>
              <a:tailEnd/>
            </a:ln>
            <a:extLst>
              <a:ext uri="{909E8E84-426E-40DD-AFC4-6F175D3DCCD1}">
                <a14:hiddenFill xmlns:a14="http://schemas.microsoft.com/office/drawing/2010/main">
                  <a:noFill/>
                </a14:hiddenFill>
              </a:ext>
            </a:extLst>
          </p:spPr>
        </p:cxnSp>
      </p:grpSp>
      <p:sp>
        <p:nvSpPr>
          <p:cNvPr id="52" name="Titolo 1"/>
          <p:cNvSpPr txBox="1">
            <a:spLocks/>
          </p:cNvSpPr>
          <p:nvPr/>
        </p:nvSpPr>
        <p:spPr bwMode="auto">
          <a:xfrm>
            <a:off x="1211263" y="1433513"/>
            <a:ext cx="3436937" cy="490537"/>
          </a:xfrm>
          <a:prstGeom prst="rect">
            <a:avLst/>
          </a:prstGeom>
          <a:solidFill>
            <a:srgbClr val="FE7E81"/>
          </a:solidFill>
          <a:ln>
            <a:noFill/>
          </a:ln>
        </p:spPr>
        <p:txBody>
          <a:bodyPr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r>
              <a:rPr lang="it-IT" altLang="it-IT" sz="2000" i="1" kern="0" dirty="0">
                <a:solidFill>
                  <a:schemeClr val="bg1"/>
                </a:solidFill>
              </a:rPr>
              <a:t>Conteggio WBC, NRBC, Baso</a:t>
            </a:r>
          </a:p>
        </p:txBody>
      </p:sp>
      <p:sp>
        <p:nvSpPr>
          <p:cNvPr id="53" name="Rettangolo arrotondato 54"/>
          <p:cNvSpPr/>
          <p:nvPr/>
        </p:nvSpPr>
        <p:spPr>
          <a:xfrm>
            <a:off x="3260724" y="2662239"/>
            <a:ext cx="927100" cy="369887"/>
          </a:xfrm>
          <a:prstGeom prst="roundRect">
            <a:avLst/>
          </a:prstGeom>
          <a:noFill/>
          <a:ln w="25400" cap="flat" cmpd="sng" algn="ctr">
            <a:noFill/>
            <a:prstDash val="solid"/>
          </a:ln>
          <a:effectLst/>
        </p:spPr>
        <p:txBody>
          <a:bodyPr anchor="ctr"/>
          <a:lstStyle/>
          <a:p>
            <a:pPr algn="ctr" eaLnBrk="1" fontAlgn="auto" hangingPunct="1">
              <a:spcBef>
                <a:spcPts val="0"/>
              </a:spcBef>
              <a:spcAft>
                <a:spcPts val="0"/>
              </a:spcAft>
              <a:defRPr/>
            </a:pPr>
            <a:r>
              <a:rPr lang="it-IT" sz="1600" b="1" kern="0" dirty="0">
                <a:solidFill>
                  <a:srgbClr val="EEB500"/>
                </a:solidFill>
                <a:latin typeface="Calibri"/>
              </a:rPr>
              <a:t>BASO</a:t>
            </a:r>
          </a:p>
        </p:txBody>
      </p:sp>
      <p:sp>
        <p:nvSpPr>
          <p:cNvPr id="54" name="Rettangolo arrotondato 55"/>
          <p:cNvSpPr/>
          <p:nvPr/>
        </p:nvSpPr>
        <p:spPr>
          <a:xfrm>
            <a:off x="1240896" y="3143782"/>
            <a:ext cx="804862" cy="496885"/>
          </a:xfrm>
          <a:prstGeom prst="roundRect">
            <a:avLst/>
          </a:prstGeom>
          <a:solidFill>
            <a:srgbClr val="FFFFFF"/>
          </a:solidFill>
          <a:ln w="25400" cap="flat" cmpd="sng" algn="ctr">
            <a:noFill/>
            <a:prstDash val="solid"/>
          </a:ln>
          <a:effectLst/>
        </p:spPr>
        <p:txBody>
          <a:bodyPr anchor="ctr"/>
          <a:lstStyle/>
          <a:p>
            <a:pPr algn="ctr" eaLnBrk="1" fontAlgn="auto" hangingPunct="1">
              <a:spcBef>
                <a:spcPts val="0"/>
              </a:spcBef>
              <a:spcAft>
                <a:spcPts val="0"/>
              </a:spcAft>
              <a:defRPr/>
            </a:pPr>
            <a:r>
              <a:rPr lang="it-IT" sz="1600" b="1" kern="0" dirty="0">
                <a:solidFill>
                  <a:srgbClr val="B31D96"/>
                </a:solidFill>
                <a:latin typeface="Calibri"/>
              </a:rPr>
              <a:t>NRBC</a:t>
            </a:r>
          </a:p>
        </p:txBody>
      </p:sp>
      <p:sp>
        <p:nvSpPr>
          <p:cNvPr id="36880" name="Segnaposto contenuto 2"/>
          <p:cNvSpPr>
            <a:spLocks noGrp="1"/>
          </p:cNvSpPr>
          <p:nvPr>
            <p:ph idx="1"/>
          </p:nvPr>
        </p:nvSpPr>
        <p:spPr>
          <a:xfrm>
            <a:off x="5357813" y="1462088"/>
            <a:ext cx="3576637" cy="4800600"/>
          </a:xfrm>
        </p:spPr>
        <p:txBody>
          <a:bodyPr/>
          <a:lstStyle/>
          <a:p>
            <a:endParaRPr lang="it-IT" altLang="it-IT" dirty="0" smtClean="0"/>
          </a:p>
          <a:p>
            <a:endParaRPr lang="it-IT" altLang="it-IT" dirty="0" smtClean="0"/>
          </a:p>
          <a:p>
            <a:endParaRPr lang="it-IT" altLang="it-IT" dirty="0" smtClean="0"/>
          </a:p>
          <a:p>
            <a:endParaRPr lang="it-IT" altLang="it-IT" dirty="0" smtClean="0"/>
          </a:p>
          <a:p>
            <a:endParaRPr lang="it-IT" altLang="it-IT" dirty="0" smtClean="0"/>
          </a:p>
        </p:txBody>
      </p:sp>
      <p:grpSp>
        <p:nvGrpSpPr>
          <p:cNvPr id="36881" name="Gruppo 26"/>
          <p:cNvGrpSpPr>
            <a:grpSpLocks/>
          </p:cNvGrpSpPr>
          <p:nvPr/>
        </p:nvGrpSpPr>
        <p:grpSpPr bwMode="auto">
          <a:xfrm>
            <a:off x="5029201" y="1439333"/>
            <a:ext cx="4004731" cy="5213813"/>
            <a:chOff x="4511469" y="1108324"/>
            <a:chExt cx="4327645" cy="4968878"/>
          </a:xfrm>
        </p:grpSpPr>
        <p:grpSp>
          <p:nvGrpSpPr>
            <p:cNvPr id="36884" name="Gruppo 27"/>
            <p:cNvGrpSpPr>
              <a:grpSpLocks/>
            </p:cNvGrpSpPr>
            <p:nvPr/>
          </p:nvGrpSpPr>
          <p:grpSpPr bwMode="auto">
            <a:xfrm>
              <a:off x="4511469" y="1632805"/>
              <a:ext cx="4271889" cy="3534612"/>
              <a:chOff x="4194320" y="1254492"/>
              <a:chExt cx="4753211" cy="3941297"/>
            </a:xfrm>
          </p:grpSpPr>
          <p:pic>
            <p:nvPicPr>
              <p:cNvPr id="36887" name="Immagine 3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194320" y="1254492"/>
                <a:ext cx="4753211" cy="3941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88" name="Gruppo 31"/>
              <p:cNvGrpSpPr>
                <a:grpSpLocks/>
              </p:cNvGrpSpPr>
              <p:nvPr/>
            </p:nvGrpSpPr>
            <p:grpSpPr bwMode="auto">
              <a:xfrm>
                <a:off x="4814754" y="2083735"/>
                <a:ext cx="3933710" cy="2968036"/>
                <a:chOff x="210203" y="2505162"/>
                <a:chExt cx="3933710" cy="2968036"/>
              </a:xfrm>
            </p:grpSpPr>
            <p:grpSp>
              <p:nvGrpSpPr>
                <p:cNvPr id="36889" name="Gruppo 32"/>
                <p:cNvGrpSpPr>
                  <a:grpSpLocks/>
                </p:cNvGrpSpPr>
                <p:nvPr/>
              </p:nvGrpSpPr>
              <p:grpSpPr bwMode="auto">
                <a:xfrm>
                  <a:off x="210203" y="3512454"/>
                  <a:ext cx="1490901" cy="1066784"/>
                  <a:chOff x="648394" y="3915983"/>
                  <a:chExt cx="1490901" cy="1066784"/>
                </a:xfrm>
              </p:grpSpPr>
              <p:sp>
                <p:nvSpPr>
                  <p:cNvPr id="79" name="Rettangolo arrotondato 50"/>
                  <p:cNvSpPr/>
                  <p:nvPr/>
                </p:nvSpPr>
                <p:spPr>
                  <a:xfrm>
                    <a:off x="648394" y="4461485"/>
                    <a:ext cx="1490901" cy="521282"/>
                  </a:xfrm>
                  <a:prstGeom prst="roundRect">
                    <a:avLst/>
                  </a:prstGeom>
                  <a:noFill/>
                  <a:ln w="25400" cap="flat" cmpd="sng" algn="ctr">
                    <a:noFill/>
                    <a:prstDash val="solid"/>
                  </a:ln>
                  <a:effectLst/>
                </p:spPr>
                <p:txBody>
                  <a:bodyPr anchor="ctr"/>
                  <a:lstStyle/>
                  <a:p>
                    <a:pPr eaLnBrk="1" fontAlgn="auto" hangingPunct="1">
                      <a:spcBef>
                        <a:spcPts val="0"/>
                      </a:spcBef>
                      <a:spcAft>
                        <a:spcPts val="0"/>
                      </a:spcAft>
                      <a:defRPr/>
                    </a:pPr>
                    <a:r>
                      <a:rPr lang="it-IT" sz="1600" kern="0" dirty="0">
                        <a:solidFill>
                          <a:srgbClr val="DD59BA"/>
                        </a:solidFill>
                        <a:latin typeface="Calibri"/>
                        <a:cs typeface="+mn-cs"/>
                      </a:rPr>
                      <a:t>LINFO</a:t>
                    </a:r>
                  </a:p>
                </p:txBody>
              </p:sp>
              <p:pic>
                <p:nvPicPr>
                  <p:cNvPr id="3690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5886" y="3915983"/>
                    <a:ext cx="544206" cy="57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890" name="Gruppo 33"/>
                <p:cNvGrpSpPr>
                  <a:grpSpLocks/>
                </p:cNvGrpSpPr>
                <p:nvPr/>
              </p:nvGrpSpPr>
              <p:grpSpPr bwMode="auto">
                <a:xfrm>
                  <a:off x="1689681" y="2505162"/>
                  <a:ext cx="1732152" cy="1013201"/>
                  <a:chOff x="2127872" y="2179515"/>
                  <a:chExt cx="1732152" cy="1013201"/>
                </a:xfrm>
              </p:grpSpPr>
              <p:sp>
                <p:nvSpPr>
                  <p:cNvPr id="77" name="Rettangolo arrotondato 48"/>
                  <p:cNvSpPr/>
                  <p:nvPr/>
                </p:nvSpPr>
                <p:spPr>
                  <a:xfrm>
                    <a:off x="2146406" y="2800526"/>
                    <a:ext cx="1713859" cy="421749"/>
                  </a:xfrm>
                  <a:prstGeom prst="roundRect">
                    <a:avLst/>
                  </a:prstGeom>
                  <a:noFill/>
                  <a:ln w="25400" cap="flat" cmpd="sng" algn="ctr">
                    <a:noFill/>
                    <a:prstDash val="solid"/>
                  </a:ln>
                  <a:effectLst/>
                </p:spPr>
                <p:txBody>
                  <a:bodyPr anchor="ctr"/>
                  <a:lstStyle/>
                  <a:p>
                    <a:pPr eaLnBrk="1" fontAlgn="auto" hangingPunct="1">
                      <a:spcBef>
                        <a:spcPts val="0"/>
                      </a:spcBef>
                      <a:spcAft>
                        <a:spcPts val="0"/>
                      </a:spcAft>
                      <a:defRPr/>
                    </a:pPr>
                    <a:r>
                      <a:rPr lang="it-IT" sz="1600" b="1" kern="0" dirty="0">
                        <a:solidFill>
                          <a:srgbClr val="008000"/>
                        </a:solidFill>
                        <a:latin typeface="Calibri"/>
                        <a:cs typeface="+mn-cs"/>
                      </a:rPr>
                      <a:t>MONO</a:t>
                    </a:r>
                  </a:p>
                </p:txBody>
              </p:sp>
              <p:pic>
                <p:nvPicPr>
                  <p:cNvPr id="36906"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1494" y="2179515"/>
                    <a:ext cx="784908" cy="72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891" name="Gruppo 34"/>
                <p:cNvGrpSpPr>
                  <a:grpSpLocks/>
                </p:cNvGrpSpPr>
                <p:nvPr/>
              </p:nvGrpSpPr>
              <p:grpSpPr bwMode="auto">
                <a:xfrm>
                  <a:off x="2337017" y="3820189"/>
                  <a:ext cx="1556820" cy="882200"/>
                  <a:chOff x="3349523" y="4203203"/>
                  <a:chExt cx="1556820" cy="882200"/>
                </a:xfrm>
              </p:grpSpPr>
              <p:sp>
                <p:nvSpPr>
                  <p:cNvPr id="75" name="Rettangolo arrotondato 46"/>
                  <p:cNvSpPr/>
                  <p:nvPr/>
                </p:nvSpPr>
                <p:spPr>
                  <a:xfrm>
                    <a:off x="3349523" y="4624854"/>
                    <a:ext cx="1556820" cy="460549"/>
                  </a:xfrm>
                  <a:prstGeom prst="roundRect">
                    <a:avLst/>
                  </a:prstGeom>
                  <a:noFill/>
                  <a:ln w="25400" cap="flat" cmpd="sng" algn="ctr">
                    <a:noFill/>
                    <a:prstDash val="solid"/>
                  </a:ln>
                  <a:effectLst/>
                </p:spPr>
                <p:txBody>
                  <a:bodyPr anchor="ctr"/>
                  <a:lstStyle/>
                  <a:p>
                    <a:pPr eaLnBrk="1" fontAlgn="auto" hangingPunct="1">
                      <a:spcBef>
                        <a:spcPts val="0"/>
                      </a:spcBef>
                      <a:spcAft>
                        <a:spcPts val="0"/>
                      </a:spcAft>
                      <a:defRPr/>
                    </a:pPr>
                    <a:r>
                      <a:rPr lang="it-IT" sz="1600" b="1" kern="0" dirty="0">
                        <a:solidFill>
                          <a:srgbClr val="0070C0"/>
                        </a:solidFill>
                        <a:latin typeface="Calibri"/>
                        <a:cs typeface="+mn-cs"/>
                      </a:rPr>
                      <a:t>NEUT</a:t>
                    </a:r>
                  </a:p>
                </p:txBody>
              </p:sp>
              <p:pic>
                <p:nvPicPr>
                  <p:cNvPr id="36904"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69389" y="4203203"/>
                    <a:ext cx="778293" cy="77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892" name="Gruppo 35"/>
                <p:cNvGrpSpPr>
                  <a:grpSpLocks/>
                </p:cNvGrpSpPr>
                <p:nvPr/>
              </p:nvGrpSpPr>
              <p:grpSpPr bwMode="auto">
                <a:xfrm>
                  <a:off x="2621641" y="4594849"/>
                  <a:ext cx="1522272" cy="795719"/>
                  <a:chOff x="3569815" y="5110792"/>
                  <a:chExt cx="1522272" cy="795719"/>
                </a:xfrm>
              </p:grpSpPr>
              <p:sp>
                <p:nvSpPr>
                  <p:cNvPr id="73" name="Rettangolo arrotondato 44"/>
                  <p:cNvSpPr/>
                  <p:nvPr/>
                </p:nvSpPr>
                <p:spPr>
                  <a:xfrm>
                    <a:off x="3588928" y="5426958"/>
                    <a:ext cx="1215600" cy="487541"/>
                  </a:xfrm>
                  <a:prstGeom prst="roundRect">
                    <a:avLst/>
                  </a:prstGeom>
                  <a:noFill/>
                  <a:ln w="25400" cap="flat" cmpd="sng" algn="ctr">
                    <a:noFill/>
                    <a:prstDash val="solid"/>
                  </a:ln>
                  <a:effectLst/>
                </p:spPr>
                <p:txBody>
                  <a:bodyPr anchor="ctr"/>
                  <a:lstStyle/>
                  <a:p>
                    <a:pPr eaLnBrk="1" fontAlgn="auto" hangingPunct="1">
                      <a:spcBef>
                        <a:spcPts val="0"/>
                      </a:spcBef>
                      <a:spcAft>
                        <a:spcPts val="0"/>
                      </a:spcAft>
                      <a:defRPr/>
                    </a:pPr>
                    <a:r>
                      <a:rPr lang="it-IT" sz="1600" b="1" kern="0" dirty="0">
                        <a:solidFill>
                          <a:srgbClr val="FF0000"/>
                        </a:solidFill>
                        <a:latin typeface="Calibri"/>
                        <a:cs typeface="+mn-cs"/>
                      </a:rPr>
                      <a:t>EOS</a:t>
                    </a:r>
                  </a:p>
                </p:txBody>
              </p:sp>
              <p:pic>
                <p:nvPicPr>
                  <p:cNvPr id="36902"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48732" y="5110792"/>
                    <a:ext cx="643355" cy="59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893" name="Gruppo 36"/>
                <p:cNvGrpSpPr>
                  <a:grpSpLocks/>
                </p:cNvGrpSpPr>
                <p:nvPr/>
              </p:nvGrpSpPr>
              <p:grpSpPr bwMode="auto">
                <a:xfrm>
                  <a:off x="1553470" y="4773923"/>
                  <a:ext cx="1696384" cy="699275"/>
                  <a:chOff x="2311719" y="5316458"/>
                  <a:chExt cx="1696384" cy="699275"/>
                </a:xfrm>
              </p:grpSpPr>
              <p:sp>
                <p:nvSpPr>
                  <p:cNvPr id="70" name="Rettangolo arrotondato 41"/>
                  <p:cNvSpPr/>
                  <p:nvPr/>
                </p:nvSpPr>
                <p:spPr>
                  <a:xfrm>
                    <a:off x="2892988" y="5748774"/>
                    <a:ext cx="1114782" cy="274981"/>
                  </a:xfrm>
                  <a:prstGeom prst="roundRect">
                    <a:avLst/>
                  </a:prstGeom>
                  <a:noFill/>
                  <a:ln w="25400" cap="flat" cmpd="sng" algn="ctr">
                    <a:noFill/>
                    <a:prstDash val="solid"/>
                  </a:ln>
                  <a:effectLst/>
                </p:spPr>
                <p:txBody>
                  <a:bodyPr lIns="36000" tIns="36000" rIns="36000" bIns="36000" anchor="ctr"/>
                  <a:lstStyle/>
                  <a:p>
                    <a:pPr eaLnBrk="1" fontAlgn="auto" hangingPunct="1">
                      <a:spcBef>
                        <a:spcPts val="0"/>
                      </a:spcBef>
                      <a:spcAft>
                        <a:spcPts val="0"/>
                      </a:spcAft>
                      <a:defRPr/>
                    </a:pPr>
                    <a:r>
                      <a:rPr lang="it-IT" sz="1600" b="1" kern="0" dirty="0">
                        <a:solidFill>
                          <a:srgbClr val="F79646">
                            <a:lumMod val="75000"/>
                          </a:srgbClr>
                        </a:solidFill>
                        <a:latin typeface="Calibri"/>
                        <a:cs typeface="+mn-cs"/>
                      </a:rPr>
                      <a:t>BASO</a:t>
                    </a:r>
                  </a:p>
                </p:txBody>
              </p:sp>
              <p:sp>
                <p:nvSpPr>
                  <p:cNvPr id="71" name="object 36"/>
                  <p:cNvSpPr/>
                  <p:nvPr/>
                </p:nvSpPr>
                <p:spPr>
                  <a:xfrm>
                    <a:off x="2478095" y="5387757"/>
                    <a:ext cx="500198" cy="468985"/>
                  </a:xfrm>
                  <a:prstGeom prst="rect">
                    <a:avLst/>
                  </a:prstGeom>
                  <a:blipFill>
                    <a:blip r:embed="rId14" cstate="print"/>
                    <a:stretch>
                      <a:fillRect/>
                    </a:stretch>
                  </a:blipFill>
                </p:spPr>
                <p:txBody>
                  <a:bodyPr lIns="0" tIns="0" rIns="0" bIns="0">
                    <a:spAutoFit/>
                  </a:bodyPr>
                  <a:lstStyle/>
                  <a:p>
                    <a:pPr eaLnBrk="1" fontAlgn="auto" hangingPunct="1">
                      <a:spcBef>
                        <a:spcPts val="0"/>
                      </a:spcBef>
                      <a:spcAft>
                        <a:spcPts val="0"/>
                      </a:spcAft>
                      <a:defRPr/>
                    </a:pPr>
                    <a:endParaRPr kern="0">
                      <a:solidFill>
                        <a:prstClr val="black"/>
                      </a:solidFill>
                      <a:latin typeface="Calibri"/>
                      <a:cs typeface="+mn-cs"/>
                    </a:endParaRPr>
                  </a:p>
                </p:txBody>
              </p:sp>
              <p:sp>
                <p:nvSpPr>
                  <p:cNvPr id="72" name="Ovale 71"/>
                  <p:cNvSpPr/>
                  <p:nvPr/>
                </p:nvSpPr>
                <p:spPr>
                  <a:xfrm>
                    <a:off x="2311362" y="5316903"/>
                    <a:ext cx="655299" cy="619128"/>
                  </a:xfrm>
                  <a:prstGeom prst="ellipse">
                    <a:avLst/>
                  </a:prstGeom>
                  <a:noFill/>
                  <a:ln w="25400" cap="flat" cmpd="sng" algn="ctr">
                    <a:solidFill>
                      <a:srgbClr val="FFC000"/>
                    </a:solidFill>
                    <a:prstDash val="sysDash"/>
                  </a:ln>
                  <a:effectLst/>
                </p:spPr>
                <p:txBody>
                  <a:bodyPr anchor="ctr"/>
                  <a:lstStyle/>
                  <a:p>
                    <a:pPr eaLnBrk="1" fontAlgn="auto" hangingPunct="1">
                      <a:spcBef>
                        <a:spcPts val="0"/>
                      </a:spcBef>
                      <a:spcAft>
                        <a:spcPts val="0"/>
                      </a:spcAft>
                      <a:defRPr/>
                    </a:pPr>
                    <a:endParaRPr lang="it-IT" kern="0">
                      <a:solidFill>
                        <a:prstClr val="white"/>
                      </a:solidFill>
                      <a:latin typeface="Calibri"/>
                      <a:cs typeface="+mn-cs"/>
                    </a:endParaRPr>
                  </a:p>
                </p:txBody>
              </p:sp>
            </p:grpSp>
            <p:grpSp>
              <p:nvGrpSpPr>
                <p:cNvPr id="36894" name="Gruppo 37"/>
                <p:cNvGrpSpPr>
                  <a:grpSpLocks/>
                </p:cNvGrpSpPr>
                <p:nvPr/>
              </p:nvGrpSpPr>
              <p:grpSpPr bwMode="auto">
                <a:xfrm>
                  <a:off x="335208" y="5065488"/>
                  <a:ext cx="855932" cy="345948"/>
                  <a:chOff x="773399" y="5724180"/>
                  <a:chExt cx="855932" cy="345948"/>
                </a:xfrm>
              </p:grpSpPr>
              <p:sp>
                <p:nvSpPr>
                  <p:cNvPr id="67" name="object 41"/>
                  <p:cNvSpPr/>
                  <p:nvPr/>
                </p:nvSpPr>
                <p:spPr>
                  <a:xfrm>
                    <a:off x="785400" y="5834565"/>
                    <a:ext cx="283058" cy="192317"/>
                  </a:xfrm>
                  <a:prstGeom prst="rect">
                    <a:avLst/>
                  </a:prstGeom>
                  <a:blipFill>
                    <a:blip r:embed="rId15" cstate="print"/>
                    <a:stretch>
                      <a:fillRect/>
                    </a:stretch>
                  </a:blipFill>
                </p:spPr>
                <p:txBody>
                  <a:bodyPr lIns="0" tIns="0" rIns="0" bIns="0">
                    <a:spAutoFit/>
                  </a:bodyPr>
                  <a:lstStyle/>
                  <a:p>
                    <a:pPr eaLnBrk="1" fontAlgn="auto" hangingPunct="1">
                      <a:spcBef>
                        <a:spcPts val="0"/>
                      </a:spcBef>
                      <a:spcAft>
                        <a:spcPts val="0"/>
                      </a:spcAft>
                      <a:defRPr/>
                    </a:pPr>
                    <a:endParaRPr kern="0">
                      <a:solidFill>
                        <a:prstClr val="black"/>
                      </a:solidFill>
                      <a:latin typeface="Calibri"/>
                      <a:cs typeface="+mn-cs"/>
                    </a:endParaRPr>
                  </a:p>
                </p:txBody>
              </p:sp>
              <p:sp>
                <p:nvSpPr>
                  <p:cNvPr id="68" name="object 48"/>
                  <p:cNvSpPr/>
                  <p:nvPr/>
                </p:nvSpPr>
                <p:spPr>
                  <a:xfrm>
                    <a:off x="1332129" y="5724911"/>
                    <a:ext cx="316016" cy="345833"/>
                  </a:xfrm>
                  <a:prstGeom prst="rect">
                    <a:avLst/>
                  </a:prstGeom>
                  <a:blipFill>
                    <a:blip r:embed="rId16" cstate="print"/>
                    <a:stretch>
                      <a:fillRect/>
                    </a:stretch>
                  </a:blipFill>
                </p:spPr>
                <p:txBody>
                  <a:bodyPr lIns="0" tIns="0" rIns="0" bIns="0">
                    <a:spAutoFit/>
                  </a:bodyPr>
                  <a:lstStyle/>
                  <a:p>
                    <a:pPr eaLnBrk="1" fontAlgn="auto" hangingPunct="1">
                      <a:spcBef>
                        <a:spcPts val="0"/>
                      </a:spcBef>
                      <a:spcAft>
                        <a:spcPts val="0"/>
                      </a:spcAft>
                      <a:defRPr/>
                    </a:pPr>
                    <a:endParaRPr kern="0">
                      <a:solidFill>
                        <a:prstClr val="black"/>
                      </a:solidFill>
                      <a:latin typeface="Calibri"/>
                      <a:cs typeface="+mn-cs"/>
                    </a:endParaRPr>
                  </a:p>
                </p:txBody>
              </p:sp>
              <p:sp>
                <p:nvSpPr>
                  <p:cNvPr id="69" name="object 49"/>
                  <p:cNvSpPr/>
                  <p:nvPr/>
                </p:nvSpPr>
                <p:spPr>
                  <a:xfrm rot="16200000">
                    <a:off x="1135418" y="5815394"/>
                    <a:ext cx="156890" cy="178365"/>
                  </a:xfrm>
                  <a:custGeom>
                    <a:avLst/>
                    <a:gdLst/>
                    <a:ahLst/>
                    <a:cxnLst/>
                    <a:rect l="l" t="t" r="r" b="b"/>
                    <a:pathLst>
                      <a:path w="157480" h="171450">
                        <a:moveTo>
                          <a:pt x="156972" y="92964"/>
                        </a:moveTo>
                        <a:lnTo>
                          <a:pt x="0" y="92964"/>
                        </a:lnTo>
                        <a:lnTo>
                          <a:pt x="78486" y="171450"/>
                        </a:lnTo>
                        <a:lnTo>
                          <a:pt x="156972" y="92964"/>
                        </a:lnTo>
                        <a:close/>
                      </a:path>
                      <a:path w="157480" h="171450">
                        <a:moveTo>
                          <a:pt x="117348" y="0"/>
                        </a:moveTo>
                        <a:lnTo>
                          <a:pt x="39624" y="0"/>
                        </a:lnTo>
                        <a:lnTo>
                          <a:pt x="39624" y="92964"/>
                        </a:lnTo>
                        <a:lnTo>
                          <a:pt x="117348" y="92964"/>
                        </a:lnTo>
                        <a:lnTo>
                          <a:pt x="117348" y="0"/>
                        </a:lnTo>
                        <a:close/>
                      </a:path>
                    </a:pathLst>
                  </a:custGeom>
                  <a:solidFill>
                    <a:srgbClr val="B67100"/>
                  </a:solidFill>
                </p:spPr>
                <p:txBody>
                  <a:bodyPr lIns="0" tIns="0" rIns="0" bIns="0">
                    <a:spAutoFit/>
                  </a:bodyPr>
                  <a:lstStyle/>
                  <a:p>
                    <a:pPr eaLnBrk="1" fontAlgn="auto" hangingPunct="1">
                      <a:spcBef>
                        <a:spcPts val="0"/>
                      </a:spcBef>
                      <a:spcAft>
                        <a:spcPts val="0"/>
                      </a:spcAft>
                      <a:defRPr/>
                    </a:pPr>
                    <a:endParaRPr kern="0">
                      <a:solidFill>
                        <a:prstClr val="black"/>
                      </a:solidFill>
                      <a:latin typeface="Calibri"/>
                      <a:cs typeface="+mn-cs"/>
                    </a:endParaRPr>
                  </a:p>
                </p:txBody>
              </p:sp>
            </p:grpSp>
          </p:grpSp>
        </p:grpSp>
        <p:sp>
          <p:nvSpPr>
            <p:cNvPr id="57" name="Inhaltsplatzhalter 10"/>
            <p:cNvSpPr>
              <a:spLocks/>
            </p:cNvSpPr>
            <p:nvPr/>
          </p:nvSpPr>
          <p:spPr bwMode="auto">
            <a:xfrm>
              <a:off x="4722332" y="5197248"/>
              <a:ext cx="4116782" cy="879954"/>
            </a:xfrm>
            <a:prstGeom prst="rect">
              <a:avLst/>
            </a:prstGeom>
            <a:solidFill>
              <a:srgbClr val="FE7E81"/>
            </a:solidFill>
          </p:spPr>
          <p:txBody>
            <a:bodyPr wrap="square">
              <a:spAutoFit/>
            </a:bodyPr>
            <a:lstStyle/>
            <a:p>
              <a:pPr marL="161925" indent="-161925" fontAlgn="auto">
                <a:spcBef>
                  <a:spcPct val="20000"/>
                </a:spcBef>
                <a:spcAft>
                  <a:spcPts val="0"/>
                </a:spcAft>
                <a:buClr>
                  <a:srgbClr val="002060"/>
                </a:buClr>
                <a:buSzPct val="70000"/>
                <a:buFont typeface="Wingdings" panose="05000000000000000000" pitchFamily="2" charset="2"/>
                <a:buChar char="q"/>
                <a:defRPr/>
              </a:pPr>
              <a:r>
                <a:rPr lang="de-DE" b="1" kern="0" dirty="0" err="1">
                  <a:solidFill>
                    <a:schemeClr val="bg1"/>
                  </a:solidFill>
                </a:rPr>
                <a:t>Colorazione</a:t>
              </a:r>
              <a:r>
                <a:rPr lang="de-DE" b="1" kern="0" dirty="0">
                  <a:solidFill>
                    <a:schemeClr val="bg1"/>
                  </a:solidFill>
                </a:rPr>
                <a:t> </a:t>
              </a:r>
              <a:r>
                <a:rPr lang="de-DE" b="1" kern="0" dirty="0" err="1">
                  <a:solidFill>
                    <a:schemeClr val="bg1"/>
                  </a:solidFill>
                </a:rPr>
                <a:t>degli</a:t>
              </a:r>
              <a:r>
                <a:rPr lang="de-DE" b="1" kern="0" dirty="0">
                  <a:solidFill>
                    <a:schemeClr val="bg1"/>
                  </a:solidFill>
                </a:rPr>
                <a:t> </a:t>
              </a:r>
              <a:r>
                <a:rPr lang="de-DE" b="1" kern="0" dirty="0" err="1">
                  <a:solidFill>
                    <a:schemeClr val="bg1"/>
                  </a:solidFill>
                </a:rPr>
                <a:t>acidi</a:t>
              </a:r>
              <a:r>
                <a:rPr lang="de-DE" b="1" kern="0" dirty="0">
                  <a:solidFill>
                    <a:schemeClr val="bg1"/>
                  </a:solidFill>
                </a:rPr>
                <a:t> </a:t>
              </a:r>
              <a:r>
                <a:rPr lang="de-DE" b="1" kern="0" dirty="0" err="1">
                  <a:solidFill>
                    <a:schemeClr val="bg1"/>
                  </a:solidFill>
                </a:rPr>
                <a:t>nucleici</a:t>
              </a:r>
              <a:r>
                <a:rPr lang="de-DE" b="1" kern="0" dirty="0">
                  <a:solidFill>
                    <a:schemeClr val="bg1"/>
                  </a:solidFill>
                </a:rPr>
                <a:t> </a:t>
              </a:r>
              <a:r>
                <a:rPr lang="de-DE" b="1" kern="0" dirty="0" err="1">
                  <a:solidFill>
                    <a:schemeClr val="bg1"/>
                  </a:solidFill>
                </a:rPr>
                <a:t>con</a:t>
              </a:r>
              <a:r>
                <a:rPr lang="de-DE" b="1" kern="0" dirty="0">
                  <a:solidFill>
                    <a:schemeClr val="bg1"/>
                  </a:solidFill>
                </a:rPr>
                <a:t> </a:t>
              </a:r>
              <a:r>
                <a:rPr lang="de-DE" b="1" kern="0" dirty="0" err="1">
                  <a:solidFill>
                    <a:schemeClr val="bg1"/>
                  </a:solidFill>
                </a:rPr>
                <a:t>fluorocromo</a:t>
              </a:r>
              <a:r>
                <a:rPr lang="de-DE" b="1" kern="0" dirty="0">
                  <a:solidFill>
                    <a:schemeClr val="bg1"/>
                  </a:solidFill>
                </a:rPr>
                <a:t> </a:t>
              </a:r>
              <a:r>
                <a:rPr lang="de-DE" b="1" kern="0" dirty="0" err="1">
                  <a:solidFill>
                    <a:schemeClr val="bg1"/>
                  </a:solidFill>
                </a:rPr>
                <a:t>specifico</a:t>
              </a:r>
              <a:r>
                <a:rPr lang="de-DE" b="1" kern="0" dirty="0">
                  <a:solidFill>
                    <a:schemeClr val="bg1"/>
                  </a:solidFill>
                </a:rPr>
                <a:t> </a:t>
              </a:r>
              <a:r>
                <a:rPr lang="de-DE" b="1" kern="0" dirty="0" err="1">
                  <a:solidFill>
                    <a:schemeClr val="bg1"/>
                  </a:solidFill>
                </a:rPr>
                <a:t>previa</a:t>
              </a:r>
              <a:r>
                <a:rPr lang="de-DE" b="1" kern="0" dirty="0">
                  <a:solidFill>
                    <a:schemeClr val="bg1"/>
                  </a:solidFill>
                </a:rPr>
                <a:t> </a:t>
              </a:r>
              <a:r>
                <a:rPr lang="de-DE" b="1" kern="0" dirty="0" err="1">
                  <a:solidFill>
                    <a:schemeClr val="bg1"/>
                  </a:solidFill>
                </a:rPr>
                <a:t>azione</a:t>
              </a:r>
              <a:r>
                <a:rPr lang="de-DE" b="1" kern="0" dirty="0">
                  <a:solidFill>
                    <a:schemeClr val="bg1"/>
                  </a:solidFill>
                </a:rPr>
                <a:t> di </a:t>
              </a:r>
              <a:r>
                <a:rPr lang="de-DE" b="1" kern="0" dirty="0" err="1">
                  <a:solidFill>
                    <a:schemeClr val="bg1"/>
                  </a:solidFill>
                </a:rPr>
                <a:t>un</a:t>
              </a:r>
              <a:r>
                <a:rPr lang="de-DE" b="1" kern="0" dirty="0">
                  <a:solidFill>
                    <a:schemeClr val="bg1"/>
                  </a:solidFill>
                </a:rPr>
                <a:t> </a:t>
              </a:r>
              <a:r>
                <a:rPr lang="de-DE" b="1" kern="0" dirty="0" err="1">
                  <a:solidFill>
                    <a:schemeClr val="bg1"/>
                  </a:solidFill>
                </a:rPr>
                <a:t>reagente</a:t>
              </a:r>
              <a:r>
                <a:rPr lang="de-DE" b="1" kern="0" dirty="0">
                  <a:solidFill>
                    <a:schemeClr val="bg1"/>
                  </a:solidFill>
                </a:rPr>
                <a:t> </a:t>
              </a:r>
              <a:r>
                <a:rPr lang="de-DE" b="1" kern="0" dirty="0" err="1" smtClean="0">
                  <a:solidFill>
                    <a:schemeClr val="bg1"/>
                  </a:solidFill>
                </a:rPr>
                <a:t>surfattante</a:t>
              </a:r>
              <a:endParaRPr lang="de-DE" b="1" kern="0" dirty="0">
                <a:solidFill>
                  <a:schemeClr val="bg1"/>
                </a:solidFill>
              </a:endParaRPr>
            </a:p>
          </p:txBody>
        </p:sp>
        <p:sp>
          <p:nvSpPr>
            <p:cNvPr id="36886" name="Titolo 1"/>
            <p:cNvSpPr txBox="1">
              <a:spLocks/>
            </p:cNvSpPr>
            <p:nvPr/>
          </p:nvSpPr>
          <p:spPr bwMode="auto">
            <a:xfrm>
              <a:off x="5023565" y="1108324"/>
              <a:ext cx="3436867" cy="476067"/>
            </a:xfrm>
            <a:prstGeom prst="rect">
              <a:avLst/>
            </a:prstGeom>
            <a:solidFill>
              <a:srgbClr val="FE7E8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sz="2000" b="1" i="1" dirty="0">
                  <a:solidFill>
                    <a:schemeClr val="bg1"/>
                  </a:solidFill>
                  <a:latin typeface="Calibri" panose="020F0502020204030204" pitchFamily="34" charset="0"/>
                </a:rPr>
                <a:t>Formula Leucocitaria</a:t>
              </a:r>
            </a:p>
          </p:txBody>
        </p:sp>
      </p:grpSp>
      <p:sp>
        <p:nvSpPr>
          <p:cNvPr id="81" name="Inhaltsplatzhalter 10"/>
          <p:cNvSpPr>
            <a:spLocks/>
          </p:cNvSpPr>
          <p:nvPr/>
        </p:nvSpPr>
        <p:spPr bwMode="auto">
          <a:xfrm>
            <a:off x="389468" y="5645150"/>
            <a:ext cx="4817532" cy="1111250"/>
          </a:xfrm>
          <a:prstGeom prst="rect">
            <a:avLst/>
          </a:prstGeom>
          <a:solidFill>
            <a:srgbClr val="FE7E81"/>
          </a:solidFill>
          <a:ln w="9525">
            <a:noFill/>
            <a:miter lim="800000"/>
            <a:headEnd/>
            <a:tailEnd/>
          </a:ln>
        </p:spPr>
        <p:txBody>
          <a:bodyPr lIns="0" tIns="0" rIns="0" bIns="0"/>
          <a:lstStyle/>
          <a:p>
            <a:pPr marL="180975" indent="-180975" fontAlgn="auto">
              <a:spcBef>
                <a:spcPct val="20000"/>
              </a:spcBef>
              <a:spcAft>
                <a:spcPts val="0"/>
              </a:spcAft>
              <a:buClr>
                <a:srgbClr val="005EA8"/>
              </a:buClr>
              <a:buSzPct val="70000"/>
              <a:buFont typeface="Wingdings" panose="05000000000000000000" pitchFamily="2" charset="2"/>
              <a:buChar char="q"/>
              <a:defRPr/>
            </a:pPr>
            <a:r>
              <a:rPr lang="de-DE" b="1" dirty="0" err="1">
                <a:solidFill>
                  <a:schemeClr val="bg1"/>
                </a:solidFill>
                <a:latin typeface="+mn-lt"/>
              </a:rPr>
              <a:t>Lisi</a:t>
            </a:r>
            <a:r>
              <a:rPr lang="de-DE" b="1" dirty="0">
                <a:solidFill>
                  <a:schemeClr val="bg1"/>
                </a:solidFill>
                <a:latin typeface="+mn-lt"/>
              </a:rPr>
              <a:t> </a:t>
            </a:r>
            <a:r>
              <a:rPr lang="de-DE" b="1" dirty="0" err="1">
                <a:solidFill>
                  <a:schemeClr val="bg1"/>
                </a:solidFill>
                <a:latin typeface="+mn-lt"/>
              </a:rPr>
              <a:t>selettiva</a:t>
            </a:r>
            <a:r>
              <a:rPr lang="de-DE" b="1" dirty="0">
                <a:solidFill>
                  <a:schemeClr val="bg1"/>
                </a:solidFill>
                <a:latin typeface="+mn-lt"/>
              </a:rPr>
              <a:t> delle </a:t>
            </a:r>
            <a:r>
              <a:rPr lang="de-DE" b="1" dirty="0" err="1">
                <a:solidFill>
                  <a:schemeClr val="bg1"/>
                </a:solidFill>
                <a:latin typeface="+mn-lt"/>
              </a:rPr>
              <a:t>cellule</a:t>
            </a:r>
            <a:r>
              <a:rPr lang="de-DE" b="1" dirty="0">
                <a:solidFill>
                  <a:schemeClr val="bg1"/>
                </a:solidFill>
                <a:latin typeface="+mn-lt"/>
              </a:rPr>
              <a:t> </a:t>
            </a:r>
            <a:r>
              <a:rPr lang="de-DE" b="1" dirty="0" err="1">
                <a:solidFill>
                  <a:schemeClr val="bg1"/>
                </a:solidFill>
                <a:latin typeface="+mn-lt"/>
              </a:rPr>
              <a:t>nucleate</a:t>
            </a:r>
            <a:r>
              <a:rPr lang="de-DE" b="1" dirty="0">
                <a:solidFill>
                  <a:schemeClr val="bg1"/>
                </a:solidFill>
                <a:latin typeface="+mn-lt"/>
              </a:rPr>
              <a:t> </a:t>
            </a:r>
          </a:p>
          <a:p>
            <a:pPr marL="180975" indent="-180975" fontAlgn="auto">
              <a:spcBef>
                <a:spcPct val="20000"/>
              </a:spcBef>
              <a:spcAft>
                <a:spcPts val="0"/>
              </a:spcAft>
              <a:buClr>
                <a:srgbClr val="005EA8"/>
              </a:buClr>
              <a:buSzPct val="70000"/>
              <a:buFont typeface="Wingdings" panose="05000000000000000000" pitchFamily="2" charset="2"/>
              <a:buChar char="q"/>
              <a:defRPr/>
            </a:pPr>
            <a:r>
              <a:rPr lang="de-DE" b="1" dirty="0" err="1">
                <a:solidFill>
                  <a:schemeClr val="bg1"/>
                </a:solidFill>
                <a:latin typeface="+mn-lt"/>
              </a:rPr>
              <a:t>Stabilizzazione</a:t>
            </a:r>
            <a:r>
              <a:rPr lang="de-DE" b="1" dirty="0">
                <a:solidFill>
                  <a:schemeClr val="bg1"/>
                </a:solidFill>
                <a:latin typeface="+mn-lt"/>
              </a:rPr>
              <a:t> </a:t>
            </a:r>
            <a:r>
              <a:rPr lang="de-DE" b="1" dirty="0" err="1">
                <a:solidFill>
                  <a:schemeClr val="bg1"/>
                </a:solidFill>
                <a:latin typeface="+mn-lt"/>
              </a:rPr>
              <a:t>dei</a:t>
            </a:r>
            <a:r>
              <a:rPr lang="de-DE" b="1" dirty="0">
                <a:solidFill>
                  <a:schemeClr val="bg1"/>
                </a:solidFill>
                <a:latin typeface="+mn-lt"/>
              </a:rPr>
              <a:t> </a:t>
            </a:r>
            <a:r>
              <a:rPr lang="de-DE" b="1" dirty="0" err="1">
                <a:solidFill>
                  <a:schemeClr val="bg1"/>
                </a:solidFill>
                <a:latin typeface="+mn-lt"/>
              </a:rPr>
              <a:t>Basofili</a:t>
            </a:r>
            <a:endParaRPr lang="de-DE" b="1" dirty="0">
              <a:solidFill>
                <a:schemeClr val="bg1"/>
              </a:solidFill>
              <a:latin typeface="+mn-lt"/>
            </a:endParaRPr>
          </a:p>
          <a:p>
            <a:pPr marL="180975" indent="-180975" fontAlgn="auto">
              <a:spcBef>
                <a:spcPct val="20000"/>
              </a:spcBef>
              <a:spcAft>
                <a:spcPts val="0"/>
              </a:spcAft>
              <a:buClr>
                <a:srgbClr val="005EA8"/>
              </a:buClr>
              <a:buSzPct val="70000"/>
              <a:buFont typeface="Wingdings" panose="05000000000000000000" pitchFamily="2" charset="2"/>
              <a:buChar char="q"/>
              <a:defRPr/>
            </a:pPr>
            <a:r>
              <a:rPr lang="de-DE" b="1" dirty="0" err="1">
                <a:solidFill>
                  <a:schemeClr val="bg1"/>
                </a:solidFill>
                <a:latin typeface="+mn-lt"/>
              </a:rPr>
              <a:t>Colorazione</a:t>
            </a:r>
            <a:r>
              <a:rPr lang="de-DE" b="1" dirty="0">
                <a:solidFill>
                  <a:schemeClr val="bg1"/>
                </a:solidFill>
                <a:latin typeface="+mn-lt"/>
              </a:rPr>
              <a:t> in </a:t>
            </a:r>
            <a:r>
              <a:rPr lang="de-DE" b="1" dirty="0" err="1">
                <a:solidFill>
                  <a:schemeClr val="bg1"/>
                </a:solidFill>
                <a:latin typeface="+mn-lt"/>
              </a:rPr>
              <a:t>fluorescenza</a:t>
            </a:r>
            <a:r>
              <a:rPr lang="de-DE" b="1" dirty="0">
                <a:solidFill>
                  <a:schemeClr val="bg1"/>
                </a:solidFill>
                <a:latin typeface="+mn-lt"/>
              </a:rPr>
              <a:t> </a:t>
            </a:r>
            <a:r>
              <a:rPr lang="de-DE" b="1" dirty="0" err="1">
                <a:solidFill>
                  <a:schemeClr val="bg1"/>
                </a:solidFill>
                <a:latin typeface="+mn-lt"/>
              </a:rPr>
              <a:t>degli</a:t>
            </a:r>
            <a:r>
              <a:rPr lang="de-DE" b="1" dirty="0">
                <a:solidFill>
                  <a:schemeClr val="bg1"/>
                </a:solidFill>
                <a:latin typeface="+mn-lt"/>
              </a:rPr>
              <a:t> NRBC </a:t>
            </a:r>
            <a:r>
              <a:rPr lang="de-DE" b="1" dirty="0" err="1">
                <a:solidFill>
                  <a:schemeClr val="bg1"/>
                </a:solidFill>
                <a:latin typeface="+mn-lt"/>
              </a:rPr>
              <a:t>presenti</a:t>
            </a:r>
            <a:endParaRPr lang="de-DE" b="1" dirty="0">
              <a:solidFill>
                <a:schemeClr val="bg1"/>
              </a:solidFill>
              <a:latin typeface="+mn-lt"/>
            </a:endParaRPr>
          </a:p>
        </p:txBody>
      </p:sp>
      <p:cxnSp>
        <p:nvCxnSpPr>
          <p:cNvPr id="58" name="Elbow Connector 4"/>
          <p:cNvCxnSpPr>
            <a:cxnSpLocks/>
          </p:cNvCxnSpPr>
          <p:nvPr/>
        </p:nvCxnSpPr>
        <p:spPr>
          <a:xfrm rot="10800000" flipV="1">
            <a:off x="1769537" y="211667"/>
            <a:ext cx="5181596" cy="812798"/>
          </a:xfrm>
          <a:prstGeom prst="bentConnector3">
            <a:avLst>
              <a:gd name="adj1" fmla="val -12909"/>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74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olo 1"/>
          <p:cNvSpPr>
            <a:spLocks noGrp="1" noChangeArrowheads="1"/>
          </p:cNvSpPr>
          <p:nvPr>
            <p:ph type="title"/>
          </p:nvPr>
        </p:nvSpPr>
        <p:spPr>
          <a:xfrm>
            <a:off x="1930399" y="274108"/>
            <a:ext cx="5926667" cy="750888"/>
          </a:xfrm>
        </p:spPr>
        <p:txBody>
          <a:bodyPr>
            <a:normAutofit/>
          </a:bodyPr>
          <a:lstStyle/>
          <a:p>
            <a:pPr algn="ctr">
              <a:defRPr/>
            </a:pPr>
            <a:r>
              <a:rPr lang="it-IT" sz="2800" b="1" dirty="0" smtClean="0">
                <a:latin typeface="+mn-lt"/>
              </a:rPr>
              <a:t>FORMULA LEUCOCITARIA ESTESA</a:t>
            </a:r>
            <a:endParaRPr lang="it-IT" sz="2800" b="1" dirty="0">
              <a:latin typeface="+mn-lt"/>
            </a:endParaRPr>
          </a:p>
        </p:txBody>
      </p:sp>
      <p:grpSp>
        <p:nvGrpSpPr>
          <p:cNvPr id="38915" name="Gruppo 2"/>
          <p:cNvGrpSpPr>
            <a:grpSpLocks/>
          </p:cNvGrpSpPr>
          <p:nvPr/>
        </p:nvGrpSpPr>
        <p:grpSpPr bwMode="auto">
          <a:xfrm>
            <a:off x="519643" y="1611313"/>
            <a:ext cx="3700463" cy="3148543"/>
            <a:chOff x="442968" y="1194523"/>
            <a:chExt cx="3848002" cy="3872807"/>
          </a:xfrm>
        </p:grpSpPr>
        <p:pic>
          <p:nvPicPr>
            <p:cNvPr id="38945"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68" y="1300619"/>
              <a:ext cx="3848002" cy="376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bwMode="auto">
            <a:xfrm>
              <a:off x="2197763" y="1194523"/>
              <a:ext cx="640508" cy="1405926"/>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wrap="none" anchor="ctr"/>
            <a:lstStyle/>
            <a:p>
              <a:pPr algn="ctr" eaLnBrk="1" fontAlgn="auto" hangingPunct="1">
                <a:spcBef>
                  <a:spcPts val="0"/>
                </a:spcBef>
                <a:spcAft>
                  <a:spcPts val="0"/>
                </a:spcAft>
                <a:defRPr/>
              </a:pPr>
              <a:endParaRPr lang="it-IT" kern="0">
                <a:solidFill>
                  <a:prstClr val="black"/>
                </a:solidFill>
                <a:cs typeface="+mn-cs"/>
              </a:endParaRPr>
            </a:p>
          </p:txBody>
        </p:sp>
      </p:grpSp>
      <p:grpSp>
        <p:nvGrpSpPr>
          <p:cNvPr id="3" name="Gruppo 6"/>
          <p:cNvGrpSpPr>
            <a:grpSpLocks/>
          </p:cNvGrpSpPr>
          <p:nvPr/>
        </p:nvGrpSpPr>
        <p:grpSpPr bwMode="auto">
          <a:xfrm>
            <a:off x="2745847" y="1932517"/>
            <a:ext cx="5856287" cy="4163482"/>
            <a:chOff x="3501213" y="1673110"/>
            <a:chExt cx="6139797" cy="3734488"/>
          </a:xfrm>
        </p:grpSpPr>
        <p:grpSp>
          <p:nvGrpSpPr>
            <p:cNvPr id="38933" name="Gruppo 7"/>
            <p:cNvGrpSpPr>
              <a:grpSpLocks/>
            </p:cNvGrpSpPr>
            <p:nvPr/>
          </p:nvGrpSpPr>
          <p:grpSpPr bwMode="auto">
            <a:xfrm>
              <a:off x="5451279" y="3967293"/>
              <a:ext cx="4189731" cy="1440305"/>
              <a:chOff x="5451279" y="3967293"/>
              <a:chExt cx="4189731" cy="1440305"/>
            </a:xfrm>
          </p:grpSpPr>
          <p:pic>
            <p:nvPicPr>
              <p:cNvPr id="38939" name="Picture 6" descr="945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0403" y="4640576"/>
                <a:ext cx="957256" cy="759428"/>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pic>
            <p:nvPicPr>
              <p:cNvPr id="38940" name="Picture 7" descr="894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3385" y="4640576"/>
                <a:ext cx="969708" cy="767022"/>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pic>
            <p:nvPicPr>
              <p:cNvPr id="38941" name="Picture 8" descr="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6267" y="4663359"/>
                <a:ext cx="960698" cy="729050"/>
              </a:xfrm>
              <a:prstGeom prst="rect">
                <a:avLst/>
              </a:prstGeom>
              <a:noFill/>
              <a:ln>
                <a:solidFill>
                  <a:srgbClr val="0000FF"/>
                </a:solidFill>
              </a:ln>
              <a:extLst>
                <a:ext uri="{909E8E84-426E-40DD-AFC4-6F175D3DCCD1}">
                  <a14:hiddenFill xmlns:a14="http://schemas.microsoft.com/office/drawing/2010/main">
                    <a:solidFill>
                      <a:srgbClr val="FFFFFF"/>
                    </a:solidFill>
                  </a14:hiddenFill>
                </a:ext>
              </a:extLst>
            </p:spPr>
          </p:pic>
          <p:sp>
            <p:nvSpPr>
              <p:cNvPr id="17" name="CasellaDiTesto 16"/>
              <p:cNvSpPr txBox="1"/>
              <p:nvPr/>
            </p:nvSpPr>
            <p:spPr>
              <a:xfrm>
                <a:off x="5451279" y="3967293"/>
                <a:ext cx="4189731" cy="579735"/>
              </a:xfrm>
              <a:prstGeom prst="rect">
                <a:avLst/>
              </a:prstGeom>
              <a:solidFill>
                <a:srgbClr val="FE7E81"/>
              </a:solidFill>
              <a:ln>
                <a:solidFill>
                  <a:srgbClr val="0000FF"/>
                </a:solidFill>
              </a:ln>
              <a:effectLst>
                <a:glow rad="101600">
                  <a:srgbClr val="0070C0">
                    <a:alpha val="60000"/>
                  </a:srgbClr>
                </a:glow>
              </a:effectLst>
            </p:spPr>
            <p:txBody>
              <a:bodyPr wrap="square">
                <a:spAutoFit/>
              </a:bodyPr>
              <a:lstStyle/>
              <a:p>
                <a:pPr algn="ctr" eaLnBrk="1" fontAlgn="auto" hangingPunct="1">
                  <a:spcBef>
                    <a:spcPts val="0"/>
                  </a:spcBef>
                  <a:spcAft>
                    <a:spcPts val="0"/>
                  </a:spcAft>
                  <a:defRPr/>
                </a:pPr>
                <a:r>
                  <a:rPr lang="it-IT" b="1" kern="0" dirty="0">
                    <a:solidFill>
                      <a:schemeClr val="bg1"/>
                    </a:solidFill>
                    <a:latin typeface="Calibri"/>
                    <a:cs typeface="+mn-cs"/>
                  </a:rPr>
                  <a:t>Conteggio Granulociti Immaturi (IG)</a:t>
                </a:r>
                <a:r>
                  <a:rPr lang="it-IT" b="1" kern="0" dirty="0">
                    <a:solidFill>
                      <a:srgbClr val="1F497D"/>
                    </a:solidFill>
                    <a:latin typeface="Calibri"/>
                    <a:cs typeface="+mn-cs"/>
                  </a:rPr>
                  <a:t/>
                </a:r>
                <a:br>
                  <a:rPr lang="it-IT" b="1" kern="0" dirty="0">
                    <a:solidFill>
                      <a:srgbClr val="1F497D"/>
                    </a:solidFill>
                    <a:latin typeface="Calibri"/>
                    <a:cs typeface="+mn-cs"/>
                  </a:rPr>
                </a:br>
                <a:endParaRPr lang="it-IT" b="1" kern="0" dirty="0">
                  <a:solidFill>
                    <a:srgbClr val="1F497D"/>
                  </a:solidFill>
                  <a:latin typeface="Calibri"/>
                  <a:cs typeface="+mn-cs"/>
                </a:endParaRPr>
              </a:p>
            </p:txBody>
          </p:sp>
        </p:grpSp>
        <p:grpSp>
          <p:nvGrpSpPr>
            <p:cNvPr id="38934" name="Gruppo 8"/>
            <p:cNvGrpSpPr>
              <a:grpSpLocks/>
            </p:cNvGrpSpPr>
            <p:nvPr/>
          </p:nvGrpSpPr>
          <p:grpSpPr bwMode="auto">
            <a:xfrm>
              <a:off x="3501213" y="1673110"/>
              <a:ext cx="1557312" cy="1917793"/>
              <a:chOff x="3501213" y="1673110"/>
              <a:chExt cx="1557312" cy="1917793"/>
            </a:xfrm>
          </p:grpSpPr>
          <p:grpSp>
            <p:nvGrpSpPr>
              <p:cNvPr id="38935" name="Gruppo 9"/>
              <p:cNvGrpSpPr>
                <a:grpSpLocks/>
              </p:cNvGrpSpPr>
              <p:nvPr/>
            </p:nvGrpSpPr>
            <p:grpSpPr bwMode="auto">
              <a:xfrm>
                <a:off x="3501213" y="1673110"/>
                <a:ext cx="1514691" cy="1917793"/>
                <a:chOff x="3501213" y="1673110"/>
                <a:chExt cx="1514691" cy="1917793"/>
              </a:xfrm>
            </p:grpSpPr>
            <p:sp>
              <p:nvSpPr>
                <p:cNvPr id="12" name="Oval 9"/>
                <p:cNvSpPr>
                  <a:spLocks noChangeArrowheads="1"/>
                </p:cNvSpPr>
                <p:nvPr/>
              </p:nvSpPr>
              <p:spPr bwMode="auto">
                <a:xfrm rot="774563">
                  <a:off x="3501213" y="1673110"/>
                  <a:ext cx="530217" cy="1917793"/>
                </a:xfrm>
                <a:prstGeom prst="ellipse">
                  <a:avLst/>
                </a:prstGeom>
                <a:noFill/>
                <a:ln w="28575">
                  <a:solidFill>
                    <a:srgbClr val="0000FF"/>
                  </a:solidFill>
                  <a:round/>
                  <a:headEnd type="none" w="sm" len="sm"/>
                  <a:tailEnd type="none" w="sm" len="sm"/>
                </a:ln>
              </p:spPr>
              <p:txBody>
                <a:bodyPr wrap="none" anchor="ctr"/>
                <a:lstStyle/>
                <a:p>
                  <a:pPr eaLnBrk="1" fontAlgn="auto" hangingPunct="1">
                    <a:spcBef>
                      <a:spcPts val="0"/>
                    </a:spcBef>
                    <a:spcAft>
                      <a:spcPts val="0"/>
                    </a:spcAft>
                    <a:defRPr/>
                  </a:pPr>
                  <a:endParaRPr lang="it-IT" kern="0" dirty="0">
                    <a:solidFill>
                      <a:srgbClr val="262626"/>
                    </a:solidFill>
                    <a:latin typeface="Calibri"/>
                    <a:cs typeface="Arial" charset="0"/>
                  </a:endParaRPr>
                </a:p>
              </p:txBody>
            </p:sp>
            <p:pic>
              <p:nvPicPr>
                <p:cNvPr id="3893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2159" y="2576338"/>
                  <a:ext cx="743745" cy="66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ttangolo arrotondato 10"/>
              <p:cNvSpPr/>
              <p:nvPr/>
            </p:nvSpPr>
            <p:spPr>
              <a:xfrm>
                <a:off x="4329875" y="2255751"/>
                <a:ext cx="728650" cy="244487"/>
              </a:xfrm>
              <a:prstGeom prst="roundRect">
                <a:avLst/>
              </a:prstGeom>
              <a:noFill/>
              <a:ln w="25400" cap="flat" cmpd="sng" algn="ctr">
                <a:noFill/>
                <a:prstDash val="solid"/>
              </a:ln>
              <a:effectLst/>
            </p:spPr>
            <p:txBody>
              <a:bodyPr anchor="ctr"/>
              <a:lstStyle/>
              <a:p>
                <a:pPr algn="ctr" eaLnBrk="1" fontAlgn="auto" hangingPunct="1">
                  <a:spcBef>
                    <a:spcPts val="0"/>
                  </a:spcBef>
                  <a:spcAft>
                    <a:spcPts val="0"/>
                  </a:spcAft>
                  <a:defRPr/>
                </a:pPr>
                <a:r>
                  <a:rPr lang="it-IT" sz="1600" b="1" kern="0" dirty="0">
                    <a:solidFill>
                      <a:srgbClr val="0070C0"/>
                    </a:solidFill>
                    <a:latin typeface="Calibri"/>
                    <a:cs typeface="+mn-cs"/>
                  </a:rPr>
                  <a:t>IG</a:t>
                </a:r>
              </a:p>
            </p:txBody>
          </p:sp>
        </p:grpSp>
      </p:grpSp>
      <p:grpSp>
        <p:nvGrpSpPr>
          <p:cNvPr id="8" name="Gruppo 17"/>
          <p:cNvGrpSpPr>
            <a:grpSpLocks/>
          </p:cNvGrpSpPr>
          <p:nvPr/>
        </p:nvGrpSpPr>
        <p:grpSpPr bwMode="auto">
          <a:xfrm>
            <a:off x="304800" y="1566333"/>
            <a:ext cx="8114771" cy="5102225"/>
            <a:chOff x="637146" y="1124744"/>
            <a:chExt cx="7238439" cy="5102836"/>
          </a:xfrm>
        </p:grpSpPr>
        <p:pic>
          <p:nvPicPr>
            <p:cNvPr id="19" name="Picture 3"/>
            <p:cNvPicPr>
              <a:picLocks noChangeAspect="1" noChangeArrowheads="1"/>
            </p:cNvPicPr>
            <p:nvPr/>
          </p:nvPicPr>
          <p:blipFill>
            <a:blip r:embed="rId8"/>
            <a:srcRect/>
            <a:stretch>
              <a:fillRect/>
            </a:stretch>
          </p:blipFill>
          <p:spPr bwMode="auto">
            <a:xfrm>
              <a:off x="4716705" y="1324793"/>
              <a:ext cx="3158880" cy="2083049"/>
            </a:xfrm>
            <a:prstGeom prst="rect">
              <a:avLst/>
            </a:prstGeom>
            <a:ln>
              <a:solidFill>
                <a:srgbClr val="FF0066"/>
              </a:solidFill>
            </a:ln>
            <a:effectLst>
              <a:outerShdw blurRad="292100" dist="139700" dir="2700000" algn="tl" rotWithShape="0">
                <a:srgbClr val="333333">
                  <a:alpha val="65000"/>
                </a:srgbClr>
              </a:outerShdw>
            </a:effectLst>
          </p:spPr>
        </p:pic>
        <p:grpSp>
          <p:nvGrpSpPr>
            <p:cNvPr id="38920" name="Gruppo 19"/>
            <p:cNvGrpSpPr>
              <a:grpSpLocks/>
            </p:cNvGrpSpPr>
            <p:nvPr/>
          </p:nvGrpSpPr>
          <p:grpSpPr bwMode="auto">
            <a:xfrm>
              <a:off x="637146" y="1124744"/>
              <a:ext cx="3665855" cy="5102836"/>
              <a:chOff x="637146" y="1146340"/>
              <a:chExt cx="3665855" cy="5102836"/>
            </a:xfrm>
          </p:grpSpPr>
          <p:grpSp>
            <p:nvGrpSpPr>
              <p:cNvPr id="38921" name="Gruppo 20"/>
              <p:cNvGrpSpPr>
                <a:grpSpLocks/>
              </p:cNvGrpSpPr>
              <p:nvPr/>
            </p:nvGrpSpPr>
            <p:grpSpPr bwMode="auto">
              <a:xfrm>
                <a:off x="637146" y="4385374"/>
                <a:ext cx="3665855" cy="1863802"/>
                <a:chOff x="637146" y="4385374"/>
                <a:chExt cx="3665855" cy="1863802"/>
              </a:xfrm>
            </p:grpSpPr>
            <p:pic>
              <p:nvPicPr>
                <p:cNvPr id="38929" name="Picture 28"/>
                <p:cNvPicPr>
                  <a:picLocks noChangeAspect="1" noChangeArrowheads="1"/>
                </p:cNvPicPr>
                <p:nvPr/>
              </p:nvPicPr>
              <p:blipFill>
                <a:blip r:embed="rId9">
                  <a:extLst>
                    <a:ext uri="{28A0092B-C50C-407E-A947-70E740481C1C}">
                      <a14:useLocalDpi xmlns:a14="http://schemas.microsoft.com/office/drawing/2010/main" val="0"/>
                    </a:ext>
                  </a:extLst>
                </a:blip>
                <a:srcRect l="47295" t="34053" r="30113" b="34679"/>
                <a:stretch>
                  <a:fillRect/>
                </a:stretch>
              </p:blipFill>
              <p:spPr bwMode="auto">
                <a:xfrm>
                  <a:off x="1686886" y="5149013"/>
                  <a:ext cx="1268827" cy="1100163"/>
                </a:xfrm>
                <a:prstGeom prst="rect">
                  <a:avLst/>
                </a:prstGeom>
                <a:noFill/>
                <a:ln w="19050">
                  <a:solidFill>
                    <a:srgbClr val="FF0066"/>
                  </a:solidFill>
                  <a:miter lim="800000"/>
                  <a:headEnd/>
                  <a:tailEnd/>
                </a:ln>
                <a:extLst>
                  <a:ext uri="{909E8E84-426E-40DD-AFC4-6F175D3DCCD1}">
                    <a14:hiddenFill xmlns:a14="http://schemas.microsoft.com/office/drawing/2010/main">
                      <a:solidFill>
                        <a:srgbClr val="FFFFFF"/>
                      </a:solidFill>
                    </a14:hiddenFill>
                  </a:ext>
                </a:extLst>
              </p:spPr>
            </p:pic>
            <p:sp>
              <p:nvSpPr>
                <p:cNvPr id="30" name="CasellaDiTesto 29"/>
                <p:cNvSpPr txBox="1"/>
                <p:nvPr/>
              </p:nvSpPr>
              <p:spPr>
                <a:xfrm>
                  <a:off x="637146" y="4385374"/>
                  <a:ext cx="3665855" cy="646331"/>
                </a:xfrm>
                <a:prstGeom prst="rect">
                  <a:avLst/>
                </a:prstGeom>
                <a:solidFill>
                  <a:srgbClr val="FE7E81"/>
                </a:solidFill>
                <a:ln>
                  <a:solidFill>
                    <a:srgbClr val="FF0066"/>
                  </a:solidFill>
                </a:ln>
                <a:effectLst>
                  <a:glow rad="101600">
                    <a:srgbClr val="DD59BA">
                      <a:alpha val="60000"/>
                    </a:srgbClr>
                  </a:glow>
                </a:effectLst>
              </p:spPr>
              <p:txBody>
                <a:bodyPr>
                  <a:spAutoFit/>
                </a:bodyPr>
                <a:lstStyle/>
                <a:p>
                  <a:pPr algn="ctr" eaLnBrk="1" fontAlgn="auto" hangingPunct="1">
                    <a:spcBef>
                      <a:spcPts val="0"/>
                    </a:spcBef>
                    <a:spcAft>
                      <a:spcPts val="0"/>
                    </a:spcAft>
                    <a:defRPr/>
                  </a:pPr>
                  <a:r>
                    <a:rPr lang="it-IT" b="1" kern="0" dirty="0">
                      <a:solidFill>
                        <a:schemeClr val="bg1"/>
                      </a:solidFill>
                      <a:latin typeface="Calibri"/>
                      <a:cs typeface="+mn-cs"/>
                    </a:rPr>
                    <a:t>HFLC: Linfociti ad Alta Fluorescenza (Linfociti B attivati, plasmacellule)</a:t>
                  </a:r>
                </a:p>
              </p:txBody>
            </p:sp>
          </p:grpSp>
          <p:grpSp>
            <p:nvGrpSpPr>
              <p:cNvPr id="38922" name="Gruppo 21"/>
              <p:cNvGrpSpPr>
                <a:grpSpLocks/>
              </p:cNvGrpSpPr>
              <p:nvPr/>
            </p:nvGrpSpPr>
            <p:grpSpPr bwMode="auto">
              <a:xfrm>
                <a:off x="637146" y="1146340"/>
                <a:ext cx="2045919" cy="1729380"/>
                <a:chOff x="637146" y="1146340"/>
                <a:chExt cx="2045919" cy="1729380"/>
              </a:xfrm>
            </p:grpSpPr>
            <p:sp>
              <p:nvSpPr>
                <p:cNvPr id="23" name="Rettangolo arrotondato 22"/>
                <p:cNvSpPr/>
                <p:nvPr/>
              </p:nvSpPr>
              <p:spPr>
                <a:xfrm>
                  <a:off x="637146" y="2014807"/>
                  <a:ext cx="1355620" cy="750977"/>
                </a:xfrm>
                <a:prstGeom prst="roundRect">
                  <a:avLst/>
                </a:prstGeom>
                <a:noFill/>
                <a:ln w="25400" cap="flat" cmpd="sng" algn="ctr">
                  <a:solidFill>
                    <a:srgbClr val="FF0066"/>
                  </a:solidFill>
                  <a:prstDash val="solid"/>
                </a:ln>
                <a:effectLst/>
              </p:spPr>
              <p:txBody>
                <a:bodyPr lIns="36000" tIns="36000" rIns="36000" bIns="36000" anchor="ctr"/>
                <a:lstStyle/>
                <a:p>
                  <a:pPr algn="ctr" eaLnBrk="1" fontAlgn="auto" hangingPunct="1">
                    <a:spcBef>
                      <a:spcPts val="0"/>
                    </a:spcBef>
                    <a:spcAft>
                      <a:spcPts val="0"/>
                    </a:spcAft>
                    <a:defRPr/>
                  </a:pPr>
                  <a:r>
                    <a:rPr lang="it-IT" sz="1600" b="1" kern="0" dirty="0">
                      <a:solidFill>
                        <a:srgbClr val="DD59BA"/>
                      </a:solidFill>
                      <a:latin typeface="Calibri"/>
                      <a:cs typeface="+mn-cs"/>
                    </a:rPr>
                    <a:t>HFLC</a:t>
                  </a:r>
                </a:p>
              </p:txBody>
            </p:sp>
            <p:grpSp>
              <p:nvGrpSpPr>
                <p:cNvPr id="38924" name="Gruppo 23"/>
                <p:cNvGrpSpPr>
                  <a:grpSpLocks/>
                </p:cNvGrpSpPr>
                <p:nvPr/>
              </p:nvGrpSpPr>
              <p:grpSpPr bwMode="auto">
                <a:xfrm>
                  <a:off x="964232" y="1146340"/>
                  <a:ext cx="1718833" cy="1729380"/>
                  <a:chOff x="964232" y="1114441"/>
                  <a:chExt cx="1718833" cy="1729380"/>
                </a:xfrm>
              </p:grpSpPr>
              <p:pic>
                <p:nvPicPr>
                  <p:cNvPr id="3892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4232" y="1483189"/>
                    <a:ext cx="782345" cy="764665"/>
                  </a:xfrm>
                  <a:prstGeom prst="rect">
                    <a:avLst/>
                  </a:prstGeom>
                  <a:noFill/>
                  <a:ln>
                    <a:solidFill>
                      <a:srgbClr val="FF0066"/>
                    </a:solidFill>
                  </a:ln>
                  <a:extLst>
                    <a:ext uri="{909E8E84-426E-40DD-AFC4-6F175D3DCCD1}">
                      <a14:hiddenFill xmlns:a14="http://schemas.microsoft.com/office/drawing/2010/main">
                        <a:solidFill>
                          <a:srgbClr val="FFFFFF"/>
                        </a:solidFill>
                      </a14:hiddenFill>
                    </a:ext>
                  </a:extLst>
                </p:spPr>
              </p:pic>
              <p:grpSp>
                <p:nvGrpSpPr>
                  <p:cNvPr id="38926" name="Gruppo 25"/>
                  <p:cNvGrpSpPr>
                    <a:grpSpLocks/>
                  </p:cNvGrpSpPr>
                  <p:nvPr/>
                </p:nvGrpSpPr>
                <p:grpSpPr bwMode="auto">
                  <a:xfrm>
                    <a:off x="2145433" y="1114441"/>
                    <a:ext cx="537632" cy="1729380"/>
                    <a:chOff x="5708677" y="585246"/>
                    <a:chExt cx="537632" cy="1729380"/>
                  </a:xfrm>
                </p:grpSpPr>
                <p:pic>
                  <p:nvPicPr>
                    <p:cNvPr id="38927"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0160" y="657620"/>
                      <a:ext cx="533400" cy="1181100"/>
                    </a:xfrm>
                    <a:prstGeom prst="rect">
                      <a:avLst/>
                    </a:prstGeom>
                    <a:noFill/>
                    <a:ln>
                      <a:solidFill>
                        <a:srgbClr val="FF0066"/>
                      </a:solidFill>
                    </a:ln>
                    <a:extLst>
                      <a:ext uri="{909E8E84-426E-40DD-AFC4-6F175D3DCCD1}">
                        <a14:hiddenFill xmlns:a14="http://schemas.microsoft.com/office/drawing/2010/main">
                          <a:solidFill>
                            <a:srgbClr val="FFFFFF"/>
                          </a:solidFill>
                        </a14:hiddenFill>
                      </a:ext>
                    </a:extLst>
                  </p:spPr>
                </p:pic>
                <p:sp>
                  <p:nvSpPr>
                    <p:cNvPr id="28" name="Oval 22"/>
                    <p:cNvSpPr>
                      <a:spLocks noChangeArrowheads="1"/>
                    </p:cNvSpPr>
                    <p:nvPr/>
                  </p:nvSpPr>
                  <p:spPr bwMode="auto">
                    <a:xfrm rot="758388">
                      <a:off x="5708398" y="585246"/>
                      <a:ext cx="538120" cy="1728995"/>
                    </a:xfrm>
                    <a:prstGeom prst="ellipse">
                      <a:avLst/>
                    </a:prstGeom>
                    <a:noFill/>
                    <a:ln w="28575">
                      <a:solidFill>
                        <a:srgbClr val="FF0066"/>
                      </a:solidFill>
                      <a:round/>
                      <a:headEnd type="none" w="sm" len="sm"/>
                      <a:tailEnd type="none" w="sm" len="sm"/>
                    </a:ln>
                  </p:spPr>
                  <p:txBody>
                    <a:bodyPr wrap="none" anchor="ctr"/>
                    <a:lstStyle/>
                    <a:p>
                      <a:pPr eaLnBrk="1" fontAlgn="auto" hangingPunct="1">
                        <a:spcBef>
                          <a:spcPts val="0"/>
                        </a:spcBef>
                        <a:spcAft>
                          <a:spcPts val="0"/>
                        </a:spcAft>
                        <a:defRPr/>
                      </a:pPr>
                      <a:endParaRPr lang="it-IT" kern="0" dirty="0">
                        <a:solidFill>
                          <a:srgbClr val="262626"/>
                        </a:solidFill>
                        <a:latin typeface="Calibri"/>
                        <a:cs typeface="Arial" charset="0"/>
                      </a:endParaRPr>
                    </a:p>
                  </p:txBody>
                </p:sp>
              </p:grpSp>
            </p:grpSp>
          </p:grpSp>
        </p:grpSp>
      </p:grpSp>
      <p:cxnSp>
        <p:nvCxnSpPr>
          <p:cNvPr id="32" name="Elbow Connector 4"/>
          <p:cNvCxnSpPr>
            <a:cxnSpLocks/>
          </p:cNvCxnSpPr>
          <p:nvPr/>
        </p:nvCxnSpPr>
        <p:spPr>
          <a:xfrm rot="10800000" flipV="1">
            <a:off x="2142070" y="186267"/>
            <a:ext cx="5181596" cy="812798"/>
          </a:xfrm>
          <a:prstGeom prst="bentConnector3">
            <a:avLst>
              <a:gd name="adj1" fmla="val -12909"/>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966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8542" y="295275"/>
            <a:ext cx="8228013" cy="750888"/>
          </a:xfrm>
        </p:spPr>
        <p:txBody>
          <a:bodyPr>
            <a:noAutofit/>
          </a:bodyPr>
          <a:lstStyle/>
          <a:p>
            <a:pPr algn="ctr">
              <a:defRPr/>
            </a:pPr>
            <a:r>
              <a:rPr lang="it-IT" sz="2800" b="1" spc="-50" dirty="0" smtClean="0">
                <a:latin typeface="+mn-lt"/>
              </a:rPr>
              <a:t> «EXTENDED INFLAMMATION» </a:t>
            </a:r>
            <a:br>
              <a:rPr lang="it-IT" sz="2800" b="1" spc="-50" dirty="0" smtClean="0">
                <a:latin typeface="+mn-lt"/>
              </a:rPr>
            </a:br>
            <a:r>
              <a:rPr lang="it-IT" sz="2800" b="1" spc="-50" dirty="0" smtClean="0">
                <a:latin typeface="+mn-lt"/>
              </a:rPr>
              <a:t> NEUTROFILI</a:t>
            </a:r>
            <a:endParaRPr lang="it-IT" sz="2800" b="1" dirty="0">
              <a:latin typeface="+mn-lt"/>
            </a:endParaRPr>
          </a:p>
        </p:txBody>
      </p:sp>
      <p:grpSp>
        <p:nvGrpSpPr>
          <p:cNvPr id="48131" name="Gruppo 2"/>
          <p:cNvGrpSpPr>
            <a:grpSpLocks noChangeAspect="1"/>
          </p:cNvGrpSpPr>
          <p:nvPr/>
        </p:nvGrpSpPr>
        <p:grpSpPr bwMode="auto">
          <a:xfrm>
            <a:off x="3259135" y="1456267"/>
            <a:ext cx="3844396" cy="3090333"/>
            <a:chOff x="3812279" y="4298050"/>
            <a:chExt cx="2622389" cy="2793423"/>
          </a:xfrm>
        </p:grpSpPr>
        <p:pic>
          <p:nvPicPr>
            <p:cNvPr id="481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1762" y="4298050"/>
              <a:ext cx="2312906" cy="251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nettore 2 4"/>
            <p:cNvCxnSpPr/>
            <p:nvPr/>
          </p:nvCxnSpPr>
          <p:spPr>
            <a:xfrm flipH="1">
              <a:off x="5487606" y="5867608"/>
              <a:ext cx="15884" cy="865203"/>
            </a:xfrm>
            <a:prstGeom prst="straightConnector1">
              <a:avLst/>
            </a:prstGeom>
            <a:ln w="19050">
              <a:solidFill>
                <a:srgbClr val="355BFD"/>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 name="Rettangolo arrotondato 5"/>
            <p:cNvSpPr/>
            <p:nvPr/>
          </p:nvSpPr>
          <p:spPr>
            <a:xfrm>
              <a:off x="4667418" y="6803505"/>
              <a:ext cx="1319161" cy="2879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it-IT" sz="1600" b="1" dirty="0">
                  <a:solidFill>
                    <a:schemeClr val="tx1"/>
                  </a:solidFill>
                </a:rPr>
                <a:t>NEUT-GI      </a:t>
              </a:r>
              <a:r>
                <a:rPr lang="it-IT" sz="1600" b="1" i="1" dirty="0">
                  <a:solidFill>
                    <a:schemeClr val="tx1"/>
                  </a:solidFill>
                </a:rPr>
                <a:t>(</a:t>
              </a:r>
              <a:r>
                <a:rPr lang="it-IT" sz="1600" b="1" i="1" dirty="0" smtClean="0">
                  <a:solidFill>
                    <a:schemeClr val="tx1"/>
                  </a:solidFill>
                </a:rPr>
                <a:t>NE -SSC</a:t>
              </a:r>
              <a:r>
                <a:rPr lang="it-IT" sz="1600" b="1" i="1" dirty="0">
                  <a:solidFill>
                    <a:schemeClr val="tx1"/>
                  </a:solidFill>
                </a:rPr>
                <a:t>)</a:t>
              </a:r>
            </a:p>
          </p:txBody>
        </p:sp>
        <p:cxnSp>
          <p:nvCxnSpPr>
            <p:cNvPr id="7" name="Connettore 2 6"/>
            <p:cNvCxnSpPr/>
            <p:nvPr/>
          </p:nvCxnSpPr>
          <p:spPr>
            <a:xfrm>
              <a:off x="4208909" y="5867608"/>
              <a:ext cx="1278696" cy="0"/>
            </a:xfrm>
            <a:prstGeom prst="straightConnector1">
              <a:avLst/>
            </a:prstGeom>
            <a:ln w="19050">
              <a:solidFill>
                <a:srgbClr val="355BFD"/>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sp>
          <p:nvSpPr>
            <p:cNvPr id="8" name="Rettangolo arrotondato 7"/>
            <p:cNvSpPr/>
            <p:nvPr/>
          </p:nvSpPr>
          <p:spPr>
            <a:xfrm rot="5400000">
              <a:off x="3247927" y="5465580"/>
              <a:ext cx="1417272" cy="2885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it-IT" sz="1600" b="1" dirty="0">
                  <a:solidFill>
                    <a:schemeClr val="tx1"/>
                  </a:solidFill>
                </a:rPr>
                <a:t>NEUT-RI </a:t>
              </a:r>
              <a:r>
                <a:rPr lang="it-IT" sz="1600" b="1" i="1" dirty="0">
                  <a:solidFill>
                    <a:schemeClr val="tx1"/>
                  </a:solidFill>
                </a:rPr>
                <a:t>(NE-SFL</a:t>
              </a:r>
              <a:r>
                <a:rPr lang="it-IT" sz="1600" b="1" dirty="0">
                  <a:solidFill>
                    <a:schemeClr val="tx1"/>
                  </a:solidFill>
                </a:rPr>
                <a:t>)</a:t>
              </a:r>
            </a:p>
          </p:txBody>
        </p:sp>
      </p:grpSp>
      <p:pic>
        <p:nvPicPr>
          <p:cNvPr id="48132" name="Grafik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35440">
            <a:off x="5062227" y="4733756"/>
            <a:ext cx="900112" cy="541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133" name="Connettore 2 12"/>
          <p:cNvCxnSpPr>
            <a:cxnSpLocks noChangeShapeType="1"/>
          </p:cNvCxnSpPr>
          <p:nvPr/>
        </p:nvCxnSpPr>
        <p:spPr bwMode="auto">
          <a:xfrm flipH="1" flipV="1">
            <a:off x="3821113" y="4903788"/>
            <a:ext cx="801687" cy="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48134" name="Connettore 2 14"/>
          <p:cNvCxnSpPr>
            <a:cxnSpLocks noChangeShapeType="1"/>
          </p:cNvCxnSpPr>
          <p:nvPr/>
        </p:nvCxnSpPr>
        <p:spPr bwMode="auto">
          <a:xfrm>
            <a:off x="6456892" y="4861455"/>
            <a:ext cx="658813" cy="0"/>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16" name="CasellaDiTesto 15"/>
          <p:cNvSpPr txBox="1"/>
          <p:nvPr/>
        </p:nvSpPr>
        <p:spPr>
          <a:xfrm>
            <a:off x="4800600" y="5380672"/>
            <a:ext cx="4224867" cy="1200329"/>
          </a:xfrm>
          <a:prstGeom prst="rect">
            <a:avLst/>
          </a:prstGeom>
          <a:solidFill>
            <a:srgbClr val="FE7E81"/>
          </a:solidFill>
        </p:spPr>
        <p:txBody>
          <a:bodyPr wrap="square">
            <a:spAutoFit/>
          </a:bodyPr>
          <a:lstStyle/>
          <a:p>
            <a:pPr eaLnBrk="1" hangingPunct="1">
              <a:defRPr/>
            </a:pPr>
            <a:r>
              <a:rPr lang="it-IT" b="1" dirty="0">
                <a:solidFill>
                  <a:schemeClr val="bg1"/>
                </a:solidFill>
                <a:latin typeface="+mn-lt"/>
                <a:cs typeface="+mn-cs"/>
              </a:rPr>
              <a:t>Aumento in caso di:</a:t>
            </a:r>
          </a:p>
          <a:p>
            <a:pPr marL="107950" indent="-107950" eaLnBrk="1" hangingPunct="1">
              <a:buFont typeface="Arial" panose="020B0604020202020204" pitchFamily="34" charset="0"/>
              <a:buChar char="•"/>
              <a:defRPr/>
            </a:pPr>
            <a:r>
              <a:rPr lang="it-IT" b="1" dirty="0" err="1">
                <a:solidFill>
                  <a:schemeClr val="bg1"/>
                </a:solidFill>
                <a:latin typeface="+mn-lt"/>
                <a:cs typeface="+mn-cs"/>
              </a:rPr>
              <a:t>iper-granulatità</a:t>
            </a:r>
            <a:r>
              <a:rPr lang="it-IT" b="1" dirty="0">
                <a:solidFill>
                  <a:schemeClr val="bg1"/>
                </a:solidFill>
                <a:latin typeface="+mn-lt"/>
                <a:cs typeface="+mn-cs"/>
              </a:rPr>
              <a:t> (es. granulazioni tossiche)</a:t>
            </a:r>
          </a:p>
          <a:p>
            <a:pPr marL="107950" indent="-107950" eaLnBrk="1" hangingPunct="1">
              <a:buFont typeface="Arial" panose="020B0604020202020204" pitchFamily="34" charset="0"/>
              <a:buChar char="•"/>
              <a:defRPr/>
            </a:pPr>
            <a:r>
              <a:rPr lang="it-IT" b="1" dirty="0" err="1">
                <a:solidFill>
                  <a:schemeClr val="bg1"/>
                </a:solidFill>
                <a:latin typeface="+mn-lt"/>
                <a:cs typeface="+mn-cs"/>
              </a:rPr>
              <a:t>Iper</a:t>
            </a:r>
            <a:r>
              <a:rPr lang="it-IT" b="1" dirty="0">
                <a:solidFill>
                  <a:schemeClr val="bg1"/>
                </a:solidFill>
                <a:latin typeface="+mn-lt"/>
                <a:cs typeface="+mn-cs"/>
              </a:rPr>
              <a:t>-segmentazione (carenza B12, </a:t>
            </a:r>
            <a:r>
              <a:rPr lang="it-IT" b="1" dirty="0" err="1">
                <a:solidFill>
                  <a:schemeClr val="bg1"/>
                </a:solidFill>
                <a:latin typeface="+mn-lt"/>
                <a:cs typeface="+mn-cs"/>
              </a:rPr>
              <a:t>folati</a:t>
            </a:r>
            <a:r>
              <a:rPr lang="it-IT" b="1" dirty="0">
                <a:solidFill>
                  <a:schemeClr val="bg1"/>
                </a:solidFill>
                <a:latin typeface="+mn-lt"/>
                <a:cs typeface="+mn-cs"/>
              </a:rPr>
              <a:t>)</a:t>
            </a:r>
          </a:p>
        </p:txBody>
      </p:sp>
      <p:sp>
        <p:nvSpPr>
          <p:cNvPr id="18" name="CasellaDiTesto 17"/>
          <p:cNvSpPr txBox="1"/>
          <p:nvPr/>
        </p:nvSpPr>
        <p:spPr>
          <a:xfrm>
            <a:off x="753534" y="5638798"/>
            <a:ext cx="4038600" cy="923330"/>
          </a:xfrm>
          <a:prstGeom prst="rect">
            <a:avLst/>
          </a:prstGeom>
          <a:solidFill>
            <a:srgbClr val="FE7E81"/>
          </a:solidFill>
        </p:spPr>
        <p:txBody>
          <a:bodyPr wrap="square">
            <a:spAutoFit/>
          </a:bodyPr>
          <a:lstStyle/>
          <a:p>
            <a:pPr eaLnBrk="1" hangingPunct="1">
              <a:defRPr/>
            </a:pPr>
            <a:r>
              <a:rPr lang="it-IT" b="1" dirty="0">
                <a:solidFill>
                  <a:schemeClr val="bg1"/>
                </a:solidFill>
                <a:latin typeface="+mn-lt"/>
                <a:cs typeface="+mn-cs"/>
              </a:rPr>
              <a:t>Diminuzione in caso di:</a:t>
            </a:r>
            <a:endParaRPr lang="it-IT" dirty="0">
              <a:solidFill>
                <a:schemeClr val="bg1"/>
              </a:solidFill>
              <a:latin typeface="+mn-lt"/>
              <a:cs typeface="+mn-cs"/>
            </a:endParaRPr>
          </a:p>
          <a:p>
            <a:pPr marL="107950" indent="-107950" eaLnBrk="1" hangingPunct="1">
              <a:defRPr/>
            </a:pPr>
            <a:r>
              <a:rPr lang="it-IT" b="1" dirty="0" err="1">
                <a:solidFill>
                  <a:schemeClr val="bg1"/>
                </a:solidFill>
              </a:rPr>
              <a:t>i</a:t>
            </a:r>
            <a:r>
              <a:rPr lang="it-IT" b="1" dirty="0" err="1" smtClean="0">
                <a:solidFill>
                  <a:schemeClr val="bg1"/>
                </a:solidFill>
                <a:latin typeface="+mn-lt"/>
                <a:cs typeface="+mn-cs"/>
              </a:rPr>
              <a:t>po-granulatità</a:t>
            </a:r>
            <a:r>
              <a:rPr lang="it-IT" b="1" dirty="0" smtClean="0">
                <a:solidFill>
                  <a:schemeClr val="bg1"/>
                </a:solidFill>
                <a:latin typeface="+mn-lt"/>
                <a:cs typeface="+mn-cs"/>
              </a:rPr>
              <a:t> </a:t>
            </a:r>
            <a:r>
              <a:rPr lang="it-IT" b="1" dirty="0">
                <a:solidFill>
                  <a:schemeClr val="bg1"/>
                </a:solidFill>
                <a:latin typeface="+mn-lt"/>
                <a:cs typeface="+mn-cs"/>
              </a:rPr>
              <a:t>e/o ipo-segmentazione (displasie mieloidi, SMD)</a:t>
            </a:r>
          </a:p>
        </p:txBody>
      </p:sp>
      <p:sp>
        <p:nvSpPr>
          <p:cNvPr id="48137" name="Picture 4"/>
          <p:cNvSpPr>
            <a:spLocks noChangeAspect="1" noChangeArrowheads="1"/>
          </p:cNvSpPr>
          <p:nvPr/>
        </p:nvSpPr>
        <p:spPr bwMode="auto">
          <a:xfrm>
            <a:off x="2270125" y="2803525"/>
            <a:ext cx="900113"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it-IT" altLang="it-IT" sz="2400">
              <a:latin typeface="Times New Roman" panose="02020603050405020304" pitchFamily="18" charset="0"/>
            </a:endParaRPr>
          </a:p>
        </p:txBody>
      </p:sp>
      <p:cxnSp>
        <p:nvCxnSpPr>
          <p:cNvPr id="48138" name="Connettore 2 21"/>
          <p:cNvCxnSpPr>
            <a:cxnSpLocks noChangeShapeType="1"/>
          </p:cNvCxnSpPr>
          <p:nvPr/>
        </p:nvCxnSpPr>
        <p:spPr bwMode="auto">
          <a:xfrm flipV="1">
            <a:off x="3041650" y="1970617"/>
            <a:ext cx="0" cy="693738"/>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8" name="CasellaDiTesto 27"/>
          <p:cNvSpPr txBox="1"/>
          <p:nvPr/>
        </p:nvSpPr>
        <p:spPr>
          <a:xfrm>
            <a:off x="388407" y="2560639"/>
            <a:ext cx="2287059" cy="1477328"/>
          </a:xfrm>
          <a:prstGeom prst="rect">
            <a:avLst/>
          </a:prstGeom>
          <a:solidFill>
            <a:srgbClr val="FE7E81"/>
          </a:solidFill>
        </p:spPr>
        <p:txBody>
          <a:bodyPr wrap="square">
            <a:spAutoFit/>
          </a:bodyPr>
          <a:lstStyle/>
          <a:p>
            <a:pPr eaLnBrk="1" hangingPunct="1">
              <a:defRPr/>
            </a:pPr>
            <a:r>
              <a:rPr lang="it-IT" b="1" dirty="0" smtClean="0">
                <a:solidFill>
                  <a:schemeClr val="bg1"/>
                </a:solidFill>
                <a:latin typeface="+mn-lt"/>
                <a:cs typeface="+mn-cs"/>
              </a:rPr>
              <a:t>Aumento </a:t>
            </a:r>
            <a:r>
              <a:rPr lang="it-IT" b="1" dirty="0">
                <a:solidFill>
                  <a:schemeClr val="bg1"/>
                </a:solidFill>
                <a:latin typeface="+mn-lt"/>
                <a:cs typeface="+mn-cs"/>
              </a:rPr>
              <a:t>in caso di:</a:t>
            </a:r>
          </a:p>
          <a:p>
            <a:pPr marL="107950" indent="-107950" eaLnBrk="1" hangingPunct="1">
              <a:buFont typeface="Arial" panose="020B0604020202020204" pitchFamily="34" charset="0"/>
              <a:buChar char="•"/>
              <a:defRPr/>
            </a:pPr>
            <a:r>
              <a:rPr lang="it-IT" b="1" dirty="0">
                <a:solidFill>
                  <a:schemeClr val="bg1"/>
                </a:solidFill>
                <a:latin typeface="+mn-lt"/>
                <a:cs typeface="+mn-cs"/>
              </a:rPr>
              <a:t>attivazione cellulare </a:t>
            </a:r>
            <a:br>
              <a:rPr lang="it-IT" b="1" dirty="0">
                <a:solidFill>
                  <a:schemeClr val="bg1"/>
                </a:solidFill>
                <a:latin typeface="+mn-lt"/>
                <a:cs typeface="+mn-cs"/>
              </a:rPr>
            </a:br>
            <a:r>
              <a:rPr lang="it-IT" b="1" dirty="0">
                <a:solidFill>
                  <a:schemeClr val="bg1"/>
                </a:solidFill>
                <a:latin typeface="+mn-lt"/>
                <a:cs typeface="+mn-cs"/>
              </a:rPr>
              <a:t>(es. infezioni, sepsi)</a:t>
            </a:r>
          </a:p>
          <a:p>
            <a:pPr marL="107950" indent="-107950" eaLnBrk="1" hangingPunct="1">
              <a:buFont typeface="Arial" panose="020B0604020202020204" pitchFamily="34" charset="0"/>
              <a:buChar char="•"/>
              <a:defRPr/>
            </a:pPr>
            <a:r>
              <a:rPr lang="it-IT" b="1" dirty="0">
                <a:solidFill>
                  <a:schemeClr val="bg1"/>
                </a:solidFill>
                <a:latin typeface="+mn-lt"/>
                <a:cs typeface="+mn-cs"/>
              </a:rPr>
              <a:t>elevato numero di </a:t>
            </a:r>
            <a:r>
              <a:rPr lang="it-IT" b="1" i="1" dirty="0">
                <a:solidFill>
                  <a:schemeClr val="bg1"/>
                </a:solidFill>
                <a:latin typeface="+mn-lt"/>
                <a:cs typeface="+mn-cs"/>
              </a:rPr>
              <a:t>band</a:t>
            </a:r>
          </a:p>
        </p:txBody>
      </p:sp>
      <p:sp>
        <p:nvSpPr>
          <p:cNvPr id="17" name="Rettangolo 16"/>
          <p:cNvSpPr/>
          <p:nvPr/>
        </p:nvSpPr>
        <p:spPr>
          <a:xfrm>
            <a:off x="2358199" y="5260977"/>
            <a:ext cx="2367067" cy="369332"/>
          </a:xfrm>
          <a:prstGeom prst="rect">
            <a:avLst/>
          </a:prstGeom>
          <a:solidFill>
            <a:schemeClr val="bg1"/>
          </a:solidFill>
        </p:spPr>
        <p:txBody>
          <a:bodyPr wrap="square">
            <a:spAutoFit/>
          </a:bodyPr>
          <a:lstStyle/>
          <a:p>
            <a:pPr algn="ctr">
              <a:defRPr/>
            </a:pPr>
            <a:r>
              <a:rPr lang="it-IT" b="1" dirty="0" smtClean="0">
                <a:solidFill>
                  <a:srgbClr val="00B0F0"/>
                </a:solidFill>
              </a:rPr>
              <a:t>NEUTRI-GI      </a:t>
            </a:r>
            <a:r>
              <a:rPr lang="it-IT" b="1" i="1" dirty="0" smtClean="0">
                <a:solidFill>
                  <a:srgbClr val="00B0F0"/>
                </a:solidFill>
              </a:rPr>
              <a:t>(NE -SSC)</a:t>
            </a:r>
            <a:endParaRPr lang="it-IT" b="1" i="1" dirty="0">
              <a:solidFill>
                <a:srgbClr val="00B0F0"/>
              </a:solidFill>
            </a:endParaRPr>
          </a:p>
        </p:txBody>
      </p:sp>
      <p:sp>
        <p:nvSpPr>
          <p:cNvPr id="19" name="Rettangolo 18"/>
          <p:cNvSpPr/>
          <p:nvPr/>
        </p:nvSpPr>
        <p:spPr>
          <a:xfrm>
            <a:off x="427156" y="2160600"/>
            <a:ext cx="1584088" cy="369332"/>
          </a:xfrm>
          <a:prstGeom prst="rect">
            <a:avLst/>
          </a:prstGeom>
        </p:spPr>
        <p:txBody>
          <a:bodyPr wrap="none">
            <a:spAutoFit/>
          </a:bodyPr>
          <a:lstStyle/>
          <a:p>
            <a:pPr>
              <a:defRPr/>
            </a:pPr>
            <a:r>
              <a:rPr lang="it-IT" b="1" dirty="0" smtClean="0">
                <a:solidFill>
                  <a:srgbClr val="00B0F0"/>
                </a:solidFill>
              </a:rPr>
              <a:t>NEUTRI- RI SFL</a:t>
            </a:r>
          </a:p>
        </p:txBody>
      </p:sp>
      <p:cxnSp>
        <p:nvCxnSpPr>
          <p:cNvPr id="20" name="Elbow Connector 4"/>
          <p:cNvCxnSpPr>
            <a:cxnSpLocks/>
          </p:cNvCxnSpPr>
          <p:nvPr/>
        </p:nvCxnSpPr>
        <p:spPr>
          <a:xfrm rot="10800000" flipV="1">
            <a:off x="1727204" y="228600"/>
            <a:ext cx="5181596" cy="812798"/>
          </a:xfrm>
          <a:prstGeom prst="bentConnector3">
            <a:avLst>
              <a:gd name="adj1" fmla="val -12909"/>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1501" y="1456267"/>
            <a:ext cx="3314112" cy="400110"/>
          </a:xfrm>
          <a:prstGeom prst="rect">
            <a:avLst/>
          </a:prstGeom>
        </p:spPr>
        <p:txBody>
          <a:bodyPr wrap="none">
            <a:spAutoFit/>
          </a:bodyPr>
          <a:lstStyle/>
          <a:p>
            <a:r>
              <a:rPr lang="it-IT" sz="2000" b="1" dirty="0">
                <a:solidFill>
                  <a:srgbClr val="00B0F0"/>
                </a:solidFill>
              </a:rPr>
              <a:t>Neutrophil Reaction Intensity</a:t>
            </a:r>
            <a:endParaRPr lang="it-IT" sz="2000" dirty="0">
              <a:solidFill>
                <a:srgbClr val="00B0F0"/>
              </a:solidFill>
            </a:endParaRPr>
          </a:p>
        </p:txBody>
      </p:sp>
      <p:sp>
        <p:nvSpPr>
          <p:cNvPr id="4" name="Rectangle 3"/>
          <p:cNvSpPr/>
          <p:nvPr/>
        </p:nvSpPr>
        <p:spPr>
          <a:xfrm>
            <a:off x="1153448" y="4951095"/>
            <a:ext cx="3587970" cy="400110"/>
          </a:xfrm>
          <a:prstGeom prst="rect">
            <a:avLst/>
          </a:prstGeom>
        </p:spPr>
        <p:txBody>
          <a:bodyPr wrap="none">
            <a:spAutoFit/>
          </a:bodyPr>
          <a:lstStyle/>
          <a:p>
            <a:r>
              <a:rPr lang="it-IT" sz="2000" b="1" dirty="0">
                <a:solidFill>
                  <a:srgbClr val="00B0F0"/>
                </a:solidFill>
              </a:rPr>
              <a:t>Neutrophil Granularity Intensity</a:t>
            </a:r>
            <a:endParaRPr lang="it-IT" sz="2000" dirty="0">
              <a:solidFill>
                <a:srgbClr val="00B0F0"/>
              </a:solidFill>
            </a:endParaRPr>
          </a:p>
        </p:txBody>
      </p:sp>
    </p:spTree>
    <p:extLst>
      <p:ext uri="{BB962C8B-B14F-4D97-AF65-F5344CB8AC3E}">
        <p14:creationId xmlns:p14="http://schemas.microsoft.com/office/powerpoint/2010/main" val="21117331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76464" y="332317"/>
            <a:ext cx="4732336" cy="730250"/>
          </a:xfrm>
        </p:spPr>
        <p:txBody>
          <a:bodyPr>
            <a:normAutofit fontScale="90000"/>
          </a:bodyPr>
          <a:lstStyle/>
          <a:p>
            <a:pPr algn="ctr">
              <a:defRPr/>
            </a:pPr>
            <a:r>
              <a:rPr lang="it-IT" sz="2800" b="1" spc="-50" dirty="0" smtClean="0">
                <a:latin typeface="+mn-lt"/>
              </a:rPr>
              <a:t>«EXTENDED INFLAMMATION»</a:t>
            </a:r>
            <a:br>
              <a:rPr lang="it-IT" sz="2800" b="1" spc="-50" dirty="0" smtClean="0">
                <a:latin typeface="+mn-lt"/>
              </a:rPr>
            </a:br>
            <a:r>
              <a:rPr lang="it-IT" sz="2800" b="1" spc="-50" dirty="0" smtClean="0">
                <a:latin typeface="+mn-lt"/>
              </a:rPr>
              <a:t>LINFOCITI</a:t>
            </a:r>
            <a:endParaRPr lang="it-IT" sz="2800" b="1" spc="-50" dirty="0">
              <a:latin typeface="+mn-lt"/>
            </a:endParaRPr>
          </a:p>
        </p:txBody>
      </p:sp>
      <p:sp>
        <p:nvSpPr>
          <p:cNvPr id="3" name="Rettangolo arrotondato 2"/>
          <p:cNvSpPr/>
          <p:nvPr/>
        </p:nvSpPr>
        <p:spPr bwMode="auto">
          <a:xfrm>
            <a:off x="465667" y="5278438"/>
            <a:ext cx="3750731" cy="1113895"/>
          </a:xfrm>
          <a:prstGeom prst="roundRect">
            <a:avLst/>
          </a:prstGeom>
          <a:solidFill>
            <a:srgbClr val="FE7E81"/>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lstStyle/>
          <a:p>
            <a:pPr marL="342900" indent="-342900" eaLnBrk="1" hangingPunct="1">
              <a:buClr>
                <a:srgbClr val="D523B3"/>
              </a:buClr>
              <a:buSzPct val="70000"/>
              <a:buFont typeface="Wingdings" panose="05000000000000000000" pitchFamily="2" charset="2"/>
              <a:buChar char="q"/>
              <a:defRPr/>
            </a:pPr>
            <a:r>
              <a:rPr lang="it-IT" sz="2000" b="1" dirty="0">
                <a:solidFill>
                  <a:srgbClr val="FF0066"/>
                </a:solidFill>
                <a:cs typeface="Arial" panose="020B0604020202020204" pitchFamily="34" charset="0"/>
              </a:rPr>
              <a:t>Re-</a:t>
            </a:r>
            <a:r>
              <a:rPr lang="it-IT" sz="2000" b="1" dirty="0" err="1">
                <a:solidFill>
                  <a:srgbClr val="FF0066"/>
                </a:solidFill>
                <a:cs typeface="Arial" panose="020B0604020202020204" pitchFamily="34" charset="0"/>
              </a:rPr>
              <a:t>Lymph</a:t>
            </a:r>
            <a:r>
              <a:rPr lang="it-IT" sz="2000" b="1" dirty="0">
                <a:solidFill>
                  <a:srgbClr val="FF0066"/>
                </a:solidFill>
                <a:cs typeface="Arial" panose="020B0604020202020204" pitchFamily="34" charset="0"/>
              </a:rPr>
              <a:t>: </a:t>
            </a:r>
            <a:r>
              <a:rPr lang="it-IT" sz="2000" b="1" dirty="0">
                <a:solidFill>
                  <a:schemeClr val="bg1"/>
                </a:solidFill>
                <a:cs typeface="Arial" panose="020B0604020202020204" pitchFamily="34" charset="0"/>
              </a:rPr>
              <a:t/>
            </a:r>
            <a:br>
              <a:rPr lang="it-IT" sz="2000" b="1" dirty="0">
                <a:solidFill>
                  <a:schemeClr val="bg1"/>
                </a:solidFill>
                <a:cs typeface="Arial" panose="020B0604020202020204" pitchFamily="34" charset="0"/>
              </a:rPr>
            </a:br>
            <a:r>
              <a:rPr lang="it-IT" sz="2000" b="1" dirty="0" err="1">
                <a:solidFill>
                  <a:schemeClr val="bg1"/>
                </a:solidFill>
                <a:cs typeface="Arial" panose="020B0604020202020204" pitchFamily="34" charset="0"/>
              </a:rPr>
              <a:t>Reactive</a:t>
            </a:r>
            <a:r>
              <a:rPr lang="it-IT" sz="2000" b="1" dirty="0">
                <a:solidFill>
                  <a:schemeClr val="bg1"/>
                </a:solidFill>
                <a:cs typeface="Arial" panose="020B0604020202020204" pitchFamily="34" charset="0"/>
              </a:rPr>
              <a:t> </a:t>
            </a:r>
            <a:r>
              <a:rPr lang="it-IT" sz="2000" b="1" dirty="0" err="1">
                <a:solidFill>
                  <a:schemeClr val="bg1"/>
                </a:solidFill>
                <a:cs typeface="Arial" panose="020B0604020202020204" pitchFamily="34" charset="0"/>
              </a:rPr>
              <a:t>Lymphocytes</a:t>
            </a:r>
            <a:r>
              <a:rPr lang="it-IT" sz="2000" b="1" dirty="0">
                <a:solidFill>
                  <a:schemeClr val="bg1"/>
                </a:solidFill>
                <a:cs typeface="Arial" panose="020B0604020202020204" pitchFamily="34" charset="0"/>
              </a:rPr>
              <a:t> </a:t>
            </a:r>
            <a:br>
              <a:rPr lang="it-IT" sz="2000" b="1" dirty="0">
                <a:solidFill>
                  <a:schemeClr val="bg1"/>
                </a:solidFill>
                <a:cs typeface="Arial" panose="020B0604020202020204" pitchFamily="34" charset="0"/>
              </a:rPr>
            </a:br>
            <a:r>
              <a:rPr lang="it-IT" sz="2000" b="1" dirty="0">
                <a:solidFill>
                  <a:schemeClr val="bg1"/>
                </a:solidFill>
                <a:cs typeface="Arial" panose="020B0604020202020204" pitchFamily="34" charset="0"/>
              </a:rPr>
              <a:t>(Totale Linfociti attivati)</a:t>
            </a:r>
          </a:p>
        </p:txBody>
      </p:sp>
      <p:sp>
        <p:nvSpPr>
          <p:cNvPr id="4" name="Rettangolo arrotondato 3"/>
          <p:cNvSpPr/>
          <p:nvPr/>
        </p:nvSpPr>
        <p:spPr bwMode="auto">
          <a:xfrm>
            <a:off x="4815947" y="5323418"/>
            <a:ext cx="4082520" cy="1068916"/>
          </a:xfrm>
          <a:prstGeom prst="roundRect">
            <a:avLst/>
          </a:prstGeom>
          <a:solidFill>
            <a:srgbClr val="FE7E81"/>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lstStyle/>
          <a:p>
            <a:pPr marL="342900" indent="-342900" eaLnBrk="1" hangingPunct="1">
              <a:buClr>
                <a:srgbClr val="D523B3"/>
              </a:buClr>
              <a:buSzPct val="70000"/>
              <a:buFont typeface="Wingdings" panose="05000000000000000000" pitchFamily="2" charset="2"/>
              <a:buChar char="q"/>
              <a:defRPr/>
            </a:pPr>
            <a:r>
              <a:rPr lang="it-IT" sz="2000" b="1" dirty="0">
                <a:solidFill>
                  <a:srgbClr val="FF0066"/>
                </a:solidFill>
                <a:cs typeface="Arial" panose="020B0604020202020204" pitchFamily="34" charset="0"/>
              </a:rPr>
              <a:t>AS-</a:t>
            </a:r>
            <a:r>
              <a:rPr lang="it-IT" sz="2000" b="1" dirty="0" err="1">
                <a:solidFill>
                  <a:srgbClr val="FF0066"/>
                </a:solidFill>
                <a:cs typeface="Arial" panose="020B0604020202020204" pitchFamily="34" charset="0"/>
              </a:rPr>
              <a:t>Lymph</a:t>
            </a:r>
            <a:r>
              <a:rPr lang="it-IT" sz="2000" b="1" dirty="0">
                <a:solidFill>
                  <a:srgbClr val="FF0066"/>
                </a:solidFill>
                <a:cs typeface="Arial" panose="020B0604020202020204" pitchFamily="34" charset="0"/>
              </a:rPr>
              <a:t>:</a:t>
            </a:r>
            <a:r>
              <a:rPr lang="it-IT" sz="2000" b="1" dirty="0">
                <a:solidFill>
                  <a:schemeClr val="bg1"/>
                </a:solidFill>
                <a:cs typeface="Arial" panose="020B0604020202020204" pitchFamily="34" charset="0"/>
              </a:rPr>
              <a:t/>
            </a:r>
            <a:br>
              <a:rPr lang="it-IT" sz="2000" b="1" dirty="0">
                <a:solidFill>
                  <a:schemeClr val="bg1"/>
                </a:solidFill>
                <a:cs typeface="Arial" panose="020B0604020202020204" pitchFamily="34" charset="0"/>
              </a:rPr>
            </a:br>
            <a:r>
              <a:rPr lang="it-IT" sz="2000" b="1" dirty="0" err="1">
                <a:solidFill>
                  <a:schemeClr val="bg1"/>
                </a:solidFill>
                <a:cs typeface="Arial" panose="020B0604020202020204" pitchFamily="34" charset="0"/>
              </a:rPr>
              <a:t>Antibody</a:t>
            </a:r>
            <a:r>
              <a:rPr lang="it-IT" sz="2000" b="1" dirty="0">
                <a:solidFill>
                  <a:schemeClr val="bg1"/>
                </a:solidFill>
                <a:cs typeface="Arial" panose="020B0604020202020204" pitchFamily="34" charset="0"/>
              </a:rPr>
              <a:t> </a:t>
            </a:r>
            <a:r>
              <a:rPr lang="it-IT" sz="2000" b="1" dirty="0" err="1">
                <a:solidFill>
                  <a:schemeClr val="bg1"/>
                </a:solidFill>
                <a:cs typeface="Arial" panose="020B0604020202020204" pitchFamily="34" charset="0"/>
              </a:rPr>
              <a:t>Sintesizing</a:t>
            </a:r>
            <a:r>
              <a:rPr lang="it-IT" sz="2000" b="1" dirty="0">
                <a:solidFill>
                  <a:schemeClr val="bg1"/>
                </a:solidFill>
                <a:cs typeface="Arial" panose="020B0604020202020204" pitchFamily="34" charset="0"/>
              </a:rPr>
              <a:t> </a:t>
            </a:r>
            <a:r>
              <a:rPr lang="it-IT" sz="2000" b="1" dirty="0" err="1">
                <a:solidFill>
                  <a:schemeClr val="bg1"/>
                </a:solidFill>
                <a:cs typeface="Arial" panose="020B0604020202020204" pitchFamily="34" charset="0"/>
              </a:rPr>
              <a:t>Lmphocytes</a:t>
            </a:r>
            <a:r>
              <a:rPr lang="it-IT" sz="2000" b="1" dirty="0">
                <a:solidFill>
                  <a:schemeClr val="bg1"/>
                </a:solidFill>
                <a:cs typeface="Arial" panose="020B0604020202020204" pitchFamily="34" charset="0"/>
              </a:rPr>
              <a:t>  </a:t>
            </a:r>
            <a:br>
              <a:rPr lang="it-IT" sz="2000" b="1" dirty="0">
                <a:solidFill>
                  <a:schemeClr val="bg1"/>
                </a:solidFill>
                <a:cs typeface="Arial" panose="020B0604020202020204" pitchFamily="34" charset="0"/>
              </a:rPr>
            </a:br>
            <a:r>
              <a:rPr lang="it-IT" sz="2000" b="1" dirty="0">
                <a:solidFill>
                  <a:schemeClr val="bg1"/>
                </a:solidFill>
                <a:cs typeface="Arial" panose="020B0604020202020204" pitchFamily="34" charset="0"/>
              </a:rPr>
              <a:t>(</a:t>
            </a:r>
            <a:r>
              <a:rPr lang="it-IT" sz="2000" b="1" dirty="0" err="1">
                <a:solidFill>
                  <a:schemeClr val="bg1"/>
                </a:solidFill>
                <a:cs typeface="Arial" panose="020B0604020202020204" pitchFamily="34" charset="0"/>
              </a:rPr>
              <a:t>Linf</a:t>
            </a:r>
            <a:r>
              <a:rPr lang="it-IT" sz="2000" b="1" dirty="0">
                <a:solidFill>
                  <a:schemeClr val="bg1"/>
                </a:solidFill>
                <a:cs typeface="Arial" panose="020B0604020202020204" pitchFamily="34" charset="0"/>
              </a:rPr>
              <a:t>. B attivati, plasmacellule</a:t>
            </a:r>
            <a:r>
              <a:rPr lang="it-IT" sz="2000" dirty="0">
                <a:solidFill>
                  <a:schemeClr val="bg1"/>
                </a:solidFill>
                <a:cs typeface="Arial" panose="020B0604020202020204" pitchFamily="34" charset="0"/>
              </a:rPr>
              <a:t>)</a:t>
            </a:r>
          </a:p>
        </p:txBody>
      </p:sp>
      <p:sp>
        <p:nvSpPr>
          <p:cNvPr id="7" name="Rettangolo arrotondato 6"/>
          <p:cNvSpPr/>
          <p:nvPr/>
        </p:nvSpPr>
        <p:spPr bwMode="auto">
          <a:xfrm>
            <a:off x="2565400" y="1529821"/>
            <a:ext cx="3467100" cy="309562"/>
          </a:xfrm>
          <a:prstGeom prst="roundRec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36000" tIns="36000" rIns="36000" bIns="36000"/>
          <a:lstStyle/>
          <a:p>
            <a:pPr eaLnBrk="1" hangingPunct="1">
              <a:defRPr/>
            </a:pPr>
            <a:endParaRPr lang="it-IT" sz="1000" i="1" dirty="0">
              <a:solidFill>
                <a:srgbClr val="B5258F"/>
              </a:solidFill>
              <a:cs typeface="Arial" panose="020B0604020202020204" pitchFamily="34" charset="0"/>
            </a:endParaRPr>
          </a:p>
        </p:txBody>
      </p:sp>
      <p:grpSp>
        <p:nvGrpSpPr>
          <p:cNvPr id="47113" name="Gruppo 8"/>
          <p:cNvGrpSpPr>
            <a:grpSpLocks noChangeAspect="1"/>
          </p:cNvGrpSpPr>
          <p:nvPr/>
        </p:nvGrpSpPr>
        <p:grpSpPr bwMode="auto">
          <a:xfrm>
            <a:off x="787400" y="2523068"/>
            <a:ext cx="2514600" cy="2473856"/>
            <a:chOff x="1901160" y="2726570"/>
            <a:chExt cx="3207637" cy="3344512"/>
          </a:xfrm>
        </p:grpSpPr>
        <p:pic>
          <p:nvPicPr>
            <p:cNvPr id="4712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1160" y="2726570"/>
              <a:ext cx="3207637" cy="33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e 10"/>
            <p:cNvSpPr/>
            <p:nvPr/>
          </p:nvSpPr>
          <p:spPr>
            <a:xfrm rot="808501">
              <a:off x="3171511" y="2771950"/>
              <a:ext cx="417401" cy="1894618"/>
            </a:xfrm>
            <a:prstGeom prst="ellipse">
              <a:avLst/>
            </a:prstGeom>
            <a:noFill/>
            <a:ln>
              <a:solidFill>
                <a:srgbClr val="D523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2" name="Rettangolo arrotondato 11"/>
            <p:cNvSpPr/>
            <p:nvPr/>
          </p:nvSpPr>
          <p:spPr>
            <a:xfrm>
              <a:off x="3784002" y="3550218"/>
              <a:ext cx="1304379" cy="3834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it-IT" sz="1400" b="1" dirty="0">
                  <a:solidFill>
                    <a:srgbClr val="C337A8"/>
                  </a:solidFill>
                </a:rPr>
                <a:t>Re-</a:t>
              </a:r>
              <a:r>
                <a:rPr lang="it-IT" sz="1400" b="1" dirty="0" err="1">
                  <a:solidFill>
                    <a:srgbClr val="C337A8"/>
                  </a:solidFill>
                </a:rPr>
                <a:t>Lymph</a:t>
              </a:r>
              <a:endParaRPr lang="it-IT" sz="1400" b="1" dirty="0">
                <a:solidFill>
                  <a:srgbClr val="C337A8"/>
                </a:solidFill>
              </a:endParaRPr>
            </a:p>
          </p:txBody>
        </p:sp>
      </p:grpSp>
      <p:grpSp>
        <p:nvGrpSpPr>
          <p:cNvPr id="47114" name="Gruppo 12"/>
          <p:cNvGrpSpPr>
            <a:grpSpLocks noChangeAspect="1"/>
          </p:cNvGrpSpPr>
          <p:nvPr/>
        </p:nvGrpSpPr>
        <p:grpSpPr bwMode="auto">
          <a:xfrm>
            <a:off x="5325534" y="2556933"/>
            <a:ext cx="2502958" cy="2540000"/>
            <a:chOff x="4368887" y="1545435"/>
            <a:chExt cx="2382660" cy="2479731"/>
          </a:xfrm>
        </p:grpSpPr>
        <p:pic>
          <p:nvPicPr>
            <p:cNvPr id="47125" name="Immagin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68887" y="1545435"/>
              <a:ext cx="2382660" cy="247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e 14"/>
            <p:cNvSpPr/>
            <p:nvPr/>
          </p:nvSpPr>
          <p:spPr>
            <a:xfrm rot="808501">
              <a:off x="5383537" y="1651421"/>
              <a:ext cx="314659" cy="706572"/>
            </a:xfrm>
            <a:prstGeom prst="ellipse">
              <a:avLst/>
            </a:prstGeom>
            <a:noFill/>
            <a:ln>
              <a:solidFill>
                <a:srgbClr val="D523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6" name="Rettangolo arrotondato 15"/>
            <p:cNvSpPr/>
            <p:nvPr/>
          </p:nvSpPr>
          <p:spPr>
            <a:xfrm>
              <a:off x="5625842" y="1971061"/>
              <a:ext cx="980996" cy="2876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it-IT" sz="1400" b="1" dirty="0" err="1">
                  <a:solidFill>
                    <a:srgbClr val="C337A8"/>
                  </a:solidFill>
                </a:rPr>
                <a:t>As-Lymph</a:t>
              </a:r>
              <a:endParaRPr lang="it-IT" sz="1400" b="1" dirty="0">
                <a:solidFill>
                  <a:srgbClr val="C337A8"/>
                </a:solidFill>
              </a:endParaRPr>
            </a:p>
          </p:txBody>
        </p:sp>
      </p:grpSp>
      <p:sp>
        <p:nvSpPr>
          <p:cNvPr id="30" name="Rettangolo 29"/>
          <p:cNvSpPr/>
          <p:nvPr/>
        </p:nvSpPr>
        <p:spPr>
          <a:xfrm>
            <a:off x="753534" y="1268568"/>
            <a:ext cx="7704666" cy="707886"/>
          </a:xfrm>
          <a:prstGeom prst="rect">
            <a:avLst/>
          </a:prstGeom>
        </p:spPr>
        <p:txBody>
          <a:bodyPr wrap="square">
            <a:spAutoFit/>
          </a:bodyPr>
          <a:lstStyle/>
          <a:p>
            <a:pPr algn="ctr">
              <a:defRPr/>
            </a:pPr>
            <a:r>
              <a:rPr lang="it-IT" sz="2000" b="1" spc="-50" dirty="0" smtClean="0"/>
              <a:t>Nuovi parametri per valutazione e monitoraggio patologie reattive/infettive  </a:t>
            </a:r>
            <a:r>
              <a:rPr lang="it-IT" sz="2000" b="1" dirty="0" smtClean="0"/>
              <a:t> </a:t>
            </a:r>
          </a:p>
          <a:p>
            <a:pPr algn="ctr">
              <a:defRPr/>
            </a:pPr>
            <a:r>
              <a:rPr lang="it-IT" sz="2000" b="1" dirty="0" smtClean="0">
                <a:cs typeface="Arial" panose="020B0604020202020204" pitchFamily="34" charset="0"/>
              </a:rPr>
              <a:t>Forniti in assenza di </a:t>
            </a:r>
            <a:r>
              <a:rPr lang="it-IT" sz="2000" b="1" dirty="0" err="1" smtClean="0">
                <a:cs typeface="Arial" panose="020B0604020202020204" pitchFamily="34" charset="0"/>
              </a:rPr>
              <a:t>flag</a:t>
            </a:r>
            <a:r>
              <a:rPr lang="it-IT" sz="2000" b="1" dirty="0" smtClean="0">
                <a:cs typeface="Arial" panose="020B0604020202020204" pitchFamily="34" charset="0"/>
              </a:rPr>
              <a:t>  «</a:t>
            </a:r>
            <a:r>
              <a:rPr lang="it-IT" sz="2000" b="1" dirty="0" err="1" smtClean="0">
                <a:cs typeface="Arial" panose="020B0604020202020204" pitchFamily="34" charset="0"/>
              </a:rPr>
              <a:t>Blasts</a:t>
            </a:r>
            <a:r>
              <a:rPr lang="it-IT" sz="2000" b="1" dirty="0" smtClean="0">
                <a:cs typeface="Arial" panose="020B0604020202020204" pitchFamily="34" charset="0"/>
              </a:rPr>
              <a:t>» o «</a:t>
            </a:r>
            <a:r>
              <a:rPr lang="it-IT" sz="2000" b="1" dirty="0" err="1" smtClean="0">
                <a:cs typeface="Arial" panose="020B0604020202020204" pitchFamily="34" charset="0"/>
              </a:rPr>
              <a:t>Abn</a:t>
            </a:r>
            <a:r>
              <a:rPr lang="it-IT" sz="2000" b="1" dirty="0" smtClean="0">
                <a:cs typeface="Arial" panose="020B0604020202020204" pitchFamily="34" charset="0"/>
              </a:rPr>
              <a:t> </a:t>
            </a:r>
            <a:r>
              <a:rPr lang="it-IT" sz="2000" b="1" dirty="0" err="1" smtClean="0">
                <a:cs typeface="Arial" panose="020B0604020202020204" pitchFamily="34" charset="0"/>
              </a:rPr>
              <a:t>Lymph</a:t>
            </a:r>
            <a:r>
              <a:rPr lang="it-IT" sz="2000" b="1" dirty="0" smtClean="0">
                <a:cs typeface="Arial" panose="020B0604020202020204" pitchFamily="34" charset="0"/>
              </a:rPr>
              <a:t>»</a:t>
            </a:r>
            <a:endParaRPr lang="it-IT" sz="2000" b="1" dirty="0">
              <a:cs typeface="Arial" panose="020B0604020202020204" pitchFamily="34" charset="0"/>
            </a:endParaRPr>
          </a:p>
        </p:txBody>
      </p:sp>
      <p:cxnSp>
        <p:nvCxnSpPr>
          <p:cNvPr id="31" name="Elbow Connector 4"/>
          <p:cNvCxnSpPr>
            <a:cxnSpLocks/>
          </p:cNvCxnSpPr>
          <p:nvPr/>
        </p:nvCxnSpPr>
        <p:spPr>
          <a:xfrm rot="10800000" flipV="1">
            <a:off x="1710270" y="237067"/>
            <a:ext cx="5181596" cy="812798"/>
          </a:xfrm>
          <a:prstGeom prst="bentConnector3">
            <a:avLst>
              <a:gd name="adj1" fmla="val -12909"/>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8242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CasellaDiTesto 2052"/>
          <p:cNvSpPr txBox="1"/>
          <p:nvPr/>
        </p:nvSpPr>
        <p:spPr>
          <a:xfrm>
            <a:off x="3321050" y="747713"/>
            <a:ext cx="3176588" cy="338137"/>
          </a:xfrm>
          <a:prstGeom prst="rect">
            <a:avLst/>
          </a:prstGeom>
          <a:noFill/>
        </p:spPr>
        <p:txBody>
          <a:bodyPr wrap="none">
            <a:spAutoFit/>
          </a:bodyPr>
          <a:lstStyle/>
          <a:p>
            <a:pPr eaLnBrk="1" hangingPunct="1">
              <a:defRPr/>
            </a:pPr>
            <a:r>
              <a:rPr lang="it-IT" sz="1600" b="1" dirty="0">
                <a:latin typeface="+mn-lt"/>
                <a:cs typeface="+mn-cs"/>
              </a:rPr>
              <a:t>Asse X – </a:t>
            </a:r>
            <a:r>
              <a:rPr lang="it-IT" sz="1600" b="1" dirty="0" err="1">
                <a:latin typeface="+mn-lt"/>
                <a:cs typeface="+mn-cs"/>
              </a:rPr>
              <a:t>Scatter</a:t>
            </a:r>
            <a:r>
              <a:rPr lang="it-IT" sz="1600" b="1" dirty="0">
                <a:latin typeface="+mn-lt"/>
                <a:cs typeface="+mn-cs"/>
              </a:rPr>
              <a:t> Laterale Luce Laser</a:t>
            </a:r>
          </a:p>
        </p:txBody>
      </p:sp>
      <p:sp>
        <p:nvSpPr>
          <p:cNvPr id="45059" name="Rettangolo arrotondato 108"/>
          <p:cNvSpPr>
            <a:spLocks noChangeArrowheads="1"/>
          </p:cNvSpPr>
          <p:nvPr/>
        </p:nvSpPr>
        <p:spPr bwMode="auto">
          <a:xfrm>
            <a:off x="2263775" y="2913063"/>
            <a:ext cx="387350" cy="211137"/>
          </a:xfrm>
          <a:prstGeom prst="roundRect">
            <a:avLst>
              <a:gd name="adj" fmla="val 16667"/>
            </a:avLst>
          </a:prstGeom>
          <a:solidFill>
            <a:schemeClr val="bg1"/>
          </a:solidFill>
          <a:ln w="9525" algn="ctr">
            <a:solidFill>
              <a:schemeClr val="bg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1000">
              <a:latin typeface="Times New Roman" panose="02020603050405020304" pitchFamily="18" charset="0"/>
            </a:endParaRPr>
          </a:p>
        </p:txBody>
      </p:sp>
      <p:sp>
        <p:nvSpPr>
          <p:cNvPr id="29792" name="Titolo 37"/>
          <p:cNvSpPr>
            <a:spLocks noGrp="1" noChangeArrowheads="1"/>
          </p:cNvSpPr>
          <p:nvPr>
            <p:ph type="title"/>
          </p:nvPr>
        </p:nvSpPr>
        <p:spPr>
          <a:xfrm>
            <a:off x="1117600" y="0"/>
            <a:ext cx="7358063" cy="750888"/>
          </a:xfrm>
        </p:spPr>
        <p:txBody>
          <a:bodyPr>
            <a:normAutofit fontScale="90000"/>
          </a:bodyPr>
          <a:lstStyle/>
          <a:p>
            <a:pPr>
              <a:defRPr/>
            </a:pPr>
            <a:r>
              <a:rPr lang="it-IT" sz="2800" b="1" dirty="0" smtClean="0">
                <a:latin typeface="+mn-lt"/>
              </a:rPr>
              <a:t>PARAMETRI POSIZIONALI (CELL POPULATION DATA)</a:t>
            </a:r>
            <a:endParaRPr lang="it-IT" sz="2800" b="1" dirty="0">
              <a:latin typeface="+mn-lt"/>
            </a:endParaRPr>
          </a:p>
        </p:txBody>
      </p:sp>
      <p:graphicFrame>
        <p:nvGraphicFramePr>
          <p:cNvPr id="49" name="Tabella 48"/>
          <p:cNvGraphicFramePr>
            <a:graphicFrameLocks noGrp="1"/>
          </p:cNvGraphicFramePr>
          <p:nvPr/>
        </p:nvGraphicFramePr>
        <p:xfrm>
          <a:off x="3386138" y="1066800"/>
          <a:ext cx="5703887" cy="1706572"/>
        </p:xfrm>
        <a:graphic>
          <a:graphicData uri="http://schemas.openxmlformats.org/drawingml/2006/table">
            <a:tbl>
              <a:tblPr firstRow="1" bandRow="1"/>
              <a:tblGrid>
                <a:gridCol w="751085">
                  <a:extLst>
                    <a:ext uri="{9D8B030D-6E8A-4147-A177-3AD203B41FA5}">
                      <a16:colId xmlns:a16="http://schemas.microsoft.com/office/drawing/2014/main" val="20000"/>
                    </a:ext>
                  </a:extLst>
                </a:gridCol>
                <a:gridCol w="2895484">
                  <a:extLst>
                    <a:ext uri="{9D8B030D-6E8A-4147-A177-3AD203B41FA5}">
                      <a16:colId xmlns:a16="http://schemas.microsoft.com/office/drawing/2014/main" val="20001"/>
                    </a:ext>
                  </a:extLst>
                </a:gridCol>
                <a:gridCol w="2057318">
                  <a:extLst>
                    <a:ext uri="{9D8B030D-6E8A-4147-A177-3AD203B41FA5}">
                      <a16:colId xmlns:a16="http://schemas.microsoft.com/office/drawing/2014/main" val="20002"/>
                    </a:ext>
                  </a:extLst>
                </a:gridCol>
              </a:tblGrid>
              <a:tr h="243795">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Parametro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0055A8"/>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Segnale ottico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0055A8"/>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Morfologia</a:t>
                      </a:r>
                      <a:r>
                        <a:rPr lang="it-IT" sz="1000" baseline="0" dirty="0"/>
                        <a:t> Cellulare</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0055A8"/>
                    </a:solidFill>
                  </a:tcPr>
                </a:tc>
                <a:extLst>
                  <a:ext uri="{0D108BD9-81ED-4DB2-BD59-A6C34878D82A}">
                    <a16:rowId xmlns:a16="http://schemas.microsoft.com/office/drawing/2014/main" val="10000"/>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NE-SSC</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dirty="0"/>
                        <a:t>Valore </a:t>
                      </a:r>
                      <a:r>
                        <a:rPr lang="it-IT" sz="1000" baseline="0" dirty="0"/>
                        <a:t>MEDIO </a:t>
                      </a:r>
                      <a:r>
                        <a:rPr lang="it-IT" sz="1000" baseline="0" dirty="0" err="1"/>
                        <a:t>Scatter</a:t>
                      </a:r>
                      <a:r>
                        <a:rPr lang="it-IT" sz="1000" baseline="0" dirty="0"/>
                        <a:t> Laterale luce laser Neutrofili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6">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COMPLESSITA’ CELLULARE</a:t>
                      </a:r>
                    </a:p>
                    <a:p>
                      <a:pPr marL="171450" indent="-171450">
                        <a:buFont typeface="Arial" panose="020B0604020202020204" pitchFamily="34" charset="0"/>
                        <a:buChar char="•"/>
                      </a:pPr>
                      <a:r>
                        <a:rPr lang="it-IT" sz="1000" dirty="0"/>
                        <a:t>Rapporto</a:t>
                      </a:r>
                      <a:r>
                        <a:rPr lang="it-IT" sz="1000" baseline="0" dirty="0"/>
                        <a:t> nucleo/citoplasma</a:t>
                      </a:r>
                    </a:p>
                    <a:p>
                      <a:pPr marL="171450" indent="-171450">
                        <a:buFont typeface="Arial" panose="020B0604020202020204" pitchFamily="34" charset="0"/>
                        <a:buChar char="•"/>
                      </a:pPr>
                      <a:r>
                        <a:rPr lang="it-IT" sz="1000" baseline="0" dirty="0"/>
                        <a:t>Granularità</a:t>
                      </a:r>
                    </a:p>
                    <a:p>
                      <a:pPr marL="171450" indent="-171450">
                        <a:buFont typeface="Arial" panose="020B0604020202020204" pitchFamily="34" charset="0"/>
                        <a:buChar char="•"/>
                      </a:pPr>
                      <a:r>
                        <a:rPr lang="it-IT" sz="1000" baseline="0" dirty="0"/>
                        <a:t>Vacuolizzazioni, altre inclusioni citoplasmatiche</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LY-X</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t>Valore </a:t>
                      </a:r>
                      <a:r>
                        <a:rPr lang="it-IT" sz="1000" baseline="0" dirty="0"/>
                        <a:t>MEDIO </a:t>
                      </a:r>
                      <a:r>
                        <a:rPr lang="it-IT" sz="1000" baseline="0" dirty="0" err="1"/>
                        <a:t>Scatter</a:t>
                      </a:r>
                      <a:r>
                        <a:rPr lang="it-IT" sz="1000" baseline="0" dirty="0"/>
                        <a:t> Laterale luce laser Linfociti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MO-X</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t>Valore </a:t>
                      </a:r>
                      <a:r>
                        <a:rPr lang="it-IT" sz="1000" baseline="0" dirty="0"/>
                        <a:t>MEDIO </a:t>
                      </a:r>
                      <a:r>
                        <a:rPr lang="it-IT" sz="1000" baseline="0" dirty="0" err="1"/>
                        <a:t>Scatter</a:t>
                      </a:r>
                      <a:r>
                        <a:rPr lang="it-IT" sz="1000" baseline="0" dirty="0"/>
                        <a:t> Laterale luce laser Monociti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NE-WX</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t>Eterogeneità</a:t>
                      </a:r>
                      <a:r>
                        <a:rPr lang="it-IT" sz="1000" baseline="0" dirty="0"/>
                        <a:t> </a:t>
                      </a:r>
                      <a:r>
                        <a:rPr lang="it-IT" sz="1000" baseline="0" dirty="0" err="1"/>
                        <a:t>Scatter</a:t>
                      </a:r>
                      <a:r>
                        <a:rPr lang="it-IT" sz="1000" baseline="0" dirty="0"/>
                        <a:t> Laterale luce laser Neutrofili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LY-WX</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t>Eterogeneità</a:t>
                      </a:r>
                      <a:r>
                        <a:rPr lang="it-IT" sz="1000" baseline="0" dirty="0"/>
                        <a:t> </a:t>
                      </a:r>
                      <a:r>
                        <a:rPr lang="it-IT" sz="1000" baseline="0" dirty="0" err="1"/>
                        <a:t>Scatter</a:t>
                      </a:r>
                      <a:r>
                        <a:rPr lang="it-IT" sz="1000" baseline="0" dirty="0"/>
                        <a:t> Laterale luce laser Linfociti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t>MO-WX</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t>Eterogeneità</a:t>
                      </a:r>
                      <a:r>
                        <a:rPr lang="it-IT" sz="1000" baseline="0" dirty="0"/>
                        <a:t> </a:t>
                      </a:r>
                      <a:r>
                        <a:rPr lang="it-IT" sz="1000" baseline="0" dirty="0" err="1"/>
                        <a:t>Scatter</a:t>
                      </a:r>
                      <a:r>
                        <a:rPr lang="it-IT" sz="1000" baseline="0" dirty="0"/>
                        <a:t> Laterale luce laser Monociti</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0" name="Tabella 49"/>
          <p:cNvGraphicFramePr>
            <a:graphicFrameLocks noGrp="1"/>
          </p:cNvGraphicFramePr>
          <p:nvPr/>
        </p:nvGraphicFramePr>
        <p:xfrm>
          <a:off x="3375025" y="5153025"/>
          <a:ext cx="5703888" cy="1706572"/>
        </p:xfrm>
        <a:graphic>
          <a:graphicData uri="http://schemas.openxmlformats.org/drawingml/2006/table">
            <a:tbl>
              <a:tblPr firstRow="1" bandRow="1"/>
              <a:tblGrid>
                <a:gridCol w="751084">
                  <a:extLst>
                    <a:ext uri="{9D8B030D-6E8A-4147-A177-3AD203B41FA5}">
                      <a16:colId xmlns:a16="http://schemas.microsoft.com/office/drawing/2014/main" val="20000"/>
                    </a:ext>
                  </a:extLst>
                </a:gridCol>
                <a:gridCol w="2906370">
                  <a:extLst>
                    <a:ext uri="{9D8B030D-6E8A-4147-A177-3AD203B41FA5}">
                      <a16:colId xmlns:a16="http://schemas.microsoft.com/office/drawing/2014/main" val="20001"/>
                    </a:ext>
                  </a:extLst>
                </a:gridCol>
                <a:gridCol w="2046434">
                  <a:extLst>
                    <a:ext uri="{9D8B030D-6E8A-4147-A177-3AD203B41FA5}">
                      <a16:colId xmlns:a16="http://schemas.microsoft.com/office/drawing/2014/main" val="20002"/>
                    </a:ext>
                  </a:extLst>
                </a:gridCol>
              </a:tblGrid>
              <a:tr h="243795">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Parametro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777777">
                        <a:lumMod val="50000"/>
                      </a:srgbClr>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Segnale ottico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777777">
                        <a:lumMod val="50000"/>
                      </a:srgbClr>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Morfologia</a:t>
                      </a:r>
                      <a:r>
                        <a:rPr lang="it-IT" sz="1000" baseline="0" dirty="0"/>
                        <a:t> Cellulare</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777777">
                        <a:lumMod val="50000"/>
                      </a:srgbClr>
                    </a:solidFill>
                  </a:tcPr>
                </a:tc>
                <a:extLst>
                  <a:ext uri="{0D108BD9-81ED-4DB2-BD59-A6C34878D82A}">
                    <a16:rowId xmlns:a16="http://schemas.microsoft.com/office/drawing/2014/main" val="10000"/>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NE-FSC</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dirty="0">
                          <a:solidFill>
                            <a:schemeClr val="bg2">
                              <a:lumMod val="50000"/>
                            </a:schemeClr>
                          </a:solidFill>
                        </a:rPr>
                        <a:t>Valore </a:t>
                      </a:r>
                      <a:r>
                        <a:rPr lang="it-IT" sz="1000" baseline="0" dirty="0">
                          <a:solidFill>
                            <a:schemeClr val="bg2">
                              <a:lumMod val="50000"/>
                            </a:schemeClr>
                          </a:solidFill>
                        </a:rPr>
                        <a:t>MEDIO </a:t>
                      </a:r>
                      <a:r>
                        <a:rPr lang="it-IT" sz="1000" baseline="0" dirty="0" err="1">
                          <a:solidFill>
                            <a:schemeClr val="bg2">
                              <a:lumMod val="50000"/>
                            </a:schemeClr>
                          </a:solidFill>
                        </a:rPr>
                        <a:t>Scatter</a:t>
                      </a:r>
                      <a:r>
                        <a:rPr lang="it-IT" sz="1000" baseline="0" dirty="0">
                          <a:solidFill>
                            <a:schemeClr val="bg2">
                              <a:lumMod val="50000"/>
                            </a:schemeClr>
                          </a:solidFill>
                        </a:rPr>
                        <a:t> Frontale luce laser Neutrofili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6">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DIMENSIONI </a:t>
                      </a:r>
                      <a:r>
                        <a:rPr lang="it-IT" sz="1000" dirty="0">
                          <a:solidFill>
                            <a:schemeClr val="bg2">
                              <a:lumMod val="50000"/>
                            </a:schemeClr>
                          </a:solidFill>
                        </a:rPr>
                        <a:t>(volume)</a:t>
                      </a:r>
                      <a:br>
                        <a:rPr lang="it-IT" sz="1000" dirty="0">
                          <a:solidFill>
                            <a:schemeClr val="bg2">
                              <a:lumMod val="50000"/>
                            </a:schemeClr>
                          </a:solidFill>
                        </a:rPr>
                      </a:br>
                      <a:r>
                        <a:rPr lang="it-IT" sz="1000" dirty="0">
                          <a:solidFill>
                            <a:schemeClr val="bg2">
                              <a:lumMod val="50000"/>
                            </a:schemeClr>
                          </a:solidFill>
                        </a:rPr>
                        <a:t>dopo trattamento </a:t>
                      </a:r>
                      <a:r>
                        <a:rPr lang="it-IT" sz="1000" baseline="0" dirty="0">
                          <a:solidFill>
                            <a:schemeClr val="bg2">
                              <a:lumMod val="50000"/>
                            </a:schemeClr>
                          </a:solidFill>
                        </a:rPr>
                        <a:t> con reagente surfattante</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LY-Z</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chemeClr val="bg2">
                              <a:lumMod val="50000"/>
                            </a:schemeClr>
                          </a:solidFill>
                        </a:rPr>
                        <a:t>Valore </a:t>
                      </a:r>
                      <a:r>
                        <a:rPr lang="it-IT" sz="1000" baseline="0" dirty="0">
                          <a:solidFill>
                            <a:schemeClr val="bg2">
                              <a:lumMod val="50000"/>
                            </a:schemeClr>
                          </a:solidFill>
                        </a:rPr>
                        <a:t>MEDIO </a:t>
                      </a:r>
                      <a:r>
                        <a:rPr lang="it-IT" sz="1000" baseline="0" dirty="0" err="1">
                          <a:solidFill>
                            <a:schemeClr val="bg2">
                              <a:lumMod val="50000"/>
                            </a:schemeClr>
                          </a:solidFill>
                        </a:rPr>
                        <a:t>Scatter</a:t>
                      </a:r>
                      <a:r>
                        <a:rPr lang="it-IT" sz="1000" baseline="0" dirty="0">
                          <a:solidFill>
                            <a:schemeClr val="bg2">
                              <a:lumMod val="50000"/>
                            </a:schemeClr>
                          </a:solidFill>
                        </a:rPr>
                        <a:t> Frontale luce laser Linfociti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MO-Z</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chemeClr val="bg2">
                              <a:lumMod val="50000"/>
                            </a:schemeClr>
                          </a:solidFill>
                        </a:rPr>
                        <a:t>Valore </a:t>
                      </a:r>
                      <a:r>
                        <a:rPr lang="it-IT" sz="1000" baseline="0" dirty="0">
                          <a:solidFill>
                            <a:schemeClr val="bg2">
                              <a:lumMod val="50000"/>
                            </a:schemeClr>
                          </a:solidFill>
                        </a:rPr>
                        <a:t>MEDIO </a:t>
                      </a:r>
                      <a:r>
                        <a:rPr lang="it-IT" sz="1000" baseline="0" dirty="0" err="1">
                          <a:solidFill>
                            <a:schemeClr val="bg2">
                              <a:lumMod val="50000"/>
                            </a:schemeClr>
                          </a:solidFill>
                        </a:rPr>
                        <a:t>Scatter</a:t>
                      </a:r>
                      <a:r>
                        <a:rPr lang="it-IT" sz="1000" baseline="0" dirty="0">
                          <a:solidFill>
                            <a:schemeClr val="bg2">
                              <a:lumMod val="50000"/>
                            </a:schemeClr>
                          </a:solidFill>
                        </a:rPr>
                        <a:t> Frontale luce laser Monociti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NE-WZ</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chemeClr val="bg2">
                              <a:lumMod val="50000"/>
                            </a:schemeClr>
                          </a:solidFill>
                        </a:rPr>
                        <a:t>Eterogeneità</a:t>
                      </a:r>
                      <a:r>
                        <a:rPr lang="it-IT" sz="1000" baseline="0" dirty="0">
                          <a:solidFill>
                            <a:schemeClr val="bg2">
                              <a:lumMod val="50000"/>
                            </a:schemeClr>
                          </a:solidFill>
                        </a:rPr>
                        <a:t> </a:t>
                      </a:r>
                      <a:r>
                        <a:rPr lang="it-IT" sz="1000" baseline="0" dirty="0" err="1">
                          <a:solidFill>
                            <a:schemeClr val="bg2">
                              <a:lumMod val="50000"/>
                            </a:schemeClr>
                          </a:solidFill>
                        </a:rPr>
                        <a:t>Scatter</a:t>
                      </a:r>
                      <a:r>
                        <a:rPr lang="it-IT" sz="1000" baseline="0" dirty="0">
                          <a:solidFill>
                            <a:schemeClr val="bg2">
                              <a:lumMod val="50000"/>
                            </a:schemeClr>
                          </a:solidFill>
                        </a:rPr>
                        <a:t> Frontale luce laser Neutrofili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LY-WZ</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chemeClr val="bg2">
                              <a:lumMod val="50000"/>
                            </a:schemeClr>
                          </a:solidFill>
                        </a:rPr>
                        <a:t>Eterogeneità</a:t>
                      </a:r>
                      <a:r>
                        <a:rPr lang="it-IT" sz="1000" baseline="0" dirty="0">
                          <a:solidFill>
                            <a:schemeClr val="bg2">
                              <a:lumMod val="50000"/>
                            </a:schemeClr>
                          </a:solidFill>
                        </a:rPr>
                        <a:t> </a:t>
                      </a:r>
                      <a:r>
                        <a:rPr lang="it-IT" sz="1000" baseline="0" dirty="0" err="1">
                          <a:solidFill>
                            <a:schemeClr val="bg2">
                              <a:lumMod val="50000"/>
                            </a:schemeClr>
                          </a:solidFill>
                        </a:rPr>
                        <a:t>Scatter</a:t>
                      </a:r>
                      <a:r>
                        <a:rPr lang="it-IT" sz="1000" baseline="0" dirty="0">
                          <a:solidFill>
                            <a:schemeClr val="bg2">
                              <a:lumMod val="50000"/>
                            </a:schemeClr>
                          </a:solidFill>
                        </a:rPr>
                        <a:t> Frontale luce laser Linfociti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chemeClr val="bg2">
                              <a:lumMod val="50000"/>
                            </a:schemeClr>
                          </a:solidFill>
                        </a:rPr>
                        <a:t>MO-WZ</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chemeClr val="bg2">
                              <a:lumMod val="50000"/>
                            </a:schemeClr>
                          </a:solidFill>
                        </a:rPr>
                        <a:t>Eterogeneità</a:t>
                      </a:r>
                      <a:r>
                        <a:rPr lang="it-IT" sz="1000" baseline="0" dirty="0">
                          <a:solidFill>
                            <a:schemeClr val="bg2">
                              <a:lumMod val="50000"/>
                            </a:schemeClr>
                          </a:solidFill>
                        </a:rPr>
                        <a:t> </a:t>
                      </a:r>
                      <a:r>
                        <a:rPr lang="it-IT" sz="1000" baseline="0" dirty="0" err="1">
                          <a:solidFill>
                            <a:schemeClr val="bg2">
                              <a:lumMod val="50000"/>
                            </a:schemeClr>
                          </a:solidFill>
                        </a:rPr>
                        <a:t>Scatter</a:t>
                      </a:r>
                      <a:r>
                        <a:rPr lang="it-IT" sz="1000" baseline="0" dirty="0">
                          <a:solidFill>
                            <a:schemeClr val="bg2">
                              <a:lumMod val="50000"/>
                            </a:schemeClr>
                          </a:solidFill>
                        </a:rPr>
                        <a:t> Frontale luce laser Monociti</a:t>
                      </a:r>
                      <a:endParaRPr lang="it-IT" sz="1000" dirty="0">
                        <a:solidFill>
                          <a:schemeClr val="bg2">
                            <a:lumMod val="50000"/>
                          </a:schemeClr>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1" name="Tabella 50"/>
          <p:cNvGraphicFramePr>
            <a:graphicFrameLocks noGrp="1"/>
          </p:cNvGraphicFramePr>
          <p:nvPr/>
        </p:nvGraphicFramePr>
        <p:xfrm>
          <a:off x="3375025" y="3127375"/>
          <a:ext cx="5703888" cy="1706572"/>
        </p:xfrm>
        <a:graphic>
          <a:graphicData uri="http://schemas.openxmlformats.org/drawingml/2006/table">
            <a:tbl>
              <a:tblPr firstRow="1" bandRow="1"/>
              <a:tblGrid>
                <a:gridCol w="751084">
                  <a:extLst>
                    <a:ext uri="{9D8B030D-6E8A-4147-A177-3AD203B41FA5}">
                      <a16:colId xmlns:a16="http://schemas.microsoft.com/office/drawing/2014/main" val="20000"/>
                    </a:ext>
                  </a:extLst>
                </a:gridCol>
                <a:gridCol w="2906370">
                  <a:extLst>
                    <a:ext uri="{9D8B030D-6E8A-4147-A177-3AD203B41FA5}">
                      <a16:colId xmlns:a16="http://schemas.microsoft.com/office/drawing/2014/main" val="20001"/>
                    </a:ext>
                  </a:extLst>
                </a:gridCol>
                <a:gridCol w="2046434">
                  <a:extLst>
                    <a:ext uri="{9D8B030D-6E8A-4147-A177-3AD203B41FA5}">
                      <a16:colId xmlns:a16="http://schemas.microsoft.com/office/drawing/2014/main" val="20002"/>
                    </a:ext>
                  </a:extLst>
                </a:gridCol>
              </a:tblGrid>
              <a:tr h="243795">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Parametro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Segnale ottico</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rtl="0" eaLnBrk="1" latinLnBrk="0" hangingPunct="1">
                        <a:defRPr kumimoji="0" b="1" kern="1200">
                          <a:solidFill>
                            <a:schemeClr val="bg1"/>
                          </a:solidFill>
                          <a:latin typeface="Calibri"/>
                        </a:defRPr>
                      </a:lvl1pPr>
                      <a:lvl2pPr marL="457200" algn="l" rtl="0" eaLnBrk="1" latinLnBrk="0" hangingPunct="1">
                        <a:defRPr kumimoji="0" b="1" kern="1200">
                          <a:solidFill>
                            <a:schemeClr val="bg1"/>
                          </a:solidFill>
                          <a:latin typeface="Calibri"/>
                        </a:defRPr>
                      </a:lvl2pPr>
                      <a:lvl3pPr marL="914400" algn="l" rtl="0" eaLnBrk="1" latinLnBrk="0" hangingPunct="1">
                        <a:defRPr kumimoji="0" b="1" kern="1200">
                          <a:solidFill>
                            <a:schemeClr val="bg1"/>
                          </a:solidFill>
                          <a:latin typeface="Calibri"/>
                        </a:defRPr>
                      </a:lvl3pPr>
                      <a:lvl4pPr marL="1371600" algn="l" rtl="0" eaLnBrk="1" latinLnBrk="0" hangingPunct="1">
                        <a:defRPr kumimoji="0" b="1" kern="1200">
                          <a:solidFill>
                            <a:schemeClr val="bg1"/>
                          </a:solidFill>
                          <a:latin typeface="Calibri"/>
                        </a:defRPr>
                      </a:lvl4pPr>
                      <a:lvl5pPr marL="1828800" algn="l" rtl="0" eaLnBrk="1" latinLnBrk="0" hangingPunct="1">
                        <a:defRPr kumimoji="0" b="1" kern="1200">
                          <a:solidFill>
                            <a:schemeClr val="bg1"/>
                          </a:solidFill>
                          <a:latin typeface="Calibri"/>
                        </a:defRPr>
                      </a:lvl5pPr>
                      <a:lvl6pPr marL="2286000" algn="l" rtl="0" eaLnBrk="1" latinLnBrk="0" hangingPunct="1">
                        <a:defRPr kumimoji="0" b="1" kern="1200">
                          <a:solidFill>
                            <a:schemeClr val="bg1"/>
                          </a:solidFill>
                          <a:latin typeface="Calibri"/>
                        </a:defRPr>
                      </a:lvl6pPr>
                      <a:lvl7pPr marL="2743200" algn="l" rtl="0" eaLnBrk="1" latinLnBrk="0" hangingPunct="1">
                        <a:defRPr kumimoji="0" b="1" kern="1200">
                          <a:solidFill>
                            <a:schemeClr val="bg1"/>
                          </a:solidFill>
                          <a:latin typeface="Calibri"/>
                        </a:defRPr>
                      </a:lvl7pPr>
                      <a:lvl8pPr marL="3200400" algn="l" rtl="0" eaLnBrk="1" latinLnBrk="0" hangingPunct="1">
                        <a:defRPr kumimoji="0" b="1" kern="1200">
                          <a:solidFill>
                            <a:schemeClr val="bg1"/>
                          </a:solidFill>
                          <a:latin typeface="Calibri"/>
                        </a:defRPr>
                      </a:lvl8pPr>
                      <a:lvl9pPr marL="3657600" algn="l" rtl="0" eaLnBrk="1" latinLnBrk="0" hangingPunct="1">
                        <a:defRPr kumimoji="0" b="1" kern="1200">
                          <a:solidFill>
                            <a:schemeClr val="bg1"/>
                          </a:solidFill>
                          <a:latin typeface="Calibri"/>
                        </a:defRPr>
                      </a:lvl9pPr>
                    </a:lstStyle>
                    <a:p>
                      <a:r>
                        <a:rPr lang="it-IT" sz="1000" dirty="0"/>
                        <a:t>Morfologia</a:t>
                      </a:r>
                      <a:r>
                        <a:rPr lang="it-IT" sz="1000" baseline="0" dirty="0"/>
                        <a:t> Cellulare</a:t>
                      </a:r>
                      <a:endParaRPr lang="it-IT" sz="1000" dirty="0"/>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NE-SFL</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dirty="0">
                          <a:solidFill>
                            <a:srgbClr val="C00000"/>
                          </a:solidFill>
                        </a:rPr>
                        <a:t>Valore </a:t>
                      </a:r>
                      <a:r>
                        <a:rPr lang="it-IT" sz="1000" baseline="0" dirty="0">
                          <a:solidFill>
                            <a:srgbClr val="C00000"/>
                          </a:solidFill>
                        </a:rPr>
                        <a:t>MEDIO Intensità Fluorescenza Neutrofili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6">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CONTENUTO ACIDI NUCLEICI</a:t>
                      </a:r>
                      <a:endParaRPr lang="it-IT" sz="1000" b="1" baseline="0" dirty="0">
                        <a:solidFill>
                          <a:srgbClr val="C00000"/>
                        </a:solidFill>
                      </a:endParaRPr>
                    </a:p>
                    <a:p>
                      <a:pPr marL="171450" indent="-171450">
                        <a:buFont typeface="Arial" panose="020B0604020202020204" pitchFamily="34" charset="0"/>
                        <a:buChar char="•"/>
                      </a:pPr>
                      <a:r>
                        <a:rPr lang="it-IT" sz="1000" baseline="0" dirty="0">
                          <a:solidFill>
                            <a:srgbClr val="C00000"/>
                          </a:solidFill>
                        </a:rPr>
                        <a:t>Immaturità</a:t>
                      </a:r>
                    </a:p>
                    <a:p>
                      <a:pPr marL="171450" indent="-171450">
                        <a:buFont typeface="Arial" panose="020B0604020202020204" pitchFamily="34" charset="0"/>
                        <a:buChar char="•"/>
                      </a:pPr>
                      <a:r>
                        <a:rPr lang="it-IT" sz="1000" baseline="0" dirty="0">
                          <a:solidFill>
                            <a:srgbClr val="C00000"/>
                          </a:solidFill>
                        </a:rPr>
                        <a:t>Attivazione</a:t>
                      </a:r>
                    </a:p>
                    <a:p>
                      <a:pPr marL="171450" indent="-171450">
                        <a:buFont typeface="Arial" panose="020B0604020202020204" pitchFamily="34" charset="0"/>
                        <a:buChar char="•"/>
                      </a:pPr>
                      <a:r>
                        <a:rPr lang="it-IT" sz="1000" baseline="0" dirty="0">
                          <a:solidFill>
                            <a:srgbClr val="C00000"/>
                          </a:solidFill>
                        </a:rPr>
                        <a:t>Funzionalità</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LY-Y</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rgbClr val="C00000"/>
                          </a:solidFill>
                        </a:rPr>
                        <a:t>Valore </a:t>
                      </a:r>
                      <a:r>
                        <a:rPr lang="it-IT" sz="1000" baseline="0" dirty="0">
                          <a:solidFill>
                            <a:srgbClr val="C00000"/>
                          </a:solidFill>
                        </a:rPr>
                        <a:t>MEDIO Intensità Fluorescenza  Linfociti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MO-Y</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rgbClr val="C00000"/>
                          </a:solidFill>
                        </a:rPr>
                        <a:t>Valore </a:t>
                      </a:r>
                      <a:r>
                        <a:rPr lang="it-IT" sz="1000" baseline="0" dirty="0">
                          <a:solidFill>
                            <a:srgbClr val="C00000"/>
                          </a:solidFill>
                        </a:rPr>
                        <a:t>MEDIO Intensità Fluorescenza  Monociti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NE-WY</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rgbClr val="C00000"/>
                          </a:solidFill>
                        </a:rPr>
                        <a:t>Eterogeneità</a:t>
                      </a:r>
                      <a:r>
                        <a:rPr lang="it-IT" sz="1000" baseline="0" dirty="0">
                          <a:solidFill>
                            <a:srgbClr val="C00000"/>
                          </a:solidFill>
                        </a:rPr>
                        <a:t> Intensità Fluorescenza  Neutrofili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LY-WY</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rgbClr val="C00000"/>
                          </a:solidFill>
                        </a:rPr>
                        <a:t>Eterogeneità</a:t>
                      </a:r>
                      <a:r>
                        <a:rPr lang="it-IT" sz="1000" baseline="0" dirty="0">
                          <a:solidFill>
                            <a:srgbClr val="C00000"/>
                          </a:solidFill>
                        </a:rPr>
                        <a:t> Intensità Fluorescenza  Linfociti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43795">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r>
                        <a:rPr lang="it-IT" sz="1000" b="1" dirty="0">
                          <a:solidFill>
                            <a:srgbClr val="C00000"/>
                          </a:solidFill>
                        </a:rPr>
                        <a:t>MO-WY</a:t>
                      </a: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rtl="0" eaLnBrk="1" latinLnBrk="0" hangingPunct="1">
                        <a:defRPr kumimoji="0" kern="1200">
                          <a:solidFill>
                            <a:schemeClr val="tx1"/>
                          </a:solidFill>
                          <a:latin typeface="Calibri"/>
                        </a:defRPr>
                      </a:lvl1pPr>
                      <a:lvl2pPr marL="457200" algn="l" rtl="0" eaLnBrk="1" latinLnBrk="0" hangingPunct="1">
                        <a:defRPr kumimoji="0" kern="1200">
                          <a:solidFill>
                            <a:schemeClr val="tx1"/>
                          </a:solidFill>
                          <a:latin typeface="Calibri"/>
                        </a:defRPr>
                      </a:lvl2pPr>
                      <a:lvl3pPr marL="914400" algn="l" rtl="0" eaLnBrk="1" latinLnBrk="0" hangingPunct="1">
                        <a:defRPr kumimoji="0" kern="1200">
                          <a:solidFill>
                            <a:schemeClr val="tx1"/>
                          </a:solidFill>
                          <a:latin typeface="Calibri"/>
                        </a:defRPr>
                      </a:lvl3pPr>
                      <a:lvl4pPr marL="1371600" algn="l" rtl="0" eaLnBrk="1" latinLnBrk="0" hangingPunct="1">
                        <a:defRPr kumimoji="0" kern="1200">
                          <a:solidFill>
                            <a:schemeClr val="tx1"/>
                          </a:solidFill>
                          <a:latin typeface="Calibri"/>
                        </a:defRPr>
                      </a:lvl4pPr>
                      <a:lvl5pPr marL="1828800" algn="l" rtl="0" eaLnBrk="1" latinLnBrk="0" hangingPunct="1">
                        <a:defRPr kumimoji="0" kern="1200">
                          <a:solidFill>
                            <a:schemeClr val="tx1"/>
                          </a:solidFill>
                          <a:latin typeface="Calibri"/>
                        </a:defRPr>
                      </a:lvl5pPr>
                      <a:lvl6pPr marL="2286000" algn="l" rtl="0" eaLnBrk="1" latinLnBrk="0" hangingPunct="1">
                        <a:defRPr kumimoji="0" kern="1200">
                          <a:solidFill>
                            <a:schemeClr val="tx1"/>
                          </a:solidFill>
                          <a:latin typeface="Calibri"/>
                        </a:defRPr>
                      </a:lvl6pPr>
                      <a:lvl7pPr marL="2743200" algn="l" rtl="0" eaLnBrk="1" latinLnBrk="0" hangingPunct="1">
                        <a:defRPr kumimoji="0" kern="1200">
                          <a:solidFill>
                            <a:schemeClr val="tx1"/>
                          </a:solidFill>
                          <a:latin typeface="Calibri"/>
                        </a:defRPr>
                      </a:lvl7pPr>
                      <a:lvl8pPr marL="3200400" algn="l" rtl="0" eaLnBrk="1" latinLnBrk="0" hangingPunct="1">
                        <a:defRPr kumimoji="0" kern="1200">
                          <a:solidFill>
                            <a:schemeClr val="tx1"/>
                          </a:solidFill>
                          <a:latin typeface="Calibri"/>
                        </a:defRPr>
                      </a:lvl8pPr>
                      <a:lvl9pPr marL="3657600" algn="l" rtl="0" eaLnBrk="1" latinLnBrk="0" hangingPunct="1">
                        <a:defRPr kumimoji="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a:solidFill>
                            <a:srgbClr val="C00000"/>
                          </a:solidFill>
                        </a:rPr>
                        <a:t>Eterogeneità</a:t>
                      </a:r>
                      <a:r>
                        <a:rPr lang="it-IT" sz="1000" baseline="0" dirty="0">
                          <a:solidFill>
                            <a:srgbClr val="C00000"/>
                          </a:solidFill>
                        </a:rPr>
                        <a:t> Intensità Fluorescenza  Monociti</a:t>
                      </a:r>
                      <a:endParaRPr lang="it-IT" sz="1000" dirty="0">
                        <a:solidFill>
                          <a:srgbClr val="C00000"/>
                        </a:solidFill>
                      </a:endParaRPr>
                    </a:p>
                  </a:txBody>
                  <a:tcPr marL="91436" marR="91436" marT="45698" marB="45698" anchor="ctr">
                    <a:lnL w="12700" cap="flat" cmpd="sng" algn="ctr">
                      <a:solidFill>
                        <a:srgbClr val="0055A8"/>
                      </a:solidFill>
                      <a:prstDash val="solid"/>
                      <a:round/>
                      <a:headEnd type="none" w="med" len="med"/>
                      <a:tailEnd type="none" w="med" len="med"/>
                    </a:lnL>
                    <a:lnR w="12700" cap="flat" cmpd="sng" algn="ctr">
                      <a:solidFill>
                        <a:srgbClr val="0055A8"/>
                      </a:solidFill>
                      <a:prstDash val="solid"/>
                      <a:round/>
                      <a:headEnd type="none" w="med" len="med"/>
                      <a:tailEnd type="none" w="med" len="med"/>
                    </a:lnR>
                    <a:lnT w="12700" cap="flat" cmpd="sng" algn="ctr">
                      <a:solidFill>
                        <a:srgbClr val="0055A8"/>
                      </a:solidFill>
                      <a:prstDash val="solid"/>
                      <a:round/>
                      <a:headEnd type="none" w="med" len="med"/>
                      <a:tailEnd type="none" w="med" len="med"/>
                    </a:lnT>
                    <a:lnB w="12700" cap="flat" cmpd="sng" algn="ctr">
                      <a:solidFill>
                        <a:srgbClr val="0055A8"/>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171450" indent="-171450">
                        <a:buFont typeface="Arial" panose="020B0604020202020204" pitchFamily="34" charset="0"/>
                        <a:buChar char="•"/>
                      </a:pPr>
                      <a:endParaRPr lang="it-IT"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45148" name="CasellaDiTesto 51"/>
          <p:cNvSpPr txBox="1">
            <a:spLocks noChangeArrowheads="1"/>
          </p:cNvSpPr>
          <p:nvPr/>
        </p:nvSpPr>
        <p:spPr bwMode="auto">
          <a:xfrm>
            <a:off x="3403600" y="2849563"/>
            <a:ext cx="47656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sz="1600" b="1">
                <a:solidFill>
                  <a:srgbClr val="C00000"/>
                </a:solidFill>
                <a:latin typeface="Calibri" panose="020F0502020204030204" pitchFamily="34" charset="0"/>
              </a:rPr>
              <a:t>Asse Y – Intensità di Fluorescenza emessa dalle cellule</a:t>
            </a:r>
          </a:p>
        </p:txBody>
      </p:sp>
      <p:sp>
        <p:nvSpPr>
          <p:cNvPr id="45149" name="CasellaDiTesto 54"/>
          <p:cNvSpPr txBox="1">
            <a:spLocks noChangeArrowheads="1"/>
          </p:cNvSpPr>
          <p:nvPr/>
        </p:nvSpPr>
        <p:spPr bwMode="auto">
          <a:xfrm>
            <a:off x="3321050" y="4873625"/>
            <a:ext cx="3187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sz="1600" b="1">
                <a:solidFill>
                  <a:srgbClr val="595959"/>
                </a:solidFill>
                <a:latin typeface="Calibri" panose="020F0502020204030204" pitchFamily="34" charset="0"/>
              </a:rPr>
              <a:t>Asse Z – Scatter Frontale Luce Laser</a:t>
            </a:r>
          </a:p>
        </p:txBody>
      </p:sp>
      <p:grpSp>
        <p:nvGrpSpPr>
          <p:cNvPr id="45150" name="Gruppo 2062"/>
          <p:cNvGrpSpPr>
            <a:grpSpLocks/>
          </p:cNvGrpSpPr>
          <p:nvPr/>
        </p:nvGrpSpPr>
        <p:grpSpPr bwMode="auto">
          <a:xfrm>
            <a:off x="1268413" y="1076325"/>
            <a:ext cx="2052637" cy="2332038"/>
            <a:chOff x="6522116" y="376595"/>
            <a:chExt cx="2432210" cy="2686200"/>
          </a:xfrm>
        </p:grpSpPr>
        <p:grpSp>
          <p:nvGrpSpPr>
            <p:cNvPr id="45174" name="Gruppo 2056"/>
            <p:cNvGrpSpPr>
              <a:grpSpLocks/>
            </p:cNvGrpSpPr>
            <p:nvPr/>
          </p:nvGrpSpPr>
          <p:grpSpPr bwMode="auto">
            <a:xfrm>
              <a:off x="6542326" y="376595"/>
              <a:ext cx="2412000" cy="2644766"/>
              <a:chOff x="6542326" y="376595"/>
              <a:chExt cx="2412000" cy="2644766"/>
            </a:xfrm>
          </p:grpSpPr>
          <p:pic>
            <p:nvPicPr>
              <p:cNvPr id="45187" name="Immagine 1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2326" y="376595"/>
                <a:ext cx="2412000" cy="26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Rettangolo arrotondato 2055"/>
              <p:cNvSpPr>
                <a:spLocks noChangeArrowheads="1"/>
              </p:cNvSpPr>
              <p:nvPr/>
            </p:nvSpPr>
            <p:spPr bwMode="auto">
              <a:xfrm>
                <a:off x="7178605" y="2684276"/>
                <a:ext cx="332948" cy="221260"/>
              </a:xfrm>
              <a:prstGeom prst="roundRect">
                <a:avLst>
                  <a:gd name="adj" fmla="val 16667"/>
                </a:avLst>
              </a:prstGeom>
              <a:solidFill>
                <a:srgbClr val="FFFFFF"/>
              </a:solidFill>
              <a:ln w="9525" algn="ctr">
                <a:solidFill>
                  <a:srgbClr val="FFFFFF"/>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grpSp>
        <p:cxnSp>
          <p:nvCxnSpPr>
            <p:cNvPr id="45175" name="Connettore 1 2048"/>
            <p:cNvCxnSpPr>
              <a:cxnSpLocks noChangeShapeType="1"/>
            </p:cNvCxnSpPr>
            <p:nvPr/>
          </p:nvCxnSpPr>
          <p:spPr bwMode="auto">
            <a:xfrm>
              <a:off x="8031354" y="2500715"/>
              <a:ext cx="0" cy="468000"/>
            </a:xfrm>
            <a:prstGeom prst="line">
              <a:avLst/>
            </a:prstGeom>
            <a:noFill/>
            <a:ln w="12700" algn="ctr">
              <a:solidFill>
                <a:srgbClr val="0055A8"/>
              </a:solidFill>
              <a:prstDash val="sysDash"/>
              <a:round/>
              <a:headEnd/>
              <a:tailEnd/>
            </a:ln>
            <a:extLst>
              <a:ext uri="{909E8E84-426E-40DD-AFC4-6F175D3DCCD1}">
                <a14:hiddenFill xmlns:a14="http://schemas.microsoft.com/office/drawing/2010/main">
                  <a:noFill/>
                </a14:hiddenFill>
              </a:ext>
            </a:extLst>
          </p:spPr>
        </p:cxnSp>
        <p:cxnSp>
          <p:nvCxnSpPr>
            <p:cNvPr id="45176" name="Connettore 1 2051"/>
            <p:cNvCxnSpPr>
              <a:cxnSpLocks noChangeShapeType="1"/>
            </p:cNvCxnSpPr>
            <p:nvPr/>
          </p:nvCxnSpPr>
          <p:spPr bwMode="auto">
            <a:xfrm flipH="1">
              <a:off x="6542755" y="2500789"/>
              <a:ext cx="1489173" cy="0"/>
            </a:xfrm>
            <a:prstGeom prst="line">
              <a:avLst/>
            </a:prstGeom>
            <a:noFill/>
            <a:ln w="12700" algn="ctr">
              <a:solidFill>
                <a:srgbClr val="0066CC"/>
              </a:solidFill>
              <a:prstDash val="sysDash"/>
              <a:round/>
              <a:headEnd/>
              <a:tailEnd/>
            </a:ln>
            <a:extLst>
              <a:ext uri="{909E8E84-426E-40DD-AFC4-6F175D3DCCD1}">
                <a14:hiddenFill xmlns:a14="http://schemas.microsoft.com/office/drawing/2010/main">
                  <a:noFill/>
                </a14:hiddenFill>
              </a:ext>
            </a:extLst>
          </p:spPr>
        </p:cxnSp>
        <p:sp>
          <p:nvSpPr>
            <p:cNvPr id="62" name="Rettangolo arrotondato 44"/>
            <p:cNvSpPr/>
            <p:nvPr/>
          </p:nvSpPr>
          <p:spPr>
            <a:xfrm rot="16200000">
              <a:off x="7843150" y="2586742"/>
              <a:ext cx="561377" cy="306612"/>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95B8"/>
                  </a:solidFill>
                  <a:latin typeface="Calibri"/>
                </a:rPr>
                <a:t>NE-SSC</a:t>
              </a:r>
            </a:p>
          </p:txBody>
        </p:sp>
        <p:sp>
          <p:nvSpPr>
            <p:cNvPr id="63" name="Rettangolo arrotondato 45"/>
            <p:cNvSpPr/>
            <p:nvPr/>
          </p:nvSpPr>
          <p:spPr>
            <a:xfrm>
              <a:off x="6522116" y="2430103"/>
              <a:ext cx="558674" cy="309031"/>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95B8"/>
                  </a:solidFill>
                  <a:latin typeface="Calibri"/>
                </a:rPr>
                <a:t>NE-SFL</a:t>
              </a:r>
            </a:p>
          </p:txBody>
        </p:sp>
        <p:cxnSp>
          <p:nvCxnSpPr>
            <p:cNvPr id="45179" name="Connettore 1 48"/>
            <p:cNvCxnSpPr>
              <a:cxnSpLocks noChangeShapeType="1"/>
            </p:cNvCxnSpPr>
            <p:nvPr/>
          </p:nvCxnSpPr>
          <p:spPr bwMode="auto">
            <a:xfrm>
              <a:off x="7342660" y="2286173"/>
              <a:ext cx="2303" cy="665370"/>
            </a:xfrm>
            <a:prstGeom prst="line">
              <a:avLst/>
            </a:prstGeom>
            <a:noFill/>
            <a:ln w="12700" algn="ctr">
              <a:solidFill>
                <a:srgbClr val="7030A0"/>
              </a:solidFill>
              <a:prstDash val="sysDash"/>
              <a:round/>
              <a:headEnd/>
              <a:tailEnd/>
            </a:ln>
            <a:extLst>
              <a:ext uri="{909E8E84-426E-40DD-AFC4-6F175D3DCCD1}">
                <a14:hiddenFill xmlns:a14="http://schemas.microsoft.com/office/drawing/2010/main">
                  <a:noFill/>
                </a14:hiddenFill>
              </a:ext>
            </a:extLst>
          </p:spPr>
        </p:cxnSp>
        <p:cxnSp>
          <p:nvCxnSpPr>
            <p:cNvPr id="45180" name="Connettore 1 50"/>
            <p:cNvCxnSpPr>
              <a:cxnSpLocks noChangeShapeType="1"/>
            </p:cNvCxnSpPr>
            <p:nvPr/>
          </p:nvCxnSpPr>
          <p:spPr bwMode="auto">
            <a:xfrm flipH="1">
              <a:off x="6598146" y="2193631"/>
              <a:ext cx="744514" cy="0"/>
            </a:xfrm>
            <a:prstGeom prst="line">
              <a:avLst/>
            </a:prstGeom>
            <a:noFill/>
            <a:ln w="12700" algn="ctr">
              <a:solidFill>
                <a:srgbClr val="A21E99"/>
              </a:solidFill>
              <a:prstDash val="sysDash"/>
              <a:round/>
              <a:headEnd/>
              <a:tailEnd/>
            </a:ln>
            <a:extLst>
              <a:ext uri="{909E8E84-426E-40DD-AFC4-6F175D3DCCD1}">
                <a14:hiddenFill xmlns:a14="http://schemas.microsoft.com/office/drawing/2010/main">
                  <a:noFill/>
                </a14:hiddenFill>
              </a:ext>
            </a:extLst>
          </p:spPr>
        </p:cxnSp>
        <p:sp>
          <p:nvSpPr>
            <p:cNvPr id="66" name="Rettangolo arrotondato 52"/>
            <p:cNvSpPr/>
            <p:nvPr/>
          </p:nvSpPr>
          <p:spPr>
            <a:xfrm rot="16200000">
              <a:off x="6940214" y="2628774"/>
              <a:ext cx="559549" cy="308494"/>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A21E99"/>
                  </a:solidFill>
                  <a:latin typeface="Calibri"/>
                </a:rPr>
                <a:t>LY-X</a:t>
              </a:r>
            </a:p>
          </p:txBody>
        </p:sp>
        <p:sp>
          <p:nvSpPr>
            <p:cNvPr id="68" name="Rettangolo arrotondato 53"/>
            <p:cNvSpPr/>
            <p:nvPr/>
          </p:nvSpPr>
          <p:spPr>
            <a:xfrm>
              <a:off x="6565380" y="1951012"/>
              <a:ext cx="387498" cy="309031"/>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990099"/>
                  </a:solidFill>
                  <a:latin typeface="Calibri"/>
                </a:rPr>
                <a:t>LY-Y</a:t>
              </a:r>
            </a:p>
          </p:txBody>
        </p:sp>
        <p:cxnSp>
          <p:nvCxnSpPr>
            <p:cNvPr id="45183" name="Connettore 1 54"/>
            <p:cNvCxnSpPr>
              <a:cxnSpLocks noChangeShapeType="1"/>
            </p:cNvCxnSpPr>
            <p:nvPr/>
          </p:nvCxnSpPr>
          <p:spPr bwMode="auto">
            <a:xfrm>
              <a:off x="7735137" y="1806289"/>
              <a:ext cx="13189" cy="1152000"/>
            </a:xfrm>
            <a:prstGeom prst="line">
              <a:avLst/>
            </a:prstGeom>
            <a:noFill/>
            <a:ln w="12700" algn="ctr">
              <a:solidFill>
                <a:srgbClr val="00B050"/>
              </a:solidFill>
              <a:prstDash val="sysDash"/>
              <a:round/>
              <a:headEnd/>
              <a:tailEnd/>
            </a:ln>
            <a:extLst>
              <a:ext uri="{909E8E84-426E-40DD-AFC4-6F175D3DCCD1}">
                <a14:hiddenFill xmlns:a14="http://schemas.microsoft.com/office/drawing/2010/main">
                  <a:noFill/>
                </a14:hiddenFill>
              </a:ext>
            </a:extLst>
          </p:spPr>
        </p:cxnSp>
        <p:cxnSp>
          <p:nvCxnSpPr>
            <p:cNvPr id="45184" name="Connettore 1 57"/>
            <p:cNvCxnSpPr>
              <a:cxnSpLocks noChangeShapeType="1"/>
            </p:cNvCxnSpPr>
            <p:nvPr/>
          </p:nvCxnSpPr>
          <p:spPr bwMode="auto">
            <a:xfrm flipH="1">
              <a:off x="6598146" y="1791460"/>
              <a:ext cx="1150180" cy="0"/>
            </a:xfrm>
            <a:prstGeom prst="line">
              <a:avLst/>
            </a:prstGeom>
            <a:noFill/>
            <a:ln w="12700" algn="ctr">
              <a:solidFill>
                <a:srgbClr val="00B050"/>
              </a:solidFill>
              <a:prstDash val="sysDash"/>
              <a:round/>
              <a:headEnd/>
              <a:tailEnd/>
            </a:ln>
            <a:extLst>
              <a:ext uri="{909E8E84-426E-40DD-AFC4-6F175D3DCCD1}">
                <a14:hiddenFill xmlns:a14="http://schemas.microsoft.com/office/drawing/2010/main">
                  <a:noFill/>
                </a14:hiddenFill>
              </a:ext>
            </a:extLst>
          </p:spPr>
        </p:cxnSp>
        <p:sp>
          <p:nvSpPr>
            <p:cNvPr id="73" name="Rettangolo arrotondato 59"/>
            <p:cNvSpPr/>
            <p:nvPr/>
          </p:nvSpPr>
          <p:spPr>
            <a:xfrm rot="16200000">
              <a:off x="7376620" y="2595860"/>
              <a:ext cx="559549" cy="308494"/>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8080"/>
                  </a:solidFill>
                  <a:latin typeface="Calibri"/>
                </a:rPr>
                <a:t>MO-X</a:t>
              </a:r>
            </a:p>
          </p:txBody>
        </p:sp>
        <p:sp>
          <p:nvSpPr>
            <p:cNvPr id="74" name="Rettangolo arrotondato 60"/>
            <p:cNvSpPr/>
            <p:nvPr/>
          </p:nvSpPr>
          <p:spPr>
            <a:xfrm>
              <a:off x="6555975" y="1550550"/>
              <a:ext cx="490956" cy="307203"/>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8080"/>
                  </a:solidFill>
                  <a:latin typeface="Calibri"/>
                </a:rPr>
                <a:t>MO -Y</a:t>
              </a:r>
            </a:p>
          </p:txBody>
        </p:sp>
      </p:grpSp>
      <p:sp>
        <p:nvSpPr>
          <p:cNvPr id="77" name="Rettangolo arrotondato 108"/>
          <p:cNvSpPr>
            <a:spLocks noChangeArrowheads="1"/>
          </p:cNvSpPr>
          <p:nvPr/>
        </p:nvSpPr>
        <p:spPr bwMode="auto">
          <a:xfrm>
            <a:off x="2416175" y="3065463"/>
            <a:ext cx="387350" cy="211137"/>
          </a:xfrm>
          <a:prstGeom prst="roundRect">
            <a:avLst>
              <a:gd name="adj" fmla="val 16667"/>
            </a:avLst>
          </a:prstGeom>
          <a:solidFill>
            <a:srgbClr val="FFFFFF"/>
          </a:solidFill>
          <a:ln w="9525" algn="ctr">
            <a:solidFill>
              <a:srgbClr val="FFFFFF"/>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grpSp>
        <p:nvGrpSpPr>
          <p:cNvPr id="45152" name="Gruppo 35"/>
          <p:cNvGrpSpPr>
            <a:grpSpLocks/>
          </p:cNvGrpSpPr>
          <p:nvPr/>
        </p:nvGrpSpPr>
        <p:grpSpPr bwMode="auto">
          <a:xfrm>
            <a:off x="1276350" y="4181475"/>
            <a:ext cx="1946275" cy="2151592"/>
            <a:chOff x="6531436" y="3370241"/>
            <a:chExt cx="2412000" cy="2676048"/>
          </a:xfrm>
        </p:grpSpPr>
        <p:grpSp>
          <p:nvGrpSpPr>
            <p:cNvPr id="45157" name="Gruppo 63"/>
            <p:cNvGrpSpPr>
              <a:grpSpLocks/>
            </p:cNvGrpSpPr>
            <p:nvPr/>
          </p:nvGrpSpPr>
          <p:grpSpPr bwMode="auto">
            <a:xfrm>
              <a:off x="6531436" y="3370241"/>
              <a:ext cx="2412000" cy="2676048"/>
              <a:chOff x="6542326" y="376595"/>
              <a:chExt cx="2412000" cy="2676048"/>
            </a:xfrm>
          </p:grpSpPr>
          <p:grpSp>
            <p:nvGrpSpPr>
              <p:cNvPr id="45170" name="Gruppo 76"/>
              <p:cNvGrpSpPr>
                <a:grpSpLocks noChangeAspect="1"/>
              </p:cNvGrpSpPr>
              <p:nvPr/>
            </p:nvGrpSpPr>
            <p:grpSpPr bwMode="auto">
              <a:xfrm>
                <a:off x="6542326" y="376595"/>
                <a:ext cx="2412000" cy="2676048"/>
                <a:chOff x="5237116" y="1661143"/>
                <a:chExt cx="3505891" cy="3799452"/>
              </a:xfrm>
            </p:grpSpPr>
            <p:pic>
              <p:nvPicPr>
                <p:cNvPr id="45172" name="Immagine 7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7116" y="1661143"/>
                  <a:ext cx="3505891" cy="379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Rettangolo arrotondato 81"/>
                <p:cNvSpPr/>
                <p:nvPr/>
              </p:nvSpPr>
              <p:spPr>
                <a:xfrm>
                  <a:off x="6529663" y="2535783"/>
                  <a:ext cx="946534" cy="370040"/>
                </a:xfrm>
                <a:prstGeom prst="roundRect">
                  <a:avLst/>
                </a:prstGeom>
                <a:noFill/>
                <a:ln w="25400" cap="flat" cmpd="sng" algn="ctr">
                  <a:noFill/>
                  <a:prstDash val="solid"/>
                </a:ln>
                <a:effectLst/>
              </p:spPr>
              <p:txBody>
                <a:bodyPr lIns="36000" tIns="36000" rIns="36000" bIns="36000" anchor="ctr"/>
                <a:lstStyle/>
                <a:p>
                  <a:pPr eaLnBrk="1" fontAlgn="auto" hangingPunct="1">
                    <a:spcBef>
                      <a:spcPts val="0"/>
                    </a:spcBef>
                    <a:spcAft>
                      <a:spcPts val="0"/>
                    </a:spcAft>
                    <a:defRPr/>
                  </a:pPr>
                  <a:r>
                    <a:rPr lang="it-IT" sz="1000" b="1" kern="0" dirty="0">
                      <a:solidFill>
                        <a:srgbClr val="008080"/>
                      </a:solidFill>
                      <a:latin typeface="Calibri"/>
                    </a:rPr>
                    <a:t>MO-WX</a:t>
                  </a:r>
                </a:p>
              </p:txBody>
            </p:sp>
          </p:grpSp>
          <p:sp>
            <p:nvSpPr>
              <p:cNvPr id="94" name="Rettangolo arrotondato 77"/>
              <p:cNvSpPr>
                <a:spLocks noChangeArrowheads="1"/>
              </p:cNvSpPr>
              <p:nvPr/>
            </p:nvSpPr>
            <p:spPr bwMode="auto">
              <a:xfrm>
                <a:off x="7179755" y="2684736"/>
                <a:ext cx="330519" cy="221139"/>
              </a:xfrm>
              <a:prstGeom prst="roundRect">
                <a:avLst>
                  <a:gd name="adj" fmla="val 16667"/>
                </a:avLst>
              </a:prstGeom>
              <a:solidFill>
                <a:srgbClr val="FFFFFF"/>
              </a:solidFill>
              <a:ln w="9525" algn="ctr">
                <a:solidFill>
                  <a:srgbClr val="FFFFFF"/>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grpSp>
        <p:sp>
          <p:nvSpPr>
            <p:cNvPr id="80" name="Rettangolo arrotondato 66"/>
            <p:cNvSpPr/>
            <p:nvPr/>
          </p:nvSpPr>
          <p:spPr>
            <a:xfrm>
              <a:off x="7757110" y="5731692"/>
              <a:ext cx="558734" cy="308015"/>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70C0"/>
                  </a:solidFill>
                  <a:latin typeface="Calibri"/>
                </a:rPr>
                <a:t>NE-WX</a:t>
              </a:r>
            </a:p>
          </p:txBody>
        </p:sp>
        <p:sp>
          <p:nvSpPr>
            <p:cNvPr id="81" name="Rettangolo arrotondato 70"/>
            <p:cNvSpPr/>
            <p:nvPr/>
          </p:nvSpPr>
          <p:spPr>
            <a:xfrm>
              <a:off x="6997047" y="5700100"/>
              <a:ext cx="558734" cy="308015"/>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A21E99"/>
                  </a:solidFill>
                  <a:latin typeface="Calibri"/>
                </a:rPr>
                <a:t>LY-WX</a:t>
              </a:r>
            </a:p>
          </p:txBody>
        </p:sp>
        <p:sp>
          <p:nvSpPr>
            <p:cNvPr id="83" name="Rettangolo arrotondato 71"/>
            <p:cNvSpPr/>
            <p:nvPr/>
          </p:nvSpPr>
          <p:spPr>
            <a:xfrm rot="16200000">
              <a:off x="6512056" y="5054019"/>
              <a:ext cx="385019" cy="306910"/>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990099"/>
                  </a:solidFill>
                  <a:latin typeface="Calibri"/>
                </a:rPr>
                <a:t>LY-WY</a:t>
              </a:r>
            </a:p>
          </p:txBody>
        </p:sp>
        <p:sp>
          <p:nvSpPr>
            <p:cNvPr id="84" name="Parentesi graffa aperta 2078"/>
            <p:cNvSpPr>
              <a:spLocks/>
            </p:cNvSpPr>
            <p:nvPr/>
          </p:nvSpPr>
          <p:spPr bwMode="auto">
            <a:xfrm rot="5400000">
              <a:off x="7585534" y="4158556"/>
              <a:ext cx="231012" cy="281334"/>
            </a:xfrm>
            <a:prstGeom prst="leftBrace">
              <a:avLst>
                <a:gd name="adj1" fmla="val 8334"/>
                <a:gd name="adj2" fmla="val 50000"/>
              </a:avLst>
            </a:prstGeom>
            <a:solidFill>
              <a:srgbClr val="FFFFFF"/>
            </a:solidFill>
            <a:ln w="19050" algn="ctr">
              <a:solidFill>
                <a:srgbClr val="008080"/>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85" name="Parentesi graffa aperta 104"/>
            <p:cNvSpPr>
              <a:spLocks/>
            </p:cNvSpPr>
            <p:nvPr/>
          </p:nvSpPr>
          <p:spPr bwMode="auto">
            <a:xfrm rot="-5400000">
              <a:off x="7909167" y="5506368"/>
              <a:ext cx="231011" cy="417083"/>
            </a:xfrm>
            <a:prstGeom prst="leftBrace">
              <a:avLst>
                <a:gd name="adj1" fmla="val 8333"/>
                <a:gd name="adj2" fmla="val 50000"/>
              </a:avLst>
            </a:prstGeom>
            <a:noFill/>
            <a:ln w="19050" algn="ctr">
              <a:solidFill>
                <a:srgbClr val="0055A8"/>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86" name="Rettangolo arrotondato 34"/>
            <p:cNvSpPr>
              <a:spLocks noChangeArrowheads="1"/>
            </p:cNvSpPr>
            <p:nvPr/>
          </p:nvSpPr>
          <p:spPr bwMode="auto">
            <a:xfrm>
              <a:off x="8211573" y="5441447"/>
              <a:ext cx="387573" cy="213241"/>
            </a:xfrm>
            <a:prstGeom prst="roundRect">
              <a:avLst>
                <a:gd name="adj" fmla="val 16667"/>
              </a:avLst>
            </a:prstGeom>
            <a:solidFill>
              <a:srgbClr val="FFFFFF"/>
            </a:solidFill>
            <a:ln w="9525" algn="ctr">
              <a:solidFill>
                <a:srgbClr val="FFFFFF"/>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87" name="Parentesi graffa aperta 105"/>
            <p:cNvSpPr>
              <a:spLocks/>
            </p:cNvSpPr>
            <p:nvPr/>
          </p:nvSpPr>
          <p:spPr bwMode="auto">
            <a:xfrm rot="10800000">
              <a:off x="8280432" y="5307184"/>
              <a:ext cx="175096" cy="294193"/>
            </a:xfrm>
            <a:prstGeom prst="leftBrace">
              <a:avLst>
                <a:gd name="adj1" fmla="val 8332"/>
                <a:gd name="adj2" fmla="val 50000"/>
              </a:avLst>
            </a:prstGeom>
            <a:noFill/>
            <a:ln w="19050" algn="ctr">
              <a:solidFill>
                <a:srgbClr val="0055A8"/>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88" name="Rettangolo arrotondato 107"/>
            <p:cNvSpPr/>
            <p:nvPr/>
          </p:nvSpPr>
          <p:spPr>
            <a:xfrm rot="5400000">
              <a:off x="8285331" y="5299842"/>
              <a:ext cx="558772" cy="308877"/>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a:solidFill>
                    <a:srgbClr val="0070C0"/>
                  </a:solidFill>
                  <a:latin typeface="Calibri"/>
                </a:rPr>
                <a:t>NE-WY</a:t>
              </a:r>
            </a:p>
          </p:txBody>
        </p:sp>
        <p:sp>
          <p:nvSpPr>
            <p:cNvPr id="89" name="Parentesi graffa aperta 109"/>
            <p:cNvSpPr>
              <a:spLocks/>
            </p:cNvSpPr>
            <p:nvPr/>
          </p:nvSpPr>
          <p:spPr bwMode="auto">
            <a:xfrm rot="10800000">
              <a:off x="7908598" y="4479886"/>
              <a:ext cx="177064" cy="582465"/>
            </a:xfrm>
            <a:prstGeom prst="leftBrace">
              <a:avLst>
                <a:gd name="adj1" fmla="val 8330"/>
                <a:gd name="adj2" fmla="val 50000"/>
              </a:avLst>
            </a:prstGeom>
            <a:noFill/>
            <a:ln w="19050" algn="ctr">
              <a:solidFill>
                <a:srgbClr val="008080"/>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90" name="Rettangolo arrotondato 110"/>
            <p:cNvSpPr/>
            <p:nvPr/>
          </p:nvSpPr>
          <p:spPr>
            <a:xfrm rot="5400000">
              <a:off x="7915466" y="4602858"/>
              <a:ext cx="558771" cy="308877"/>
            </a:xfrm>
            <a:prstGeom prst="roundRect">
              <a:avLst/>
            </a:prstGeom>
            <a:no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it-IT" sz="1000" b="1" kern="0" dirty="0" smtClean="0">
                  <a:solidFill>
                    <a:srgbClr val="008080"/>
                  </a:solidFill>
                  <a:latin typeface="Calibri"/>
                </a:rPr>
                <a:t>MO-WY</a:t>
              </a:r>
              <a:endParaRPr lang="it-IT" sz="1000" b="1" kern="0" dirty="0">
                <a:solidFill>
                  <a:srgbClr val="008080"/>
                </a:solidFill>
                <a:latin typeface="Calibri"/>
              </a:endParaRPr>
            </a:p>
          </p:txBody>
        </p:sp>
        <p:sp>
          <p:nvSpPr>
            <p:cNvPr id="91" name="Parentesi graffa aperta 111"/>
            <p:cNvSpPr>
              <a:spLocks/>
            </p:cNvSpPr>
            <p:nvPr/>
          </p:nvSpPr>
          <p:spPr bwMode="auto">
            <a:xfrm rot="-5400000">
              <a:off x="7136824" y="5530747"/>
              <a:ext cx="313939" cy="249857"/>
            </a:xfrm>
            <a:prstGeom prst="leftBrace">
              <a:avLst>
                <a:gd name="adj1" fmla="val 8333"/>
                <a:gd name="adj2" fmla="val 50000"/>
              </a:avLst>
            </a:prstGeom>
            <a:noFill/>
            <a:ln w="19050" algn="ctr">
              <a:solidFill>
                <a:srgbClr val="990099"/>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sp>
          <p:nvSpPr>
            <p:cNvPr id="92" name="Parentesi graffa aperta 112"/>
            <p:cNvSpPr>
              <a:spLocks/>
            </p:cNvSpPr>
            <p:nvPr/>
          </p:nvSpPr>
          <p:spPr bwMode="auto">
            <a:xfrm>
              <a:off x="6797032" y="4971526"/>
              <a:ext cx="346258" cy="473870"/>
            </a:xfrm>
            <a:prstGeom prst="leftBrace">
              <a:avLst>
                <a:gd name="adj1" fmla="val 8335"/>
                <a:gd name="adj2" fmla="val 50000"/>
              </a:avLst>
            </a:prstGeom>
            <a:noFill/>
            <a:ln w="19050" algn="ctr">
              <a:solidFill>
                <a:srgbClr val="990099"/>
              </a:solidFill>
              <a:round/>
              <a:headEnd/>
              <a:tailEnd/>
            </a:ln>
          </p:spPr>
          <p:txBody>
            <a:bodyPr wrap="none" anchor="ctr"/>
            <a:lstStyle>
              <a:lvl1pPr>
                <a:spcBef>
                  <a:spcPct val="20000"/>
                </a:spcBef>
                <a:buClr>
                  <a:srgbClr val="3C3C3C"/>
                </a:buClr>
                <a:buSzPct val="75000"/>
                <a:buFont typeface="Wingdings" panose="05000000000000000000" pitchFamily="2" charset="2"/>
                <a:buChar char="q"/>
                <a:defRPr sz="2400" b="1">
                  <a:solidFill>
                    <a:srgbClr val="3C3C3C"/>
                  </a:solidFill>
                  <a:latin typeface="Calibri" panose="020F0502020204030204" pitchFamily="34" charset="0"/>
                </a:defRPr>
              </a:lvl1pPr>
              <a:lvl2pPr marL="742950" indent="-285750">
                <a:spcBef>
                  <a:spcPct val="20000"/>
                </a:spcBef>
                <a:buClr>
                  <a:srgbClr val="666699"/>
                </a:buClr>
                <a:buSzPct val="65000"/>
                <a:buFont typeface="Wingdings" panose="05000000000000000000" pitchFamily="2" charset="2"/>
                <a:buChar char="q"/>
                <a:defRPr sz="2000" b="1">
                  <a:solidFill>
                    <a:srgbClr val="000000"/>
                  </a:solidFill>
                  <a:latin typeface="Calibri" panose="020F0502020204030204" pitchFamily="34" charset="0"/>
                </a:defRPr>
              </a:lvl2pPr>
              <a:lvl3pPr marL="1143000" indent="-228600">
                <a:spcBef>
                  <a:spcPct val="20000"/>
                </a:spcBef>
                <a:buClr>
                  <a:srgbClr val="666699"/>
                </a:buClr>
                <a:buSzPct val="65000"/>
                <a:buFont typeface="Wingdings" panose="05000000000000000000" pitchFamily="2" charset="2"/>
                <a:buChar char="q"/>
                <a:defRPr>
                  <a:solidFill>
                    <a:srgbClr val="000000"/>
                  </a:solidFill>
                  <a:latin typeface="Calibri" panose="020F0502020204030204" pitchFamily="34" charset="0"/>
                </a:defRPr>
              </a:lvl3pPr>
              <a:lvl4pPr marL="1600200" indent="-228600">
                <a:spcBef>
                  <a:spcPct val="20000"/>
                </a:spcBef>
                <a:buSzPct val="70000"/>
                <a:buFont typeface="Wingdings" panose="05000000000000000000" pitchFamily="2" charset="2"/>
                <a:buChar char="q"/>
                <a:defRPr>
                  <a:solidFill>
                    <a:srgbClr val="000000"/>
                  </a:solidFill>
                  <a:latin typeface="Calibri" panose="020F0502020204030204" pitchFamily="34" charset="0"/>
                </a:defRPr>
              </a:lvl4pPr>
              <a:lvl5pPr marL="2057400" indent="-228600">
                <a:spcBef>
                  <a:spcPct val="20000"/>
                </a:spcBef>
                <a:buSzPct val="55000"/>
                <a:buFont typeface="Wingdings" panose="05000000000000000000" pitchFamily="2" charset="2"/>
                <a:buChar char="q"/>
                <a:defRPr>
                  <a:solidFill>
                    <a:srgbClr val="000000"/>
                  </a:solidFill>
                  <a:latin typeface="Calibri" panose="020F0502020204030204" pitchFamily="34" charset="0"/>
                </a:defRPr>
              </a:lvl5pPr>
              <a:lvl6pPr marL="25146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6pPr>
              <a:lvl7pPr marL="29718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7pPr>
              <a:lvl8pPr marL="34290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8pPr>
              <a:lvl9pPr marL="3886200" indent="-228600" eaLnBrk="0" fontAlgn="base" hangingPunct="0">
                <a:spcBef>
                  <a:spcPct val="20000"/>
                </a:spcBef>
                <a:spcAft>
                  <a:spcPct val="0"/>
                </a:spcAft>
                <a:buSzPct val="55000"/>
                <a:buFont typeface="Wingdings" panose="05000000000000000000" pitchFamily="2" charset="2"/>
                <a:buChar char="q"/>
                <a:defRPr>
                  <a:solidFill>
                    <a:srgbClr val="000000"/>
                  </a:solidFill>
                  <a:latin typeface="Calibri" panose="020F0502020204030204" pitchFamily="34" charset="0"/>
                </a:defRPr>
              </a:lvl9pPr>
            </a:lstStyle>
            <a:p>
              <a:pPr algn="ctr" eaLnBrk="1" fontAlgn="auto" hangingPunct="1">
                <a:spcBef>
                  <a:spcPct val="0"/>
                </a:spcBef>
                <a:spcAft>
                  <a:spcPts val="0"/>
                </a:spcAft>
                <a:buClrTx/>
                <a:buSzTx/>
                <a:buFontTx/>
                <a:buNone/>
                <a:defRPr/>
              </a:pPr>
              <a:endParaRPr lang="it-IT" altLang="it-IT" sz="1000" b="0" kern="0">
                <a:solidFill>
                  <a:srgbClr val="0055A8"/>
                </a:solidFill>
                <a:latin typeface="Times New Roman" panose="02020603050405020304" pitchFamily="18" charset="0"/>
              </a:endParaRPr>
            </a:p>
          </p:txBody>
        </p:sp>
      </p:grpSp>
      <p:sp>
        <p:nvSpPr>
          <p:cNvPr id="97" name="Rettangolo arrotondato 39"/>
          <p:cNvSpPr/>
          <p:nvPr/>
        </p:nvSpPr>
        <p:spPr bwMode="auto">
          <a:xfrm>
            <a:off x="1684338" y="3387725"/>
            <a:ext cx="1420812" cy="292100"/>
          </a:xfrm>
          <a:prstGeom prst="roundRect">
            <a:avLst/>
          </a:prstGeom>
          <a:solidFill>
            <a:srgbClr val="FFFFFF"/>
          </a:solidFill>
          <a:ln w="9525" cap="flat" cmpd="sng" algn="ctr">
            <a:noFill/>
            <a:prstDash val="solid"/>
            <a:round/>
            <a:headEnd type="none" w="med" len="med"/>
            <a:tailEnd type="none" w="med" len="med"/>
          </a:ln>
          <a:effectLst/>
        </p:spPr>
        <p:txBody>
          <a:bodyPr wrap="none" lIns="0" tIns="0" rIns="0" bIns="0" anchor="ctr"/>
          <a:lstStyle/>
          <a:p>
            <a:pPr algn="r" eaLnBrk="1" fontAlgn="auto" hangingPunct="1">
              <a:spcBef>
                <a:spcPts val="0"/>
              </a:spcBef>
              <a:spcAft>
                <a:spcPts val="0"/>
              </a:spcAft>
              <a:defRPr/>
            </a:pPr>
            <a:r>
              <a:rPr lang="it-IT" sz="1100" b="1" i="1" kern="0" dirty="0">
                <a:solidFill>
                  <a:srgbClr val="0055A8"/>
                </a:solidFill>
                <a:latin typeface="Calibri"/>
              </a:rPr>
              <a:t>Asse X – </a:t>
            </a:r>
            <a:r>
              <a:rPr lang="it-IT" sz="1100" b="1" i="1" kern="0" dirty="0" err="1">
                <a:solidFill>
                  <a:srgbClr val="0055A8"/>
                </a:solidFill>
                <a:latin typeface="Calibri"/>
              </a:rPr>
              <a:t>Scatter</a:t>
            </a:r>
            <a:r>
              <a:rPr lang="it-IT" sz="1100" b="1" i="1" kern="0" dirty="0">
                <a:solidFill>
                  <a:srgbClr val="0055A8"/>
                </a:solidFill>
                <a:latin typeface="Calibri"/>
              </a:rPr>
              <a:t> Laterale</a:t>
            </a:r>
          </a:p>
        </p:txBody>
      </p:sp>
      <p:sp>
        <p:nvSpPr>
          <p:cNvPr id="98" name="Rettangolo arrotondato 118"/>
          <p:cNvSpPr/>
          <p:nvPr/>
        </p:nvSpPr>
        <p:spPr bwMode="auto">
          <a:xfrm>
            <a:off x="1185333" y="6351588"/>
            <a:ext cx="1888067" cy="333375"/>
          </a:xfrm>
          <a:prstGeom prst="roundRect">
            <a:avLst/>
          </a:prstGeom>
          <a:solidFill>
            <a:srgbClr val="FFFFFF"/>
          </a:solidFill>
          <a:ln w="9525" cap="flat" cmpd="sng" algn="ctr">
            <a:noFill/>
            <a:prstDash val="solid"/>
            <a:round/>
            <a:headEnd type="none" w="med" len="med"/>
            <a:tailEnd type="none" w="med" len="med"/>
          </a:ln>
          <a:effectLst/>
        </p:spPr>
        <p:txBody>
          <a:bodyPr wrap="none" lIns="0" tIns="0" rIns="0" bIns="0" anchor="ctr"/>
          <a:lstStyle/>
          <a:p>
            <a:pPr algn="r" eaLnBrk="1" fontAlgn="auto" hangingPunct="1">
              <a:spcBef>
                <a:spcPts val="0"/>
              </a:spcBef>
              <a:spcAft>
                <a:spcPts val="0"/>
              </a:spcAft>
              <a:defRPr/>
            </a:pPr>
            <a:r>
              <a:rPr lang="it-IT" sz="1100" b="1" i="1" kern="0" dirty="0">
                <a:solidFill>
                  <a:srgbClr val="0055A8"/>
                </a:solidFill>
                <a:latin typeface="Calibri"/>
              </a:rPr>
              <a:t>Asse X – </a:t>
            </a:r>
            <a:r>
              <a:rPr lang="it-IT" sz="1100" b="1" i="1" kern="0" dirty="0" err="1">
                <a:solidFill>
                  <a:srgbClr val="0055A8"/>
                </a:solidFill>
                <a:latin typeface="Calibri"/>
              </a:rPr>
              <a:t>Scatter</a:t>
            </a:r>
            <a:r>
              <a:rPr lang="it-IT" sz="1100" b="1" i="1" kern="0" dirty="0">
                <a:solidFill>
                  <a:srgbClr val="0055A8"/>
                </a:solidFill>
                <a:latin typeface="Calibri"/>
              </a:rPr>
              <a:t> Laterale</a:t>
            </a:r>
          </a:p>
        </p:txBody>
      </p:sp>
      <p:sp>
        <p:nvSpPr>
          <p:cNvPr id="99" name="Rettangolo arrotondato 119"/>
          <p:cNvSpPr/>
          <p:nvPr/>
        </p:nvSpPr>
        <p:spPr bwMode="auto">
          <a:xfrm rot="16200000">
            <a:off x="265380" y="2026442"/>
            <a:ext cx="1602843" cy="118537"/>
          </a:xfrm>
          <a:prstGeom prst="roundRect">
            <a:avLst/>
          </a:prstGeom>
          <a:solidFill>
            <a:srgbClr val="FFFFFF"/>
          </a:solidFill>
          <a:ln w="9525" cap="flat" cmpd="sng" algn="ctr">
            <a:noFill/>
            <a:prstDash val="solid"/>
            <a:round/>
            <a:headEnd type="none" w="med" len="med"/>
            <a:tailEnd type="none" w="med" len="med"/>
          </a:ln>
          <a:effectLst/>
        </p:spPr>
        <p:txBody>
          <a:bodyPr wrap="none" lIns="0" tIns="0" rIns="0" bIns="0" anchor="ctr"/>
          <a:lstStyle/>
          <a:p>
            <a:pPr algn="r" eaLnBrk="1" fontAlgn="auto" hangingPunct="1">
              <a:spcBef>
                <a:spcPts val="0"/>
              </a:spcBef>
              <a:spcAft>
                <a:spcPts val="0"/>
              </a:spcAft>
              <a:defRPr/>
            </a:pPr>
            <a:r>
              <a:rPr lang="it-IT" sz="900" b="1" i="1" kern="0" dirty="0">
                <a:solidFill>
                  <a:srgbClr val="0055A8"/>
                </a:solidFill>
                <a:latin typeface="Calibri"/>
              </a:rPr>
              <a:t>Asse Y - Fluorescenza</a:t>
            </a:r>
          </a:p>
        </p:txBody>
      </p:sp>
      <p:sp>
        <p:nvSpPr>
          <p:cNvPr id="100" name="Rettangolo arrotondato 121"/>
          <p:cNvSpPr/>
          <p:nvPr/>
        </p:nvSpPr>
        <p:spPr bwMode="auto">
          <a:xfrm rot="16200000">
            <a:off x="638440" y="4970200"/>
            <a:ext cx="935037" cy="69850"/>
          </a:xfrm>
          <a:prstGeom prst="roundRect">
            <a:avLst/>
          </a:prstGeom>
          <a:solidFill>
            <a:srgbClr val="FFFFFF"/>
          </a:solidFill>
          <a:ln w="9525" cap="flat" cmpd="sng" algn="ctr">
            <a:noFill/>
            <a:prstDash val="solid"/>
            <a:round/>
            <a:headEnd type="none" w="med" len="med"/>
            <a:tailEnd type="none" w="med" len="med"/>
          </a:ln>
          <a:effectLst/>
        </p:spPr>
        <p:txBody>
          <a:bodyPr wrap="none" lIns="0" tIns="0" rIns="0" bIns="0" anchor="ctr"/>
          <a:lstStyle/>
          <a:p>
            <a:pPr algn="r" eaLnBrk="1" fontAlgn="auto" hangingPunct="1">
              <a:spcBef>
                <a:spcPts val="0"/>
              </a:spcBef>
              <a:spcAft>
                <a:spcPts val="0"/>
              </a:spcAft>
              <a:defRPr/>
            </a:pPr>
            <a:r>
              <a:rPr lang="it-IT" sz="900" b="1" i="1" kern="0" dirty="0">
                <a:solidFill>
                  <a:srgbClr val="0055A8"/>
                </a:solidFill>
                <a:latin typeface="Calibri"/>
              </a:rPr>
              <a:t>Asse Y - Fluorescenza</a:t>
            </a:r>
          </a:p>
        </p:txBody>
      </p:sp>
      <p:cxnSp>
        <p:nvCxnSpPr>
          <p:cNvPr id="52" name="Elbow Connector 4"/>
          <p:cNvCxnSpPr>
            <a:cxnSpLocks/>
          </p:cNvCxnSpPr>
          <p:nvPr/>
        </p:nvCxnSpPr>
        <p:spPr>
          <a:xfrm rot="10800000" flipV="1">
            <a:off x="1083733" y="126999"/>
            <a:ext cx="6112934" cy="601134"/>
          </a:xfrm>
          <a:prstGeom prst="bentConnector3">
            <a:avLst>
              <a:gd name="adj1" fmla="val -23407"/>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5592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noChangeArrowheads="1"/>
          </p:cNvSpPr>
          <p:nvPr>
            <p:ph type="title"/>
          </p:nvPr>
        </p:nvSpPr>
        <p:spPr>
          <a:xfrm>
            <a:off x="406400" y="220663"/>
            <a:ext cx="8238066" cy="750887"/>
          </a:xfrm>
          <a:ln>
            <a:solidFill>
              <a:srgbClr val="C00000"/>
            </a:solidFill>
          </a:ln>
        </p:spPr>
        <p:txBody>
          <a:bodyPr>
            <a:noAutofit/>
          </a:bodyPr>
          <a:lstStyle/>
          <a:p>
            <a:pPr algn="ctr">
              <a:defRPr/>
            </a:pPr>
            <a:r>
              <a:rPr lang="it-IT" sz="2800" b="1" dirty="0" smtClean="0">
                <a:latin typeface="+mn-lt"/>
              </a:rPr>
              <a:t>NEUTROFILI: REATTIVITÀ, ATTIVAZIONE CELLULARE,</a:t>
            </a:r>
            <a:br>
              <a:rPr lang="it-IT" sz="2800" b="1" dirty="0" smtClean="0">
                <a:latin typeface="+mn-lt"/>
              </a:rPr>
            </a:br>
            <a:r>
              <a:rPr lang="it-IT" sz="2800" b="1" dirty="0" smtClean="0">
                <a:latin typeface="+mn-lt"/>
              </a:rPr>
              <a:t>ANOMALIE MORFOLOGICHE </a:t>
            </a:r>
            <a:endParaRPr lang="it-IT" sz="2800" b="1" dirty="0">
              <a:latin typeface="+mn-lt"/>
            </a:endParaRPr>
          </a:p>
        </p:txBody>
      </p:sp>
      <p:pic>
        <p:nvPicPr>
          <p:cNvPr id="40963" name="Immagin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155" y="4182534"/>
            <a:ext cx="1475845"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Immagin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196" y="1532467"/>
            <a:ext cx="1843087"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asellaDiTesto 22"/>
          <p:cNvSpPr txBox="1"/>
          <p:nvPr/>
        </p:nvSpPr>
        <p:spPr>
          <a:xfrm>
            <a:off x="2346854" y="1874838"/>
            <a:ext cx="1547813" cy="1323439"/>
          </a:xfrm>
          <a:prstGeom prst="rect">
            <a:avLst/>
          </a:prstGeom>
          <a:noFill/>
        </p:spPr>
        <p:txBody>
          <a:bodyPr wrap="square">
            <a:spAutoFit/>
          </a:bodyPr>
          <a:lstStyle/>
          <a:p>
            <a:pPr marL="177800" indent="-165100" eaLnBrk="1" hangingPunct="1">
              <a:buFont typeface="Arial" panose="020B0604020202020204" pitchFamily="34" charset="0"/>
              <a:buChar char="•"/>
              <a:defRPr/>
            </a:pPr>
            <a:r>
              <a:rPr lang="it-IT" sz="1600" b="1" dirty="0">
                <a:latin typeface="+mn-lt"/>
                <a:cs typeface="+mn-cs"/>
              </a:rPr>
              <a:t>Aumento IG</a:t>
            </a:r>
          </a:p>
          <a:p>
            <a:pPr marL="177800" indent="-165100" eaLnBrk="1" hangingPunct="1">
              <a:buFont typeface="Arial" panose="020B0604020202020204" pitchFamily="34" charset="0"/>
              <a:buChar char="•"/>
              <a:defRPr/>
            </a:pPr>
            <a:r>
              <a:rPr lang="it-IT" sz="1600" b="1" dirty="0">
                <a:latin typeface="+mn-lt"/>
                <a:cs typeface="+mn-cs"/>
              </a:rPr>
              <a:t>No alterazioni dei parametri strutturali NEUTROFILI</a:t>
            </a:r>
          </a:p>
        </p:txBody>
      </p:sp>
      <p:sp>
        <p:nvSpPr>
          <p:cNvPr id="24" name="CasellaDiTesto 23"/>
          <p:cNvSpPr txBox="1"/>
          <p:nvPr/>
        </p:nvSpPr>
        <p:spPr>
          <a:xfrm>
            <a:off x="1854200" y="3968750"/>
            <a:ext cx="2074333" cy="2062163"/>
          </a:xfrm>
          <a:prstGeom prst="rect">
            <a:avLst/>
          </a:prstGeom>
          <a:noFill/>
        </p:spPr>
        <p:txBody>
          <a:bodyPr wrap="square">
            <a:spAutoFit/>
          </a:bodyPr>
          <a:lstStyle/>
          <a:p>
            <a:pPr marL="177800" indent="-165100" eaLnBrk="1" hangingPunct="1">
              <a:buFont typeface="Arial" panose="020B0604020202020204" pitchFamily="34" charset="0"/>
              <a:buChar char="•"/>
              <a:defRPr/>
            </a:pPr>
            <a:r>
              <a:rPr lang="it-IT" sz="1600" b="1" i="1" dirty="0">
                <a:latin typeface="+mn-lt"/>
                <a:cs typeface="+mn-cs"/>
              </a:rPr>
              <a:t>Diminuzione NE-SSC (ridotta complessità interna NEUT da </a:t>
            </a:r>
            <a:r>
              <a:rPr lang="it-IT" sz="1600" b="1" i="1" dirty="0" err="1">
                <a:latin typeface="+mn-lt"/>
                <a:cs typeface="+mn-cs"/>
              </a:rPr>
              <a:t>ipogranularità</a:t>
            </a:r>
            <a:r>
              <a:rPr lang="it-IT" sz="1600" b="1" i="1" dirty="0">
                <a:latin typeface="+mn-lt"/>
                <a:cs typeface="+mn-cs"/>
              </a:rPr>
              <a:t> e/o displasia nucleare</a:t>
            </a:r>
          </a:p>
          <a:p>
            <a:pPr marL="177800" indent="-165100" eaLnBrk="1" hangingPunct="1">
              <a:buFont typeface="Arial" panose="020B0604020202020204" pitchFamily="34" charset="0"/>
              <a:buChar char="•"/>
              <a:defRPr/>
            </a:pPr>
            <a:r>
              <a:rPr lang="it-IT" sz="1600" b="1" i="1" dirty="0">
                <a:latin typeface="+mn-lt"/>
                <a:cs typeface="+mn-cs"/>
              </a:rPr>
              <a:t>Aumento NE-WX (eterogeneità morfologica NEUT</a:t>
            </a:r>
            <a:r>
              <a:rPr lang="it-IT" sz="1600" i="1" dirty="0">
                <a:latin typeface="+mn-lt"/>
                <a:cs typeface="+mn-cs"/>
              </a:rPr>
              <a:t>)</a:t>
            </a:r>
          </a:p>
        </p:txBody>
      </p:sp>
      <p:grpSp>
        <p:nvGrpSpPr>
          <p:cNvPr id="40967" name="Gruppo 32"/>
          <p:cNvGrpSpPr>
            <a:grpSpLocks/>
          </p:cNvGrpSpPr>
          <p:nvPr/>
        </p:nvGrpSpPr>
        <p:grpSpPr bwMode="auto">
          <a:xfrm>
            <a:off x="4603749" y="1690689"/>
            <a:ext cx="3787775" cy="1957387"/>
            <a:chOff x="4946115" y="1436766"/>
            <a:chExt cx="3787727" cy="1957230"/>
          </a:xfrm>
        </p:grpSpPr>
        <p:grpSp>
          <p:nvGrpSpPr>
            <p:cNvPr id="40978" name="Gruppo 21"/>
            <p:cNvGrpSpPr>
              <a:grpSpLocks/>
            </p:cNvGrpSpPr>
            <p:nvPr/>
          </p:nvGrpSpPr>
          <p:grpSpPr bwMode="auto">
            <a:xfrm>
              <a:off x="4946115" y="1436766"/>
              <a:ext cx="3787727" cy="1957230"/>
              <a:chOff x="4946115" y="1306134"/>
              <a:chExt cx="3787727" cy="1957230"/>
            </a:xfrm>
          </p:grpSpPr>
          <p:pic>
            <p:nvPicPr>
              <p:cNvPr id="4098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6115" y="1306134"/>
                <a:ext cx="1899781" cy="194869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82" name="Immagine 1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68878" y="1317020"/>
                <a:ext cx="1864964" cy="19463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cxnSp>
          <p:nvCxnSpPr>
            <p:cNvPr id="40979" name="Connettore 2 25"/>
            <p:cNvCxnSpPr>
              <a:cxnSpLocks noChangeShapeType="1"/>
            </p:cNvCxnSpPr>
            <p:nvPr/>
          </p:nvCxnSpPr>
          <p:spPr bwMode="auto">
            <a:xfrm flipV="1">
              <a:off x="8293100" y="2506810"/>
              <a:ext cx="12700" cy="546100"/>
            </a:xfrm>
            <a:prstGeom prst="straightConnector1">
              <a:avLst/>
            </a:prstGeom>
            <a:noFill/>
            <a:ln w="28575" algn="ctr">
              <a:solidFill>
                <a:srgbClr val="0070C0"/>
              </a:solidFill>
              <a:round/>
              <a:headEnd/>
              <a:tailEnd type="arrow" w="med" len="med"/>
            </a:ln>
            <a:extLst>
              <a:ext uri="{909E8E84-426E-40DD-AFC4-6F175D3DCCD1}">
                <a14:hiddenFill xmlns:a14="http://schemas.microsoft.com/office/drawing/2010/main">
                  <a:noFill/>
                </a14:hiddenFill>
              </a:ext>
            </a:extLst>
          </p:spPr>
        </p:cxnSp>
        <p:cxnSp>
          <p:nvCxnSpPr>
            <p:cNvPr id="40980" name="Connettore 2 26"/>
            <p:cNvCxnSpPr>
              <a:cxnSpLocks noChangeShapeType="1"/>
            </p:cNvCxnSpPr>
            <p:nvPr/>
          </p:nvCxnSpPr>
          <p:spPr bwMode="auto">
            <a:xfrm flipV="1">
              <a:off x="6350000" y="2494110"/>
              <a:ext cx="12700" cy="546100"/>
            </a:xfrm>
            <a:prstGeom prst="straightConnector1">
              <a:avLst/>
            </a:prstGeom>
            <a:noFill/>
            <a:ln w="28575" algn="ctr">
              <a:solidFill>
                <a:srgbClr val="0070C0"/>
              </a:solidFill>
              <a:round/>
              <a:headEnd/>
              <a:tailEnd type="arrow" w="med" len="med"/>
            </a:ln>
            <a:extLst>
              <a:ext uri="{909E8E84-426E-40DD-AFC4-6F175D3DCCD1}">
                <a14:hiddenFill xmlns:a14="http://schemas.microsoft.com/office/drawing/2010/main">
                  <a:noFill/>
                </a14:hiddenFill>
              </a:ext>
            </a:extLst>
          </p:spPr>
        </p:cxnSp>
      </p:grpSp>
      <p:sp>
        <p:nvSpPr>
          <p:cNvPr id="28" name="CasellaDiTesto 27"/>
          <p:cNvSpPr txBox="1"/>
          <p:nvPr/>
        </p:nvSpPr>
        <p:spPr>
          <a:xfrm>
            <a:off x="4665133" y="3687234"/>
            <a:ext cx="3797300" cy="2554545"/>
          </a:xfrm>
          <a:prstGeom prst="rect">
            <a:avLst/>
          </a:prstGeom>
          <a:noFill/>
        </p:spPr>
        <p:txBody>
          <a:bodyPr>
            <a:spAutoFit/>
          </a:bodyPr>
          <a:lstStyle/>
          <a:p>
            <a:pPr marL="177800" indent="-165100" eaLnBrk="1" hangingPunct="1">
              <a:buFont typeface="Arial" panose="020B0604020202020204" pitchFamily="34" charset="0"/>
              <a:buChar char="•"/>
              <a:defRPr/>
            </a:pPr>
            <a:r>
              <a:rPr lang="it-IT" sz="1600" b="1" i="1" dirty="0">
                <a:latin typeface="+mn-lt"/>
                <a:cs typeface="+mn-cs"/>
              </a:rPr>
              <a:t>Aumento NE-SFL e  NE-WY (parametri di fluorescenza NEUTROFILI) dovuta a:</a:t>
            </a:r>
          </a:p>
          <a:p>
            <a:pPr marL="355600" lvl="1" indent="-165100" eaLnBrk="1" hangingPunct="1">
              <a:buFont typeface="Arial" panose="020B0604020202020204" pitchFamily="34" charset="0"/>
              <a:buChar char="•"/>
              <a:defRPr/>
            </a:pPr>
            <a:r>
              <a:rPr lang="it-IT" sz="1600" b="1" i="1" dirty="0">
                <a:latin typeface="+mn-lt"/>
                <a:cs typeface="+mn-cs"/>
              </a:rPr>
              <a:t>Attivazione cellulare, fagocitosi, granulazioni tossiche, citochine ecc..</a:t>
            </a:r>
          </a:p>
          <a:p>
            <a:pPr marL="266700" indent="-177800" eaLnBrk="1" hangingPunct="1">
              <a:buFont typeface="Arial" panose="020B0604020202020204" pitchFamily="34" charset="0"/>
              <a:buChar char="•"/>
              <a:defRPr/>
            </a:pPr>
            <a:r>
              <a:rPr lang="it-IT" sz="1600" b="1" i="1" dirty="0">
                <a:latin typeface="+mn-lt"/>
                <a:cs typeface="+mn-cs"/>
              </a:rPr>
              <a:t>Granulociti Immaturi: presenti in numero variabile (stadio dell’infezione, risposta a eventuale terapia)</a:t>
            </a:r>
          </a:p>
          <a:p>
            <a:pPr marL="266700" indent="-177800" eaLnBrk="1" hangingPunct="1">
              <a:buFont typeface="Arial" panose="020B0604020202020204" pitchFamily="34" charset="0"/>
              <a:buChar char="•"/>
              <a:defRPr/>
            </a:pPr>
            <a:r>
              <a:rPr lang="it-IT" sz="1600" b="1" i="1" dirty="0">
                <a:latin typeface="+mn-lt"/>
                <a:cs typeface="+mn-cs"/>
              </a:rPr>
              <a:t>Aumento MO-X: attivazione e modificazioni complessità cellulare interna</a:t>
            </a:r>
          </a:p>
        </p:txBody>
      </p:sp>
      <p:cxnSp>
        <p:nvCxnSpPr>
          <p:cNvPr id="40969" name="Connettore 2 28"/>
          <p:cNvCxnSpPr>
            <a:cxnSpLocks noChangeShapeType="1"/>
          </p:cNvCxnSpPr>
          <p:nvPr/>
        </p:nvCxnSpPr>
        <p:spPr bwMode="auto">
          <a:xfrm flipH="1">
            <a:off x="1252008" y="5737754"/>
            <a:ext cx="371475" cy="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40970" name="Ovale 31"/>
          <p:cNvSpPr>
            <a:spLocks noChangeArrowheads="1"/>
          </p:cNvSpPr>
          <p:nvPr/>
        </p:nvSpPr>
        <p:spPr bwMode="auto">
          <a:xfrm rot="1200000">
            <a:off x="1566333" y="1835680"/>
            <a:ext cx="279400" cy="1143000"/>
          </a:xfrm>
          <a:prstGeom prst="ellipse">
            <a:avLst/>
          </a:prstGeom>
          <a:noFill/>
          <a:ln w="158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atin typeface="Times New Roman" panose="02020603050405020304" pitchFamily="18" charset="0"/>
            </a:endParaRPr>
          </a:p>
        </p:txBody>
      </p:sp>
      <p:sp>
        <p:nvSpPr>
          <p:cNvPr id="40971" name="Rettangolo 33"/>
          <p:cNvSpPr>
            <a:spLocks noChangeArrowheads="1"/>
          </p:cNvSpPr>
          <p:nvPr/>
        </p:nvSpPr>
        <p:spPr bwMode="auto">
          <a:xfrm>
            <a:off x="381000" y="1121834"/>
            <a:ext cx="3551767" cy="2317750"/>
          </a:xfrm>
          <a:prstGeom prst="rect">
            <a:avLst/>
          </a:prstGeom>
          <a:noFill/>
          <a:ln w="19050"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atin typeface="Times New Roman" panose="02020603050405020304" pitchFamily="18" charset="0"/>
            </a:endParaRPr>
          </a:p>
        </p:txBody>
      </p:sp>
      <p:sp>
        <p:nvSpPr>
          <p:cNvPr id="35" name="CasellaDiTesto 34"/>
          <p:cNvSpPr txBox="1"/>
          <p:nvPr/>
        </p:nvSpPr>
        <p:spPr>
          <a:xfrm>
            <a:off x="1240897" y="1121833"/>
            <a:ext cx="1493836" cy="369888"/>
          </a:xfrm>
          <a:prstGeom prst="rect">
            <a:avLst/>
          </a:prstGeom>
          <a:noFill/>
        </p:spPr>
        <p:txBody>
          <a:bodyPr wrap="square">
            <a:spAutoFit/>
          </a:bodyPr>
          <a:lstStyle/>
          <a:p>
            <a:pPr algn="ctr" eaLnBrk="1" hangingPunct="1">
              <a:defRPr/>
            </a:pPr>
            <a:r>
              <a:rPr lang="it-IT" b="1" i="1" dirty="0" smtClean="0">
                <a:latin typeface="+mn-lt"/>
                <a:cs typeface="+mn-cs"/>
              </a:rPr>
              <a:t>REATTIVITÀ</a:t>
            </a:r>
            <a:endParaRPr lang="it-IT" b="1" i="1" dirty="0">
              <a:latin typeface="+mn-lt"/>
              <a:cs typeface="+mn-cs"/>
            </a:endParaRPr>
          </a:p>
        </p:txBody>
      </p:sp>
      <p:sp>
        <p:nvSpPr>
          <p:cNvPr id="40973" name="Rettangolo 35"/>
          <p:cNvSpPr>
            <a:spLocks noChangeArrowheads="1"/>
          </p:cNvSpPr>
          <p:nvPr/>
        </p:nvSpPr>
        <p:spPr bwMode="auto">
          <a:xfrm>
            <a:off x="364597" y="3585634"/>
            <a:ext cx="3572403" cy="2679700"/>
          </a:xfrm>
          <a:prstGeom prst="rect">
            <a:avLst/>
          </a:prstGeom>
          <a:noFill/>
          <a:ln w="19050"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n>
                <a:solidFill>
                  <a:srgbClr val="A50021"/>
                </a:solidFill>
              </a:ln>
              <a:latin typeface="Times New Roman" panose="02020603050405020304" pitchFamily="18" charset="0"/>
            </a:endParaRPr>
          </a:p>
        </p:txBody>
      </p:sp>
      <p:sp>
        <p:nvSpPr>
          <p:cNvPr id="37" name="CasellaDiTesto 36"/>
          <p:cNvSpPr txBox="1"/>
          <p:nvPr/>
        </p:nvSpPr>
        <p:spPr>
          <a:xfrm>
            <a:off x="1498089" y="3627439"/>
            <a:ext cx="1167307" cy="369332"/>
          </a:xfrm>
          <a:prstGeom prst="rect">
            <a:avLst/>
          </a:prstGeom>
          <a:noFill/>
        </p:spPr>
        <p:txBody>
          <a:bodyPr wrap="none">
            <a:spAutoFit/>
          </a:bodyPr>
          <a:lstStyle/>
          <a:p>
            <a:pPr algn="ctr" eaLnBrk="1" hangingPunct="1">
              <a:defRPr/>
            </a:pPr>
            <a:r>
              <a:rPr lang="it-IT" b="1" i="1" dirty="0" smtClean="0">
                <a:latin typeface="+mn-lt"/>
                <a:cs typeface="+mn-cs"/>
              </a:rPr>
              <a:t>DISPLASIA</a:t>
            </a:r>
            <a:endParaRPr lang="it-IT" b="1" i="1" dirty="0">
              <a:latin typeface="+mn-lt"/>
              <a:cs typeface="+mn-cs"/>
            </a:endParaRPr>
          </a:p>
        </p:txBody>
      </p:sp>
      <p:sp>
        <p:nvSpPr>
          <p:cNvPr id="40975" name="Rettangolo 37"/>
          <p:cNvSpPr>
            <a:spLocks noChangeArrowheads="1"/>
          </p:cNvSpPr>
          <p:nvPr/>
        </p:nvSpPr>
        <p:spPr bwMode="auto">
          <a:xfrm>
            <a:off x="4516967" y="1113367"/>
            <a:ext cx="4064000" cy="5143500"/>
          </a:xfrm>
          <a:prstGeom prst="rect">
            <a:avLst/>
          </a:prstGeom>
          <a:noFill/>
          <a:ln w="19050" algn="ctr">
            <a:solidFill>
              <a:srgbClr val="A5002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atin typeface="Times New Roman" panose="02020603050405020304" pitchFamily="18" charset="0"/>
            </a:endParaRPr>
          </a:p>
        </p:txBody>
      </p:sp>
      <p:sp>
        <p:nvSpPr>
          <p:cNvPr id="39" name="CasellaDiTesto 38"/>
          <p:cNvSpPr txBox="1"/>
          <p:nvPr/>
        </p:nvSpPr>
        <p:spPr>
          <a:xfrm>
            <a:off x="5145616" y="1164167"/>
            <a:ext cx="2990850" cy="369888"/>
          </a:xfrm>
          <a:prstGeom prst="rect">
            <a:avLst/>
          </a:prstGeom>
          <a:noFill/>
        </p:spPr>
        <p:txBody>
          <a:bodyPr>
            <a:spAutoFit/>
          </a:bodyPr>
          <a:lstStyle/>
          <a:p>
            <a:pPr algn="ctr" eaLnBrk="1" hangingPunct="1">
              <a:defRPr/>
            </a:pPr>
            <a:r>
              <a:rPr lang="it-IT" b="1" i="1" dirty="0">
                <a:latin typeface="+mn-lt"/>
                <a:cs typeface="+mn-cs"/>
              </a:rPr>
              <a:t>INFEZIONE / SEPSI</a:t>
            </a:r>
          </a:p>
        </p:txBody>
      </p:sp>
      <p:cxnSp>
        <p:nvCxnSpPr>
          <p:cNvPr id="40977" name="Connettore 2 2"/>
          <p:cNvCxnSpPr>
            <a:cxnSpLocks noChangeShapeType="1"/>
          </p:cNvCxnSpPr>
          <p:nvPr/>
        </p:nvCxnSpPr>
        <p:spPr bwMode="auto">
          <a:xfrm>
            <a:off x="5303838" y="2170642"/>
            <a:ext cx="525462" cy="0"/>
          </a:xfrm>
          <a:prstGeom prst="straightConnector1">
            <a:avLst/>
          </a:prstGeom>
          <a:noFill/>
          <a:ln w="25400" algn="ctr">
            <a:solidFill>
              <a:srgbClr val="00B05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51189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822" y="4304241"/>
            <a:ext cx="47402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itolo 1"/>
          <p:cNvSpPr>
            <a:spLocks noGrp="1" noChangeArrowheads="1"/>
          </p:cNvSpPr>
          <p:nvPr>
            <p:ph type="title"/>
          </p:nvPr>
        </p:nvSpPr>
        <p:spPr>
          <a:xfrm>
            <a:off x="2653242" y="155575"/>
            <a:ext cx="3659188" cy="750888"/>
          </a:xfrm>
        </p:spPr>
        <p:txBody>
          <a:bodyPr>
            <a:normAutofit fontScale="90000"/>
          </a:bodyPr>
          <a:lstStyle/>
          <a:p>
            <a:pPr algn="ctr">
              <a:defRPr/>
            </a:pPr>
            <a:r>
              <a:rPr lang="it-IT" sz="2800" b="1" dirty="0" smtClean="0">
                <a:latin typeface="+mn-lt"/>
              </a:rPr>
              <a:t/>
            </a:r>
            <a:br>
              <a:rPr lang="it-IT" sz="2800" b="1" dirty="0" smtClean="0">
                <a:latin typeface="+mn-lt"/>
              </a:rPr>
            </a:br>
            <a:r>
              <a:rPr lang="it-IT" sz="2800" b="1" dirty="0" smtClean="0">
                <a:latin typeface="+mn-lt"/>
              </a:rPr>
              <a:t>SEPSI</a:t>
            </a:r>
            <a:endParaRPr lang="it-IT" sz="2800" b="1" dirty="0">
              <a:latin typeface="+mn-lt"/>
            </a:endParaRPr>
          </a:p>
        </p:txBody>
      </p:sp>
      <p:pic>
        <p:nvPicPr>
          <p:cNvPr id="5018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075267"/>
            <a:ext cx="8085666"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9096" y="4343400"/>
            <a:ext cx="2586037"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0182" name="Connettore 2 6"/>
          <p:cNvCxnSpPr>
            <a:cxnSpLocks noChangeShapeType="1"/>
          </p:cNvCxnSpPr>
          <p:nvPr/>
        </p:nvCxnSpPr>
        <p:spPr bwMode="auto">
          <a:xfrm flipV="1">
            <a:off x="8098366" y="5685897"/>
            <a:ext cx="12700" cy="546100"/>
          </a:xfrm>
          <a:prstGeom prst="straightConnector1">
            <a:avLst/>
          </a:prstGeom>
          <a:noFill/>
          <a:ln w="2857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0183" name="Rettangolo arrotondato 2"/>
          <p:cNvSpPr>
            <a:spLocks noChangeArrowheads="1"/>
          </p:cNvSpPr>
          <p:nvPr/>
        </p:nvSpPr>
        <p:spPr bwMode="auto">
          <a:xfrm>
            <a:off x="918105" y="5337175"/>
            <a:ext cx="2365375" cy="1009650"/>
          </a:xfrm>
          <a:prstGeom prst="roundRect">
            <a:avLst>
              <a:gd name="adj" fmla="val 16667"/>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atin typeface="Times New Roman" panose="02020603050405020304" pitchFamily="18" charset="0"/>
            </a:endParaRPr>
          </a:p>
        </p:txBody>
      </p:sp>
      <p:sp>
        <p:nvSpPr>
          <p:cNvPr id="50184" name="Ovale 3"/>
          <p:cNvSpPr>
            <a:spLocks noChangeArrowheads="1"/>
          </p:cNvSpPr>
          <p:nvPr/>
        </p:nvSpPr>
        <p:spPr bwMode="auto">
          <a:xfrm>
            <a:off x="7044267" y="5521854"/>
            <a:ext cx="863599" cy="1009650"/>
          </a:xfrm>
          <a:prstGeom prst="ellipse">
            <a:avLst/>
          </a:prstGeom>
          <a:noFill/>
          <a:ln w="22225" algn="ctr">
            <a:solidFill>
              <a:srgbClr val="0095B8"/>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it-IT" altLang="it-IT" sz="2400">
              <a:latin typeface="Times New Roman" panose="02020603050405020304" pitchFamily="18" charset="0"/>
            </a:endParaRPr>
          </a:p>
        </p:txBody>
      </p:sp>
      <p:cxnSp>
        <p:nvCxnSpPr>
          <p:cNvPr id="50185" name="Connettore 4 5"/>
          <p:cNvCxnSpPr>
            <a:cxnSpLocks noChangeShapeType="1"/>
          </p:cNvCxnSpPr>
          <p:nvPr/>
        </p:nvCxnSpPr>
        <p:spPr bwMode="auto">
          <a:xfrm flipV="1">
            <a:off x="1694391" y="5994400"/>
            <a:ext cx="5629276" cy="409049"/>
          </a:xfrm>
          <a:prstGeom prst="bentConnector3">
            <a:avLst>
              <a:gd name="adj1" fmla="val 50000"/>
            </a:avLst>
          </a:prstGeom>
          <a:noFill/>
          <a:ln w="19050" algn="ctr">
            <a:solidFill>
              <a:srgbClr val="0070C0"/>
            </a:solidFill>
            <a:prstDash val="sysDash"/>
            <a:round/>
            <a:headEnd/>
            <a:tailEnd type="arrow" w="med" len="med"/>
          </a:ln>
          <a:extLst>
            <a:ext uri="{909E8E84-426E-40DD-AFC4-6F175D3DCCD1}">
              <a14:hiddenFill xmlns:a14="http://schemas.microsoft.com/office/drawing/2010/main">
                <a:noFill/>
              </a14:hiddenFill>
            </a:ext>
          </a:extLst>
        </p:spPr>
      </p:cxnSp>
      <p:sp>
        <p:nvSpPr>
          <p:cNvPr id="8" name="Freccia in su 7"/>
          <p:cNvSpPr/>
          <p:nvPr/>
        </p:nvSpPr>
        <p:spPr bwMode="auto">
          <a:xfrm>
            <a:off x="1588029" y="5483754"/>
            <a:ext cx="301625" cy="193675"/>
          </a:xfrm>
          <a:prstGeom prst="upArrow">
            <a:avLst/>
          </a:prstGeom>
          <a:solidFill>
            <a:srgbClr val="00B0F0"/>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it-IT">
              <a:cs typeface="+mn-cs"/>
            </a:endParaRPr>
          </a:p>
        </p:txBody>
      </p:sp>
      <p:sp>
        <p:nvSpPr>
          <p:cNvPr id="13" name="Freccia in su 12"/>
          <p:cNvSpPr/>
          <p:nvPr/>
        </p:nvSpPr>
        <p:spPr bwMode="auto">
          <a:xfrm>
            <a:off x="1588030" y="5795963"/>
            <a:ext cx="301625" cy="192087"/>
          </a:xfrm>
          <a:prstGeom prst="upArrow">
            <a:avLst/>
          </a:prstGeom>
          <a:solidFill>
            <a:srgbClr val="00B0F0"/>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it-IT">
              <a:cs typeface="+mn-cs"/>
            </a:endParaRPr>
          </a:p>
        </p:txBody>
      </p:sp>
      <p:sp>
        <p:nvSpPr>
          <p:cNvPr id="14" name="Freccia in su 13"/>
          <p:cNvSpPr/>
          <p:nvPr/>
        </p:nvSpPr>
        <p:spPr bwMode="auto">
          <a:xfrm>
            <a:off x="3876673" y="5643827"/>
            <a:ext cx="301625" cy="192087"/>
          </a:xfrm>
          <a:prstGeom prst="upArrow">
            <a:avLst/>
          </a:prstGeom>
          <a:solidFill>
            <a:srgbClr val="00B050"/>
          </a:solidFill>
          <a:ln w="9525" cap="flat" cmpd="sng" algn="ctr">
            <a:solidFill>
              <a:schemeClr val="tx1"/>
            </a:solidFill>
            <a:prstDash val="solid"/>
            <a:round/>
            <a:headEnd type="none" w="med" len="med"/>
            <a:tailEnd type="none" w="med" len="med"/>
          </a:ln>
          <a:effectLst/>
        </p:spPr>
        <p:txBody>
          <a:bodyPr wrap="none" anchor="ctr"/>
          <a:lstStyle/>
          <a:p>
            <a:pPr algn="ctr" eaLnBrk="1" hangingPunct="1">
              <a:defRPr/>
            </a:pPr>
            <a:endParaRPr lang="it-IT">
              <a:cs typeface="+mn-cs"/>
            </a:endParaRPr>
          </a:p>
        </p:txBody>
      </p:sp>
      <p:cxnSp>
        <p:nvCxnSpPr>
          <p:cNvPr id="50189" name="Connettore 2 14"/>
          <p:cNvCxnSpPr>
            <a:cxnSpLocks noChangeShapeType="1"/>
          </p:cNvCxnSpPr>
          <p:nvPr/>
        </p:nvCxnSpPr>
        <p:spPr bwMode="auto">
          <a:xfrm>
            <a:off x="6620406" y="5376864"/>
            <a:ext cx="523875" cy="0"/>
          </a:xfrm>
          <a:prstGeom prst="straightConnector1">
            <a:avLst/>
          </a:prstGeom>
          <a:noFill/>
          <a:ln w="25400" algn="ctr">
            <a:solidFill>
              <a:srgbClr val="00B050"/>
            </a:solidFill>
            <a:round/>
            <a:headEnd/>
            <a:tailEnd type="arrow" w="med" len="med"/>
          </a:ln>
          <a:extLst>
            <a:ext uri="{909E8E84-426E-40DD-AFC4-6F175D3DCCD1}">
              <a14:hiddenFill xmlns:a14="http://schemas.microsoft.com/office/drawing/2010/main">
                <a:noFill/>
              </a14:hiddenFill>
            </a:ext>
          </a:extLst>
        </p:spPr>
      </p:cxnSp>
      <p:cxnSp>
        <p:nvCxnSpPr>
          <p:cNvPr id="17" name="Elbow Connector 4"/>
          <p:cNvCxnSpPr>
            <a:cxnSpLocks/>
          </p:cNvCxnSpPr>
          <p:nvPr/>
        </p:nvCxnSpPr>
        <p:spPr>
          <a:xfrm rot="10800000" flipV="1">
            <a:off x="3386665" y="355599"/>
            <a:ext cx="1583266" cy="592667"/>
          </a:xfrm>
          <a:prstGeom prst="bentConnector3">
            <a:avLst>
              <a:gd name="adj1" fmla="val -14706"/>
            </a:avLst>
          </a:prstGeom>
          <a:ln w="28575">
            <a:solidFill>
              <a:srgbClr val="A500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9024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745712" y="281354"/>
            <a:ext cx="3685233" cy="621585"/>
          </a:xfrm>
        </p:spPr>
        <p:txBody>
          <a:bodyPr>
            <a:normAutofit/>
          </a:bodyPr>
          <a:lstStyle/>
          <a:p>
            <a:pPr algn="ctr" eaLnBrk="1" hangingPunct="1"/>
            <a:r>
              <a:rPr lang="it-IT" altLang="it-IT" sz="2800" b="1" dirty="0" smtClean="0">
                <a:latin typeface="+mn-lt"/>
              </a:rPr>
              <a:t>CELLULE DEL SANGUE</a:t>
            </a:r>
          </a:p>
        </p:txBody>
      </p:sp>
      <p:pic>
        <p:nvPicPr>
          <p:cNvPr id="22531" name="Picture 3" descr="26"/>
          <p:cNvPicPr>
            <a:picLocks noChangeAspect="1" noChangeArrowheads="1"/>
          </p:cNvPicPr>
          <p:nvPr/>
        </p:nvPicPr>
        <p:blipFill>
          <a:blip r:embed="rId2"/>
          <a:srcRect/>
          <a:stretch>
            <a:fillRect/>
          </a:stretch>
        </p:blipFill>
        <p:spPr bwMode="auto">
          <a:xfrm>
            <a:off x="499277" y="2145010"/>
            <a:ext cx="5429250" cy="35718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5" name="Rettangolo 4"/>
          <p:cNvSpPr/>
          <p:nvPr/>
        </p:nvSpPr>
        <p:spPr>
          <a:xfrm>
            <a:off x="6018963" y="1196539"/>
            <a:ext cx="2934119" cy="5047536"/>
          </a:xfrm>
          <a:prstGeom prst="rect">
            <a:avLst/>
          </a:prstGeom>
        </p:spPr>
        <p:txBody>
          <a:bodyPr wrap="square">
            <a:spAutoFit/>
          </a:bodyPr>
          <a:lstStyle/>
          <a:p>
            <a:pPr algn="ctr" eaLnBrk="0" hangingPunct="0">
              <a:spcBef>
                <a:spcPct val="50000"/>
              </a:spcBef>
              <a:defRPr/>
            </a:pPr>
            <a:r>
              <a:rPr lang="en-US" sz="2200" b="1" u="none" dirty="0" smtClean="0">
                <a:latin typeface="Arial" pitchFamily="34" charset="0"/>
              </a:rPr>
              <a:t>    </a:t>
            </a:r>
            <a:endParaRPr lang="en-US" sz="2000" b="1" u="none" dirty="0" smtClean="0"/>
          </a:p>
          <a:p>
            <a:pPr algn="ctr" eaLnBrk="0" hangingPunct="0">
              <a:spcBef>
                <a:spcPct val="50000"/>
              </a:spcBef>
              <a:defRPr/>
            </a:pPr>
            <a:r>
              <a:rPr lang="en-US" sz="2000" b="1" u="none" dirty="0" smtClean="0"/>
              <a:t> </a:t>
            </a:r>
            <a:r>
              <a:rPr lang="en-US" sz="2000" b="1" dirty="0"/>
              <a:t>A  GLOBULO ROSSO</a:t>
            </a:r>
            <a:r>
              <a:rPr lang="en-US" sz="2000" b="1" u="none" dirty="0" smtClean="0"/>
              <a:t>             </a:t>
            </a:r>
          </a:p>
          <a:p>
            <a:pPr algn="ctr" eaLnBrk="0" hangingPunct="0">
              <a:spcBef>
                <a:spcPct val="50000"/>
              </a:spcBef>
              <a:defRPr/>
            </a:pPr>
            <a:r>
              <a:rPr lang="en-US" sz="2000" b="1" u="none" dirty="0" smtClean="0"/>
              <a:t>B LINFOCITA GRANULARE </a:t>
            </a:r>
          </a:p>
          <a:p>
            <a:pPr algn="ctr" eaLnBrk="0" hangingPunct="0">
              <a:spcBef>
                <a:spcPct val="50000"/>
              </a:spcBef>
              <a:defRPr/>
            </a:pPr>
            <a:r>
              <a:rPr lang="en-US" sz="2000" b="1" u="none" dirty="0" smtClean="0"/>
              <a:t>C NEUTROFILO </a:t>
            </a:r>
          </a:p>
          <a:p>
            <a:pPr algn="ctr" eaLnBrk="0" hangingPunct="0">
              <a:spcBef>
                <a:spcPct val="50000"/>
              </a:spcBef>
              <a:defRPr/>
            </a:pPr>
            <a:r>
              <a:rPr lang="en-US" sz="2000" b="1" u="none" dirty="0" smtClean="0"/>
              <a:t>D EOSINOFILO</a:t>
            </a:r>
          </a:p>
          <a:p>
            <a:pPr algn="ctr" eaLnBrk="0" hangingPunct="0">
              <a:spcBef>
                <a:spcPct val="50000"/>
              </a:spcBef>
              <a:defRPr/>
            </a:pPr>
            <a:r>
              <a:rPr lang="en-US" sz="2000" b="1" u="none" dirty="0" smtClean="0"/>
              <a:t>E NEUTROFILO</a:t>
            </a:r>
          </a:p>
          <a:p>
            <a:pPr algn="ctr" eaLnBrk="0" hangingPunct="0">
              <a:spcBef>
                <a:spcPct val="50000"/>
              </a:spcBef>
              <a:defRPr/>
            </a:pPr>
            <a:r>
              <a:rPr lang="en-US" sz="2000" b="1" u="none" dirty="0" smtClean="0"/>
              <a:t>F MONOCITA </a:t>
            </a:r>
          </a:p>
          <a:p>
            <a:pPr algn="ctr" eaLnBrk="0" hangingPunct="0">
              <a:spcBef>
                <a:spcPct val="50000"/>
              </a:spcBef>
              <a:defRPr/>
            </a:pPr>
            <a:r>
              <a:rPr lang="en-US" sz="2000" b="1" u="none" dirty="0" smtClean="0"/>
              <a:t>G PIASTRINE </a:t>
            </a:r>
          </a:p>
          <a:p>
            <a:pPr algn="ctr" eaLnBrk="0" hangingPunct="0">
              <a:spcBef>
                <a:spcPct val="50000"/>
              </a:spcBef>
              <a:defRPr/>
            </a:pPr>
            <a:r>
              <a:rPr lang="en-US" sz="2000" b="1" u="none" dirty="0" smtClean="0"/>
              <a:t>H LINFOCITA </a:t>
            </a:r>
          </a:p>
          <a:p>
            <a:pPr algn="ctr" eaLnBrk="0" hangingPunct="0">
              <a:spcBef>
                <a:spcPct val="50000"/>
              </a:spcBef>
              <a:defRPr/>
            </a:pPr>
            <a:r>
              <a:rPr lang="en-US" sz="2000" b="1" u="none" dirty="0" smtClean="0"/>
              <a:t>I NEUTROFILO</a:t>
            </a:r>
          </a:p>
          <a:p>
            <a:pPr algn="ctr" eaLnBrk="0" hangingPunct="0">
              <a:spcBef>
                <a:spcPct val="50000"/>
              </a:spcBef>
              <a:defRPr/>
            </a:pPr>
            <a:r>
              <a:rPr lang="en-US" sz="2000" b="1" u="none" dirty="0" smtClean="0"/>
              <a:t> J BASOFILO</a:t>
            </a:r>
            <a:endParaRPr lang="en-US" sz="2000" b="1" u="none" dirty="0"/>
          </a:p>
        </p:txBody>
      </p:sp>
    </p:spTree>
    <p:extLst>
      <p:ext uri="{BB962C8B-B14F-4D97-AF65-F5344CB8AC3E}">
        <p14:creationId xmlns:p14="http://schemas.microsoft.com/office/powerpoint/2010/main" val="3753925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rot="5400000">
            <a:off x="3285164" y="1112785"/>
            <a:ext cx="2553810" cy="46805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7045" name="TextBox 1"/>
          <p:cNvSpPr txBox="1">
            <a:spLocks noChangeArrowheads="1"/>
          </p:cNvSpPr>
          <p:nvPr/>
        </p:nvSpPr>
        <p:spPr bwMode="auto">
          <a:xfrm>
            <a:off x="6691313" y="5307013"/>
            <a:ext cx="18097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sz="4400" b="1">
                <a:latin typeface="Ink Free" panose="03080402000500000000" pitchFamily="66" charset="0"/>
              </a:rPr>
              <a:t>Grazie</a:t>
            </a:r>
          </a:p>
        </p:txBody>
      </p:sp>
    </p:spTree>
    <p:extLst>
      <p:ext uri="{BB962C8B-B14F-4D97-AF65-F5344CB8AC3E}">
        <p14:creationId xmlns:p14="http://schemas.microsoft.com/office/powerpoint/2010/main" val="4132175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500" fill="hold"/>
                                        <p:tgtEl>
                                          <p:spTgt spid="1027"/>
                                        </p:tgtEl>
                                        <p:attrNameLst>
                                          <p:attrName>ppt_w</p:attrName>
                                        </p:attrNameLst>
                                      </p:cBhvr>
                                      <p:tavLst>
                                        <p:tav tm="0">
                                          <p:val>
                                            <p:fltVal val="0"/>
                                          </p:val>
                                        </p:tav>
                                        <p:tav tm="100000">
                                          <p:val>
                                            <p:strVal val="#ppt_w"/>
                                          </p:val>
                                        </p:tav>
                                      </p:tavLst>
                                    </p:anim>
                                    <p:anim calcmode="lin" valueType="num">
                                      <p:cBhvr>
                                        <p:cTn id="8" dur="500" fill="hold"/>
                                        <p:tgtEl>
                                          <p:spTgt spid="1027"/>
                                        </p:tgtEl>
                                        <p:attrNameLst>
                                          <p:attrName>ppt_h</p:attrName>
                                        </p:attrNameLst>
                                      </p:cBhvr>
                                      <p:tavLst>
                                        <p:tav tm="0">
                                          <p:val>
                                            <p:fltVal val="0"/>
                                          </p:val>
                                        </p:tav>
                                        <p:tav tm="100000">
                                          <p:val>
                                            <p:strVal val="#ppt_h"/>
                                          </p:val>
                                        </p:tav>
                                      </p:tavLst>
                                    </p:anim>
                                    <p:animEffect transition="in" filter="fade">
                                      <p:cBhvr>
                                        <p:cTn id="9"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4145</Words>
  <Application>Microsoft Office PowerPoint</Application>
  <PresentationFormat>On-screen Show (4:3)</PresentationFormat>
  <Paragraphs>397</Paragraphs>
  <Slides>30</Slides>
  <Notes>23</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0</vt:i4>
      </vt:variant>
      <vt:variant>
        <vt:lpstr>Slide Titles</vt:lpstr>
      </vt:variant>
      <vt:variant>
        <vt:i4>30</vt:i4>
      </vt:variant>
    </vt:vector>
  </HeadingPairs>
  <TitlesOfParts>
    <vt:vector size="44" baseType="lpstr">
      <vt:lpstr>Arial</vt:lpstr>
      <vt:lpstr>Arial Black</vt:lpstr>
      <vt:lpstr>Calibri</vt:lpstr>
      <vt:lpstr>Calibri Light</vt:lpstr>
      <vt:lpstr>Comic Sans MS</vt:lpstr>
      <vt:lpstr>Gill Sans MT</vt:lpstr>
      <vt:lpstr>Ink Free</vt:lpstr>
      <vt:lpstr>Kannada MN</vt:lpstr>
      <vt:lpstr>Lucida Sans Unicode</vt:lpstr>
      <vt:lpstr>Red Hat Text</vt:lpstr>
      <vt:lpstr>Roboto Light</vt:lpstr>
      <vt:lpstr>Times New Roman</vt:lpstr>
      <vt:lpstr>Wingdings</vt:lpstr>
      <vt:lpstr>Tema di Office</vt:lpstr>
      <vt:lpstr>PowerPoint Presentation</vt:lpstr>
      <vt:lpstr>PowerPoint Presentation</vt:lpstr>
      <vt:lpstr>I GLOBULI BIANCHI (LEUCOCITI)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EMATOLOGIA AUTOMATIZZATA        QUALE RUOLO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CONTEGGIO CELLULE NUCLEATE  </vt:lpstr>
      <vt:lpstr>FORMULA LEUCOCITARIA ESTESA</vt:lpstr>
      <vt:lpstr> «EXTENDED INFLAMMATION»   NEUTROFILI</vt:lpstr>
      <vt:lpstr>«EXTENDED INFLAMMATION» LINFOCITI</vt:lpstr>
      <vt:lpstr>PARAMETRI POSIZIONALI (CELL POPULATION DATA)</vt:lpstr>
      <vt:lpstr>NEUTROFILI: REATTIVITÀ, ATTIVAZIONE CELLULARE, ANOMALIE MORFOLOGICHE </vt:lpstr>
      <vt:lpstr> SEPSI</vt:lpstr>
      <vt:lpstr>CELLULE DEL SANGUE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Utente</cp:lastModifiedBy>
  <cp:revision>464</cp:revision>
  <dcterms:created xsi:type="dcterms:W3CDTF">2023-07-17T10:15:58Z</dcterms:created>
  <dcterms:modified xsi:type="dcterms:W3CDTF">2026-02-19T12:26:56Z</dcterms:modified>
</cp:coreProperties>
</file>