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7" r:id="rId22"/>
    <p:sldId id="282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8" r:id="rId31"/>
    <p:sldId id="277" r:id="rId32"/>
    <p:sldId id="279" r:id="rId33"/>
    <p:sldId id="276" r:id="rId34"/>
    <p:sldId id="278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75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800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696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753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360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53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5830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737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7641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55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6462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5BC82-B869-47AB-BFF4-7F6596D2080B}" type="datetimeFigureOut">
              <a:rPr lang="it-IT" smtClean="0"/>
              <a:t>19/02/2026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795FA-3E11-4E8D-9975-1555021B82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87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2F0D370-0CAD-359A-F013-9EF1BDD571D1}"/>
              </a:ext>
            </a:extLst>
          </p:cNvPr>
          <p:cNvSpPr txBox="1"/>
          <p:nvPr/>
        </p:nvSpPr>
        <p:spPr>
          <a:xfrm>
            <a:off x="1637799" y="5635405"/>
            <a:ext cx="8916402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Emocitometria</a:t>
            </a: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 </a:t>
            </a:r>
            <a:r>
              <a:rPr kumimoji="0" lang="it-IT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mo" panose="020B0604020202020204" pitchFamily="34" charset="0"/>
                <a:ea typeface="Arimo" panose="020B0604020202020204" pitchFamily="34" charset="0"/>
                <a:cs typeface="Arimo" panose="020B0604020202020204" pitchFamily="34" charset="0"/>
              </a:rPr>
              <a:t>in Medicina Trasfusionale</a:t>
            </a:r>
            <a:endParaRPr kumimoji="0" lang="it-IT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mo" panose="020B0604020202020204" pitchFamily="34" charset="0"/>
              <a:ea typeface="Arimo" panose="020B0604020202020204" pitchFamily="34" charset="0"/>
              <a:cs typeface="Arimo" panose="020B0604020202020204" pitchFamily="34" charset="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Dr</a:t>
            </a:r>
            <a:r>
              <a:rPr kumimoji="0" lang="it-IT" sz="1800" b="1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. Luigi Paesano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1" u="none" strike="noStrike" kern="0" cap="none" spc="0" normalizeH="0" baseline="0" noProof="0" dirty="0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</a:rPr>
              <a:t>ASL Napoli 1 Centro – Ospedale San </a:t>
            </a:r>
            <a:r>
              <a:rPr kumimoji="0" lang="it-IT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</a:rPr>
              <a:t>Paolo - UOC </a:t>
            </a:r>
            <a:r>
              <a:rPr kumimoji="0" lang="it-IT" sz="1200" b="1" i="1" u="none" strike="noStrike" kern="0" cap="none" spc="0" normalizeH="0" baseline="0" noProof="0" dirty="0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</a:rPr>
              <a:t>di Medicina Trasfusionale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9176338" y="237994"/>
            <a:ext cx="2660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CC3300"/>
                </a:solidFill>
              </a:rPr>
              <a:t>Napoli, 19/02/2026</a:t>
            </a:r>
            <a:endParaRPr lang="it-IT" sz="2400" b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8573DB-9506-8B75-2A9E-5D7676197C89}"/>
              </a:ext>
            </a:extLst>
          </p:cNvPr>
          <p:cNvSpPr txBox="1">
            <a:spLocks/>
          </p:cNvSpPr>
          <p:nvPr/>
        </p:nvSpPr>
        <p:spPr>
          <a:xfrm>
            <a:off x="2375469" y="785204"/>
            <a:ext cx="7624777" cy="5352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 smtClean="0">
                <a:solidFill>
                  <a:srgbClr val="BE16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Dichiarazione sul Conflitto di Interessi </a:t>
            </a:r>
            <a:endParaRPr lang="it-IT" sz="3600" b="1" dirty="0">
              <a:solidFill>
                <a:srgbClr val="BE16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ottotitolo 4">
            <a:extLst>
              <a:ext uri="{FF2B5EF4-FFF2-40B4-BE49-F238E27FC236}">
                <a16:creationId xmlns:a16="http://schemas.microsoft.com/office/drawing/2014/main" id="{F89ED2CE-3B9F-0A68-A253-033ED5ED6442}"/>
              </a:ext>
            </a:extLst>
          </p:cNvPr>
          <p:cNvSpPr txBox="1">
            <a:spLocks/>
          </p:cNvSpPr>
          <p:nvPr/>
        </p:nvSpPr>
        <p:spPr>
          <a:xfrm>
            <a:off x="2646123" y="1683749"/>
            <a:ext cx="6858000" cy="2907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sottoscritto in qualità di relatore </a:t>
            </a:r>
            <a:r>
              <a:rPr lang="it-IT" i="1" dirty="0" smtClean="0">
                <a:solidFill>
                  <a:sysClr val="windowText" lastClr="000000"/>
                </a:solidFill>
              </a:rPr>
              <a:t>dell’evento</a:t>
            </a:r>
          </a:p>
          <a:p>
            <a:pPr lvl="0" algn="just"/>
            <a:r>
              <a:rPr lang="it-IT" i="1" dirty="0" smtClean="0">
                <a:solidFill>
                  <a:sysClr val="windowText" lastClr="000000"/>
                </a:solidFill>
              </a:rPr>
              <a:t>“</a:t>
            </a:r>
            <a:r>
              <a:rPr lang="it-IT" i="1" dirty="0">
                <a:solidFill>
                  <a:sysClr val="windowText" lastClr="000000"/>
                </a:solidFill>
              </a:rPr>
              <a:t>Corso di Formazione in </a:t>
            </a:r>
            <a:r>
              <a:rPr lang="it-IT" i="1" dirty="0" err="1">
                <a:solidFill>
                  <a:sysClr val="windowText" lastClr="000000"/>
                </a:solidFill>
              </a:rPr>
              <a:t>Emocitometria</a:t>
            </a:r>
            <a:r>
              <a:rPr lang="it-IT" i="1" dirty="0">
                <a:solidFill>
                  <a:sysClr val="windowText" lastClr="000000"/>
                </a:solidFill>
              </a:rPr>
              <a:t> per TSLB in Medicina di Laboratorio e Medicina Trasfusionale”</a:t>
            </a:r>
            <a:endParaRPr kumimoji="0" lang="it-IT" sz="2400" b="0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dichiara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 NON ha avuto rapporti anche di finanziamento con soggetti portatori di interessi commerciali in campo sanitario </a:t>
            </a:r>
            <a:endParaRPr kumimoji="0" lang="it-IT" sz="24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2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Applicazioni in Medicina Trasfusionale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b="1" dirty="0" smtClean="0">
                <a:solidFill>
                  <a:srgbClr val="0070C0"/>
                </a:solidFill>
              </a:rPr>
              <a:t>a. Selezione di Idoneità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b="1" dirty="0" smtClean="0">
                <a:solidFill>
                  <a:srgbClr val="0070C0"/>
                </a:solidFill>
              </a:rPr>
              <a:t>b. </a:t>
            </a:r>
            <a:r>
              <a:rPr lang="it-IT" b="1" dirty="0" err="1" smtClean="0">
                <a:solidFill>
                  <a:srgbClr val="0070C0"/>
                </a:solidFill>
              </a:rPr>
              <a:t>Counseling</a:t>
            </a:r>
            <a:r>
              <a:rPr lang="it-IT" b="1" dirty="0" smtClean="0">
                <a:solidFill>
                  <a:srgbClr val="0070C0"/>
                </a:solidFill>
              </a:rPr>
              <a:t> al donatore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b="1" dirty="0" smtClean="0">
                <a:solidFill>
                  <a:srgbClr val="0070C0"/>
                </a:solidFill>
              </a:rPr>
              <a:t>c. Validazione emocomponenti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b="1" dirty="0" smtClean="0">
                <a:solidFill>
                  <a:srgbClr val="0070C0"/>
                </a:solidFill>
              </a:rPr>
              <a:t>d. Qualità del Prodotto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b="1" dirty="0" smtClean="0">
                <a:solidFill>
                  <a:srgbClr val="0070C0"/>
                </a:solidFill>
              </a:rPr>
              <a:t>e. Controllo di Processo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b="1" dirty="0" smtClean="0">
                <a:solidFill>
                  <a:srgbClr val="0070C0"/>
                </a:solidFill>
              </a:rPr>
              <a:t>f. Valutazione di Appropriatezza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t-IT" b="1" dirty="0" smtClean="0">
                <a:solidFill>
                  <a:srgbClr val="0070C0"/>
                </a:solidFill>
              </a:rPr>
              <a:t>g. Resa Trasfusionale</a:t>
            </a:r>
            <a:endParaRPr lang="it-IT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6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C3300"/>
                </a:solidFill>
              </a:rPr>
              <a:t>Selezione di Idoneità alla Donazione</a:t>
            </a:r>
            <a:endParaRPr lang="it-IT" b="1" dirty="0">
              <a:solidFill>
                <a:srgbClr val="CC3300"/>
              </a:solidFill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616" y="1825624"/>
            <a:ext cx="6726477" cy="4788117"/>
          </a:xfrm>
        </p:spPr>
      </p:pic>
    </p:spTree>
    <p:extLst>
      <p:ext uri="{BB962C8B-B14F-4D97-AF65-F5344CB8AC3E}">
        <p14:creationId xmlns:p14="http://schemas.microsoft.com/office/powerpoint/2010/main" val="25730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C3300"/>
                </a:solidFill>
              </a:rPr>
              <a:t>Selezione di Idoneità alla Donazione</a:t>
            </a:r>
            <a:endParaRPr lang="it-IT" b="1" dirty="0">
              <a:solidFill>
                <a:srgbClr val="CC3300"/>
              </a:solidFill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87" y="1825625"/>
            <a:ext cx="2452780" cy="4351338"/>
          </a:xfr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32340" y="1825624"/>
            <a:ext cx="7821461" cy="47630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b="1" dirty="0" smtClean="0"/>
              <a:t>Requisiti fisici per l'accettazione del donatore di </a:t>
            </a:r>
            <a:r>
              <a:rPr lang="it-IT" b="1" dirty="0" smtClean="0">
                <a:solidFill>
                  <a:srgbClr val="FF0000"/>
                </a:solidFill>
              </a:rPr>
              <a:t>SANGUE INTERO </a:t>
            </a:r>
            <a:r>
              <a:rPr lang="it-IT" b="1" dirty="0" smtClean="0"/>
              <a:t>o Aferesi </a:t>
            </a:r>
            <a:r>
              <a:rPr lang="it-IT" b="1" dirty="0" smtClean="0">
                <a:solidFill>
                  <a:srgbClr val="FF0000"/>
                </a:solidFill>
              </a:rPr>
              <a:t>MULTICOMPONENT</a:t>
            </a:r>
            <a:r>
              <a:rPr lang="it-IT" b="1" dirty="0" smtClean="0"/>
              <a:t>:</a:t>
            </a:r>
          </a:p>
          <a:p>
            <a:pPr marL="0" indent="0">
              <a:buNone/>
            </a:pPr>
            <a:endParaRPr lang="it-IT" sz="1400" b="1" dirty="0"/>
          </a:p>
          <a:p>
            <a:pPr marL="0" indent="0">
              <a:buNone/>
            </a:pPr>
            <a:r>
              <a:rPr lang="it-IT" b="1" dirty="0" err="1" smtClean="0">
                <a:solidFill>
                  <a:srgbClr val="0070C0"/>
                </a:solidFill>
              </a:rPr>
              <a:t>Hb</a:t>
            </a:r>
            <a:r>
              <a:rPr lang="it-IT" b="1" dirty="0" smtClean="0">
                <a:solidFill>
                  <a:srgbClr val="0070C0"/>
                </a:solidFill>
              </a:rPr>
              <a:t> &gt; 13,5 g/</a:t>
            </a:r>
            <a:r>
              <a:rPr lang="it-IT" b="1" dirty="0" err="1" smtClean="0">
                <a:solidFill>
                  <a:srgbClr val="0070C0"/>
                </a:solidFill>
              </a:rPr>
              <a:t>dL</a:t>
            </a:r>
            <a:r>
              <a:rPr lang="it-IT" b="1" dirty="0" smtClean="0">
                <a:solidFill>
                  <a:srgbClr val="0070C0"/>
                </a:solidFill>
              </a:rPr>
              <a:t> nell’uomo</a:t>
            </a:r>
          </a:p>
          <a:p>
            <a:pPr marL="0" indent="0">
              <a:buNone/>
            </a:pPr>
            <a:r>
              <a:rPr lang="it-IT" b="1" dirty="0" err="1" smtClean="0">
                <a:solidFill>
                  <a:srgbClr val="FF0000"/>
                </a:solidFill>
              </a:rPr>
              <a:t>Hb</a:t>
            </a:r>
            <a:r>
              <a:rPr lang="it-IT" b="1" dirty="0" smtClean="0">
                <a:solidFill>
                  <a:srgbClr val="FF0000"/>
                </a:solidFill>
              </a:rPr>
              <a:t> &gt; 12,5 g/</a:t>
            </a:r>
            <a:r>
              <a:rPr lang="it-IT" b="1" dirty="0" err="1" smtClean="0">
                <a:solidFill>
                  <a:srgbClr val="FF0000"/>
                </a:solidFill>
              </a:rPr>
              <a:t>dL</a:t>
            </a:r>
            <a:r>
              <a:rPr lang="it-IT" b="1" dirty="0" smtClean="0">
                <a:solidFill>
                  <a:srgbClr val="FF0000"/>
                </a:solidFill>
              </a:rPr>
              <a:t> nella donna</a:t>
            </a:r>
          </a:p>
          <a:p>
            <a:pPr marL="0" indent="0">
              <a:buNone/>
            </a:pPr>
            <a:endParaRPr lang="it-IT" sz="1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I donatori eterozigoti per alfa o beta talassemia possono essere accettati con valori di </a:t>
            </a:r>
            <a:r>
              <a:rPr lang="it-IT" b="1" dirty="0" err="1" smtClean="0">
                <a:solidFill>
                  <a:schemeClr val="accent6">
                    <a:lumMod val="75000"/>
                  </a:schemeClr>
                </a:solidFill>
              </a:rPr>
              <a:t>Hb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 non inferiori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a </a:t>
            </a:r>
            <a:r>
              <a:rPr lang="it-IT" b="1" dirty="0" smtClean="0">
                <a:solidFill>
                  <a:srgbClr val="0070C0"/>
                </a:solidFill>
              </a:rPr>
              <a:t>13 g/</a:t>
            </a:r>
            <a:r>
              <a:rPr lang="it-IT" b="1" dirty="0" err="1" smtClean="0">
                <a:solidFill>
                  <a:srgbClr val="0070C0"/>
                </a:solidFill>
              </a:rPr>
              <a:t>dL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nell’uomo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e </a:t>
            </a:r>
            <a:r>
              <a:rPr lang="it-IT" b="1" dirty="0" smtClean="0">
                <a:solidFill>
                  <a:srgbClr val="FF0000"/>
                </a:solidFill>
              </a:rPr>
              <a:t>12 g/</a:t>
            </a:r>
            <a:r>
              <a:rPr lang="it-IT" b="1" dirty="0" err="1" smtClean="0">
                <a:solidFill>
                  <a:srgbClr val="FF0000"/>
                </a:solidFill>
              </a:rPr>
              <a:t>dL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nella donna</a:t>
            </a:r>
          </a:p>
          <a:p>
            <a:pPr marL="0" indent="0" algn="r">
              <a:buNone/>
            </a:pPr>
            <a:r>
              <a:rPr lang="it-IT" b="1" i="1" dirty="0" smtClean="0"/>
              <a:t>Si prevede il calo di 1 g/</a:t>
            </a:r>
            <a:r>
              <a:rPr lang="it-IT" b="1" i="1" dirty="0" err="1" smtClean="0"/>
              <a:t>dL</a:t>
            </a:r>
            <a:r>
              <a:rPr lang="it-IT" b="1" i="1" dirty="0" smtClean="0"/>
              <a:t> di </a:t>
            </a:r>
            <a:r>
              <a:rPr lang="it-IT" b="1" i="1" dirty="0" err="1" smtClean="0"/>
              <a:t>Hb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206547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C3300"/>
                </a:solidFill>
              </a:rPr>
              <a:t>Selezione di Idoneità alla Donazione</a:t>
            </a:r>
            <a:endParaRPr lang="it-IT" b="1" dirty="0">
              <a:solidFill>
                <a:srgbClr val="CC3300"/>
              </a:solidFill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87" y="1825625"/>
            <a:ext cx="2452780" cy="4351338"/>
          </a:xfr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32340" y="1825624"/>
            <a:ext cx="7821461" cy="47630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 smtClean="0"/>
              <a:t>Requisiti fisici per l'accettazione del donatore di </a:t>
            </a:r>
            <a:r>
              <a:rPr lang="it-IT" b="1" dirty="0" smtClean="0">
                <a:solidFill>
                  <a:srgbClr val="FF0000"/>
                </a:solidFill>
              </a:rPr>
              <a:t>PLASMA IN AFERESI </a:t>
            </a:r>
            <a:r>
              <a:rPr lang="it-IT" b="1" dirty="0" smtClean="0"/>
              <a:t>(no </a:t>
            </a:r>
            <a:r>
              <a:rPr lang="it-IT" b="1" dirty="0" err="1" smtClean="0"/>
              <a:t>multicomponent</a:t>
            </a:r>
            <a:r>
              <a:rPr lang="it-IT" b="1" dirty="0" smtClean="0"/>
              <a:t>):</a:t>
            </a:r>
          </a:p>
          <a:p>
            <a:pPr marL="0" indent="0">
              <a:buNone/>
            </a:pPr>
            <a:endParaRPr lang="it-IT" sz="14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it-IT" b="1" dirty="0" smtClean="0">
                <a:solidFill>
                  <a:srgbClr val="0070C0"/>
                </a:solidFill>
              </a:rPr>
              <a:t>il donatore può essere considerato idoneo con valori di </a:t>
            </a:r>
            <a:r>
              <a:rPr lang="it-IT" b="1" dirty="0" err="1" smtClean="0">
                <a:solidFill>
                  <a:srgbClr val="0070C0"/>
                </a:solidFill>
              </a:rPr>
              <a:t>Hb</a:t>
            </a:r>
            <a:r>
              <a:rPr lang="it-IT" b="1" dirty="0" smtClean="0">
                <a:solidFill>
                  <a:srgbClr val="0070C0"/>
                </a:solidFill>
              </a:rPr>
              <a:t> non inferiori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b="1" dirty="0" smtClean="0">
                <a:solidFill>
                  <a:srgbClr val="0070C0"/>
                </a:solidFill>
              </a:rPr>
              <a:t>a </a:t>
            </a:r>
            <a:r>
              <a:rPr lang="it-IT" b="1" dirty="0" smtClean="0">
                <a:solidFill>
                  <a:srgbClr val="FF0000"/>
                </a:solidFill>
              </a:rPr>
              <a:t>11,5 g/</a:t>
            </a:r>
            <a:r>
              <a:rPr lang="it-IT" b="1" dirty="0" err="1" smtClean="0">
                <a:solidFill>
                  <a:srgbClr val="FF0000"/>
                </a:solidFill>
              </a:rPr>
              <a:t>dL</a:t>
            </a:r>
            <a:r>
              <a:rPr lang="it-IT" b="1" dirty="0" smtClean="0">
                <a:solidFill>
                  <a:srgbClr val="0070C0"/>
                </a:solidFill>
              </a:rPr>
              <a:t> nella donna e a </a:t>
            </a:r>
            <a:r>
              <a:rPr lang="it-IT" b="1" dirty="0" smtClean="0">
                <a:solidFill>
                  <a:srgbClr val="00B050"/>
                </a:solidFill>
              </a:rPr>
              <a:t>12,5 g/</a:t>
            </a:r>
            <a:r>
              <a:rPr lang="it-IT" b="1" dirty="0" err="1" smtClean="0">
                <a:solidFill>
                  <a:srgbClr val="00B050"/>
                </a:solidFill>
              </a:rPr>
              <a:t>dL</a:t>
            </a:r>
            <a:r>
              <a:rPr lang="it-IT" b="1" dirty="0" smtClean="0">
                <a:solidFill>
                  <a:srgbClr val="00B050"/>
                </a:solidFill>
              </a:rPr>
              <a:t> </a:t>
            </a:r>
            <a:r>
              <a:rPr lang="it-IT" b="1" dirty="0" smtClean="0">
                <a:solidFill>
                  <a:srgbClr val="0070C0"/>
                </a:solidFill>
              </a:rPr>
              <a:t>nell'uomo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b="1" dirty="0" smtClean="0">
                <a:solidFill>
                  <a:srgbClr val="0070C0"/>
                </a:solidFill>
              </a:rPr>
              <a:t>11 g/</a:t>
            </a:r>
            <a:r>
              <a:rPr lang="it-IT" b="1" dirty="0" err="1" smtClean="0">
                <a:solidFill>
                  <a:srgbClr val="0070C0"/>
                </a:solidFill>
              </a:rPr>
              <a:t>dL</a:t>
            </a:r>
            <a:r>
              <a:rPr lang="it-IT" b="1" dirty="0" smtClean="0">
                <a:solidFill>
                  <a:srgbClr val="0070C0"/>
                </a:solidFill>
              </a:rPr>
              <a:t> e 12 g/</a:t>
            </a:r>
            <a:r>
              <a:rPr lang="it-IT" b="1" dirty="0" err="1" smtClean="0">
                <a:solidFill>
                  <a:srgbClr val="0070C0"/>
                </a:solidFill>
              </a:rPr>
              <a:t>dL</a:t>
            </a:r>
            <a:r>
              <a:rPr lang="it-IT" b="1" dirty="0" smtClean="0">
                <a:solidFill>
                  <a:srgbClr val="0070C0"/>
                </a:solidFill>
              </a:rPr>
              <a:t> se portatori di trait talassemico</a:t>
            </a:r>
          </a:p>
          <a:p>
            <a:pPr marL="0" indent="0">
              <a:buNone/>
            </a:pPr>
            <a:endParaRPr lang="it-IT" b="1" dirty="0">
              <a:solidFill>
                <a:srgbClr val="0070C0"/>
              </a:solidFill>
            </a:endParaRPr>
          </a:p>
          <a:p>
            <a:pPr marL="0" indent="0" algn="r">
              <a:buNone/>
            </a:pPr>
            <a:r>
              <a:rPr lang="it-IT" b="1" i="1" dirty="0" smtClean="0"/>
              <a:t>Si prevede un calo trascurabile di </a:t>
            </a:r>
            <a:r>
              <a:rPr lang="it-IT" b="1" i="1" dirty="0" err="1" smtClean="0"/>
              <a:t>Hb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102550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C3300"/>
                </a:solidFill>
              </a:rPr>
              <a:t>Selezione di Idoneità alla Donazione</a:t>
            </a:r>
            <a:endParaRPr lang="it-IT" b="1" dirty="0">
              <a:solidFill>
                <a:srgbClr val="CC3300"/>
              </a:solidFill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87" y="1825625"/>
            <a:ext cx="2452780" cy="4351338"/>
          </a:xfr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32340" y="1825624"/>
            <a:ext cx="7821460" cy="47630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 smtClean="0"/>
              <a:t>Requisiti fisici per l'accettazione del donatore di </a:t>
            </a:r>
            <a:r>
              <a:rPr lang="it-IT" b="1" dirty="0" smtClean="0">
                <a:solidFill>
                  <a:srgbClr val="FF0000"/>
                </a:solidFill>
              </a:rPr>
              <a:t>PIASTRINE IN AFERESI</a:t>
            </a:r>
            <a:r>
              <a:rPr lang="it-IT" b="1" dirty="0" smtClean="0"/>
              <a:t>:</a:t>
            </a:r>
          </a:p>
          <a:p>
            <a:pPr marL="0" indent="0">
              <a:buNone/>
            </a:pPr>
            <a:endParaRPr lang="it-IT" sz="1400" b="1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it-IT" b="1" dirty="0" smtClean="0">
                <a:solidFill>
                  <a:srgbClr val="0070C0"/>
                </a:solidFill>
              </a:rPr>
              <a:t>oltre i requisiti previsti per il sangue intero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b="1" dirty="0" smtClean="0">
                <a:solidFill>
                  <a:srgbClr val="0070C0"/>
                </a:solidFill>
              </a:rPr>
              <a:t>un conteggio piastrinico </a:t>
            </a:r>
            <a:r>
              <a:rPr lang="it-IT" b="1" dirty="0" err="1" smtClean="0">
                <a:solidFill>
                  <a:srgbClr val="0070C0"/>
                </a:solidFill>
              </a:rPr>
              <a:t>pre</a:t>
            </a:r>
            <a:r>
              <a:rPr lang="it-IT" b="1" dirty="0" smtClean="0">
                <a:solidFill>
                  <a:srgbClr val="0070C0"/>
                </a:solidFill>
              </a:rPr>
              <a:t>-aferesi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b="1" dirty="0" smtClean="0">
                <a:solidFill>
                  <a:srgbClr val="FF0000"/>
                </a:solidFill>
              </a:rPr>
              <a:t>eseguito immediatamente prima della donazione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b="1" dirty="0" smtClean="0">
                <a:solidFill>
                  <a:srgbClr val="0070C0"/>
                </a:solidFill>
              </a:rPr>
              <a:t>NON inferiore a </a:t>
            </a:r>
            <a:r>
              <a:rPr lang="it-IT" b="1" dirty="0" smtClean="0">
                <a:solidFill>
                  <a:srgbClr val="00B050"/>
                </a:solidFill>
              </a:rPr>
              <a:t>180 x 10^9/L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b="1" dirty="0" smtClean="0">
                <a:solidFill>
                  <a:srgbClr val="0070C0"/>
                </a:solidFill>
              </a:rPr>
              <a:t>NON inferiore a </a:t>
            </a:r>
            <a:r>
              <a:rPr lang="it-IT" b="1" dirty="0" smtClean="0">
                <a:solidFill>
                  <a:srgbClr val="00B050"/>
                </a:solidFill>
              </a:rPr>
              <a:t>200 x 10^9/L </a:t>
            </a:r>
            <a:r>
              <a:rPr lang="it-IT" b="1" dirty="0" smtClean="0">
                <a:solidFill>
                  <a:srgbClr val="0070C0"/>
                </a:solidFill>
              </a:rPr>
              <a:t>per la </a:t>
            </a:r>
            <a:r>
              <a:rPr lang="it-IT" b="1" dirty="0" err="1" smtClean="0">
                <a:solidFill>
                  <a:srgbClr val="0070C0"/>
                </a:solidFill>
              </a:rPr>
              <a:t>doppiaPLT</a:t>
            </a:r>
            <a:endParaRPr lang="it-IT" b="1" dirty="0">
              <a:solidFill>
                <a:srgbClr val="0070C0"/>
              </a:solidFill>
            </a:endParaRPr>
          </a:p>
          <a:p>
            <a:pPr marL="0" indent="0" algn="r">
              <a:buNone/>
            </a:pPr>
            <a:endParaRPr lang="it-IT" b="1" i="1" dirty="0" smtClean="0"/>
          </a:p>
          <a:p>
            <a:pPr marL="0" indent="0" algn="r">
              <a:buNone/>
            </a:pPr>
            <a:r>
              <a:rPr lang="it-IT" b="1" i="1" dirty="0" smtClean="0"/>
              <a:t>Si prevede un calo temporaneo di 50x10^9/L PLT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226907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C3300"/>
                </a:solidFill>
              </a:rPr>
              <a:t>Selezione di Idoneità alla Donazione</a:t>
            </a:r>
            <a:endParaRPr lang="it-IT" b="1" dirty="0">
              <a:solidFill>
                <a:srgbClr val="CC3300"/>
              </a:solidFill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87" y="1825625"/>
            <a:ext cx="2452780" cy="4351338"/>
          </a:xfr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32340" y="1825624"/>
            <a:ext cx="7821460" cy="47630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LEUCOCITOSI</a:t>
            </a:r>
            <a:r>
              <a:rPr lang="it-IT" b="1" dirty="0" smtClean="0"/>
              <a:t>:</a:t>
            </a:r>
          </a:p>
          <a:p>
            <a:r>
              <a:rPr lang="it-IT" b="1" dirty="0" smtClean="0"/>
              <a:t>non è annoverato tra i parametri </a:t>
            </a:r>
            <a:r>
              <a:rPr lang="it-IT" b="1" dirty="0" err="1" smtClean="0"/>
              <a:t>pre</a:t>
            </a:r>
            <a:r>
              <a:rPr lang="it-IT" b="1" dirty="0" smtClean="0"/>
              <a:t>-donazione</a:t>
            </a:r>
          </a:p>
          <a:p>
            <a:r>
              <a:rPr lang="it-IT" b="1" dirty="0" err="1" smtClean="0"/>
              <a:t>é</a:t>
            </a:r>
            <a:r>
              <a:rPr lang="it-IT" b="1" dirty="0" smtClean="0"/>
              <a:t> motivo di NON utilizzo del sangue donato</a:t>
            </a:r>
          </a:p>
          <a:p>
            <a:r>
              <a:rPr lang="it-IT" b="1" dirty="0" smtClean="0"/>
              <a:t>può essere motivo di esclusione:</a:t>
            </a:r>
          </a:p>
          <a:p>
            <a:pPr lvl="1"/>
            <a:r>
              <a:rPr lang="it-IT" b="1" dirty="0" smtClean="0">
                <a:solidFill>
                  <a:srgbClr val="0070C0"/>
                </a:solidFill>
              </a:rPr>
              <a:t>risparmio di lavoro «inutile»</a:t>
            </a:r>
          </a:p>
          <a:p>
            <a:pPr lvl="1"/>
            <a:r>
              <a:rPr lang="it-IT" b="1" dirty="0" smtClean="0">
                <a:solidFill>
                  <a:srgbClr val="0070C0"/>
                </a:solidFill>
              </a:rPr>
              <a:t>risparmio di materiali e riduzione costi</a:t>
            </a:r>
          </a:p>
          <a:p>
            <a:pPr lvl="1"/>
            <a:r>
              <a:rPr lang="it-IT" b="1" dirty="0" smtClean="0">
                <a:solidFill>
                  <a:srgbClr val="0070C0"/>
                </a:solidFill>
              </a:rPr>
              <a:t>riduzione esposizione a rischio del personale</a:t>
            </a:r>
          </a:p>
          <a:p>
            <a:pPr lvl="1"/>
            <a:r>
              <a:rPr lang="it-IT" b="1" dirty="0" smtClean="0">
                <a:solidFill>
                  <a:srgbClr val="0070C0"/>
                </a:solidFill>
              </a:rPr>
              <a:t>si evita al donatore un salasso «inutile» (non </a:t>
            </a:r>
            <a:r>
              <a:rPr lang="it-IT" b="1" dirty="0" err="1" smtClean="0">
                <a:solidFill>
                  <a:srgbClr val="0070C0"/>
                </a:solidFill>
              </a:rPr>
              <a:t>utilizzab</a:t>
            </a:r>
            <a:r>
              <a:rPr lang="it-IT" b="1" dirty="0" smtClean="0">
                <a:solidFill>
                  <a:srgbClr val="0070C0"/>
                </a:solidFill>
              </a:rPr>
              <a:t>.)</a:t>
            </a:r>
          </a:p>
          <a:p>
            <a:pPr lvl="1"/>
            <a:r>
              <a:rPr lang="it-IT" b="1" dirty="0" smtClean="0">
                <a:solidFill>
                  <a:srgbClr val="0070C0"/>
                </a:solidFill>
              </a:rPr>
              <a:t>si recupera la donazione a breve termine</a:t>
            </a:r>
          </a:p>
          <a:p>
            <a:pPr lvl="1"/>
            <a:endParaRPr lang="it-IT" b="1" dirty="0" smtClean="0"/>
          </a:p>
          <a:p>
            <a:r>
              <a:rPr lang="it-IT" b="1" dirty="0" smtClean="0"/>
              <a:t>ogni SIMT può stabilire il valore soglia</a:t>
            </a:r>
          </a:p>
          <a:p>
            <a:endParaRPr lang="it-IT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52265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err="1" smtClean="0">
                <a:solidFill>
                  <a:srgbClr val="CC3300"/>
                </a:solidFill>
              </a:rPr>
              <a:t>Counseling</a:t>
            </a:r>
            <a:r>
              <a:rPr lang="it-IT" b="1" dirty="0" smtClean="0">
                <a:solidFill>
                  <a:srgbClr val="CC3300"/>
                </a:solidFill>
              </a:rPr>
              <a:t> al Donatore</a:t>
            </a:r>
            <a:endParaRPr lang="it-IT" b="1" dirty="0">
              <a:solidFill>
                <a:srgbClr val="CC3300"/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6019800" y="1825625"/>
            <a:ext cx="5334000" cy="4537597"/>
          </a:xfrm>
        </p:spPr>
        <p:txBody>
          <a:bodyPr>
            <a:noAutofit/>
          </a:bodyPr>
          <a:lstStyle/>
          <a:p>
            <a:r>
              <a:rPr lang="it-IT" b="1" dirty="0" err="1" smtClean="0"/>
              <a:t>Hb</a:t>
            </a:r>
            <a:r>
              <a:rPr lang="it-IT" b="1" dirty="0" smtClean="0"/>
              <a:t> 10,9 </a:t>
            </a:r>
            <a:r>
              <a:rPr lang="it-IT" b="1" dirty="0" smtClean="0">
                <a:sym typeface="Wingdings 3" panose="05040102010807070707" pitchFamily="18" charset="2"/>
              </a:rPr>
              <a:t></a:t>
            </a:r>
            <a:endParaRPr lang="it-IT" b="1" dirty="0" smtClean="0"/>
          </a:p>
          <a:p>
            <a:r>
              <a:rPr lang="it-IT" b="1" dirty="0" smtClean="0"/>
              <a:t>MCV 75 </a:t>
            </a:r>
            <a:r>
              <a:rPr lang="it-IT" b="1" dirty="0" smtClean="0">
                <a:sym typeface="Wingdings 3" panose="05040102010807070707" pitchFamily="18" charset="2"/>
              </a:rPr>
              <a:t></a:t>
            </a:r>
            <a:endParaRPr lang="it-IT" b="1" dirty="0" smtClean="0"/>
          </a:p>
          <a:p>
            <a:r>
              <a:rPr lang="it-IT" b="1" dirty="0" smtClean="0"/>
              <a:t>MCH 23,5 </a:t>
            </a:r>
            <a:r>
              <a:rPr lang="it-IT" b="1" dirty="0" smtClean="0">
                <a:sym typeface="Wingdings 3" panose="05040102010807070707" pitchFamily="18" charset="2"/>
              </a:rPr>
              <a:t></a:t>
            </a:r>
            <a:endParaRPr lang="it-IT" b="1" dirty="0" smtClean="0"/>
          </a:p>
          <a:p>
            <a:r>
              <a:rPr lang="it-IT" b="1" dirty="0" smtClean="0"/>
              <a:t>MCHC 31,3 </a:t>
            </a:r>
            <a:r>
              <a:rPr lang="it-IT" b="1" dirty="0" smtClean="0">
                <a:sym typeface="Wingdings 3" panose="05040102010807070707" pitchFamily="18" charset="2"/>
              </a:rPr>
              <a:t></a:t>
            </a:r>
            <a:endParaRPr lang="it-IT" b="1" dirty="0" smtClean="0"/>
          </a:p>
          <a:p>
            <a:pPr marL="0" indent="0" algn="ctr">
              <a:buNone/>
            </a:pPr>
            <a:r>
              <a:rPr lang="it-IT" b="1" dirty="0" smtClean="0">
                <a:sym typeface="Wingdings 3" panose="05040102010807070707" pitchFamily="18" charset="2"/>
              </a:rPr>
              <a:t></a:t>
            </a:r>
            <a:endParaRPr lang="it-IT" b="1" dirty="0"/>
          </a:p>
          <a:p>
            <a:pPr marL="0" indent="0"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Anemia microcitica ipocromica in donatore periodico</a:t>
            </a:r>
          </a:p>
          <a:p>
            <a:pPr marL="0" indent="0" algn="ctr">
              <a:buNone/>
            </a:pPr>
            <a:r>
              <a:rPr lang="it-IT" b="1" dirty="0" smtClean="0">
                <a:sym typeface="Wingdings 3" panose="05040102010807070707" pitchFamily="18" charset="2"/>
              </a:rPr>
              <a:t></a:t>
            </a:r>
            <a:endParaRPr lang="it-IT" b="1" dirty="0" smtClean="0"/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B050"/>
                </a:solidFill>
              </a:rPr>
              <a:t>Terapia Marziale</a:t>
            </a:r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9" name="Segnaposto contenuto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4124"/>
            <a:ext cx="4973877" cy="4314340"/>
          </a:xfrm>
        </p:spPr>
      </p:pic>
    </p:spTree>
    <p:extLst>
      <p:ext uri="{BB962C8B-B14F-4D97-AF65-F5344CB8AC3E}">
        <p14:creationId xmlns:p14="http://schemas.microsoft.com/office/powerpoint/2010/main" val="88893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err="1" smtClean="0">
                <a:solidFill>
                  <a:srgbClr val="CC3300"/>
                </a:solidFill>
              </a:rPr>
              <a:t>Counseling</a:t>
            </a:r>
            <a:r>
              <a:rPr lang="it-IT" b="1" dirty="0" smtClean="0">
                <a:solidFill>
                  <a:srgbClr val="CC3300"/>
                </a:solidFill>
              </a:rPr>
              <a:t> al Donatore</a:t>
            </a:r>
            <a:endParaRPr lang="it-IT" b="1" dirty="0">
              <a:solidFill>
                <a:srgbClr val="CC3300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60270"/>
            <a:ext cx="5181600" cy="3882047"/>
          </a:xfrm>
        </p:spPr>
      </p:pic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it-IT" sz="3200" dirty="0" smtClean="0"/>
          </a:p>
          <a:p>
            <a:endParaRPr lang="it-IT" sz="32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72199" y="2141951"/>
            <a:ext cx="5477005" cy="431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Leucocitosi di lieve/media entità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Anamnesi negativa per infezioni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Reperto ripetuto costantemente nel tempo (per es. in donazioni esterne)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>
                <a:solidFill>
                  <a:prstClr val="black"/>
                </a:solidFill>
                <a:sym typeface="Wingdings 3" panose="05040102010807070707" pitchFamily="18" charset="2"/>
              </a:rPr>
              <a:t></a:t>
            </a:r>
            <a:endParaRPr lang="it-IT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 smtClean="0">
                <a:solidFill>
                  <a:srgbClr val="FF0000"/>
                </a:solidFill>
              </a:rPr>
              <a:t>Sospetto di LLC</a:t>
            </a:r>
            <a:endParaRPr lang="it-IT" sz="2800" b="1" dirty="0">
              <a:solidFill>
                <a:srgbClr val="FF00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>
                <a:solidFill>
                  <a:prstClr val="black"/>
                </a:solidFill>
                <a:sym typeface="Wingdings 3" panose="05040102010807070707" pitchFamily="18" charset="2"/>
              </a:rPr>
              <a:t></a:t>
            </a:r>
            <a:endParaRPr lang="it-IT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 smtClean="0">
                <a:solidFill>
                  <a:srgbClr val="00B050"/>
                </a:solidFill>
              </a:rPr>
              <a:t>Visita ematologica</a:t>
            </a:r>
            <a:r>
              <a:rPr lang="it-IT" sz="2800" dirty="0" smtClean="0"/>
              <a:t>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37997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err="1" smtClean="0">
                <a:solidFill>
                  <a:srgbClr val="CC3300"/>
                </a:solidFill>
              </a:rPr>
              <a:t>Counseling</a:t>
            </a:r>
            <a:r>
              <a:rPr lang="it-IT" b="1" dirty="0" smtClean="0">
                <a:solidFill>
                  <a:srgbClr val="CC3300"/>
                </a:solidFill>
              </a:rPr>
              <a:t> al Donatore</a:t>
            </a:r>
            <a:endParaRPr lang="it-IT" b="1" dirty="0">
              <a:solidFill>
                <a:srgbClr val="CC3300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60270"/>
            <a:ext cx="5181600" cy="3882047"/>
          </a:xfrm>
        </p:spPr>
      </p:pic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it-IT" sz="3200" dirty="0" smtClean="0"/>
          </a:p>
          <a:p>
            <a:endParaRPr lang="it-IT" sz="32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72199" y="2141951"/>
            <a:ext cx="5477005" cy="431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Leucocitosi di lieve/media entità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Anamnesi negativa per infezioni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 smtClean="0"/>
              <a:t>Reperto ripetuto costantemente nel tempo (per es. in donazioni esterne)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>
                <a:solidFill>
                  <a:prstClr val="black"/>
                </a:solidFill>
                <a:sym typeface="Wingdings 3" panose="05040102010807070707" pitchFamily="18" charset="2"/>
              </a:rPr>
              <a:t></a:t>
            </a:r>
            <a:endParaRPr lang="it-IT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 smtClean="0">
                <a:solidFill>
                  <a:srgbClr val="FF0000"/>
                </a:solidFill>
              </a:rPr>
              <a:t>Sospetto di LLC</a:t>
            </a:r>
            <a:endParaRPr lang="it-IT" sz="2800" b="1" dirty="0">
              <a:solidFill>
                <a:srgbClr val="FF00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>
                <a:solidFill>
                  <a:prstClr val="black"/>
                </a:solidFill>
                <a:sym typeface="Wingdings 3" panose="05040102010807070707" pitchFamily="18" charset="2"/>
              </a:rPr>
              <a:t></a:t>
            </a:r>
            <a:endParaRPr lang="it-IT" sz="28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dirty="0" smtClean="0">
                <a:solidFill>
                  <a:srgbClr val="00B050"/>
                </a:solidFill>
              </a:rPr>
              <a:t>Visita ematologica</a:t>
            </a:r>
            <a:r>
              <a:rPr lang="it-IT" sz="2800" dirty="0" smtClean="0"/>
              <a:t>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04479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err="1" smtClean="0">
                <a:solidFill>
                  <a:srgbClr val="CC3300"/>
                </a:solidFill>
              </a:rPr>
              <a:t>Counseling</a:t>
            </a:r>
            <a:r>
              <a:rPr lang="it-IT" b="1" dirty="0" smtClean="0">
                <a:solidFill>
                  <a:srgbClr val="CC3300"/>
                </a:solidFill>
              </a:rPr>
              <a:t> al Donatore</a:t>
            </a:r>
            <a:endParaRPr lang="it-IT" b="1" dirty="0">
              <a:solidFill>
                <a:srgbClr val="CC3300"/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6237962" y="1825626"/>
            <a:ext cx="5115838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rgbClr val="7030A0"/>
                </a:solidFill>
              </a:rPr>
              <a:t>PSEUDOPIASTRINOPENIA</a:t>
            </a:r>
          </a:p>
          <a:p>
            <a:pPr marL="0" indent="0" algn="ctr">
              <a:buNone/>
            </a:pPr>
            <a:r>
              <a:rPr lang="it-IT" dirty="0" smtClean="0">
                <a:sym typeface="Wingdings 3" panose="05040102010807070707" pitchFamily="18" charset="2"/>
              </a:rPr>
              <a:t>reperto ripetuto ma accidentale cui nessuno da una spiegazione</a:t>
            </a:r>
          </a:p>
          <a:p>
            <a:pPr marL="0" indent="0" algn="ctr">
              <a:buNone/>
            </a:pPr>
            <a:r>
              <a:rPr lang="it-IT" dirty="0" smtClean="0">
                <a:sym typeface="Wingdings 3" panose="05040102010807070707" pitchFamily="18" charset="2"/>
              </a:rPr>
              <a:t></a:t>
            </a:r>
          </a:p>
          <a:p>
            <a:pPr marL="0" indent="0">
              <a:buNone/>
            </a:pPr>
            <a:r>
              <a:rPr lang="it-IT" dirty="0" smtClean="0"/>
              <a:t>1. rieseguire l’emocromo dopo un po’ di attesa</a:t>
            </a:r>
          </a:p>
          <a:p>
            <a:pPr marL="0" indent="0">
              <a:buNone/>
            </a:pPr>
            <a:r>
              <a:rPr lang="it-IT" dirty="0" smtClean="0"/>
              <a:t>2. prelievo in citrato e/o eparina</a:t>
            </a:r>
          </a:p>
          <a:p>
            <a:pPr marL="0" indent="0" algn="ctr">
              <a:buNone/>
            </a:pPr>
            <a:r>
              <a:rPr lang="it-IT" dirty="0" smtClean="0">
                <a:sym typeface="Wingdings 3" panose="05040102010807070707" pitchFamily="18" charset="2"/>
              </a:rPr>
              <a:t></a:t>
            </a:r>
          </a:p>
          <a:p>
            <a:pPr marL="0" indent="0" algn="ctr">
              <a:buNone/>
            </a:pPr>
            <a:r>
              <a:rPr lang="it-IT" dirty="0" smtClean="0"/>
              <a:t>mistero risolto</a:t>
            </a:r>
          </a:p>
          <a:p>
            <a:pPr marL="0" indent="0" algn="ctr">
              <a:buNone/>
            </a:pP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rgbClr val="00B050"/>
                </a:solidFill>
              </a:rPr>
              <a:t>POLIGLOBULIA</a:t>
            </a:r>
          </a:p>
          <a:p>
            <a:r>
              <a:rPr lang="it-IT" b="1" dirty="0" smtClean="0"/>
              <a:t>assolutamente sottovalutata</a:t>
            </a:r>
          </a:p>
          <a:p>
            <a:r>
              <a:rPr lang="it-IT" b="1" dirty="0" smtClean="0"/>
              <a:t>consiglio MMG di donare</a:t>
            </a:r>
          </a:p>
          <a:p>
            <a:r>
              <a:rPr lang="it-IT" b="1" dirty="0" smtClean="0"/>
              <a:t>donazione = salasso gratis/no CUP</a:t>
            </a:r>
          </a:p>
          <a:p>
            <a:endParaRPr lang="it-IT" b="1" dirty="0" smtClean="0"/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E se fosse?</a:t>
            </a:r>
          </a:p>
          <a:p>
            <a:r>
              <a:rPr lang="it-IT" b="1" dirty="0" smtClean="0"/>
              <a:t>una Policitemia</a:t>
            </a:r>
          </a:p>
          <a:p>
            <a:r>
              <a:rPr lang="it-IT" b="1" dirty="0" smtClean="0"/>
              <a:t>secondaria a pneumopatia</a:t>
            </a:r>
          </a:p>
          <a:p>
            <a:r>
              <a:rPr lang="it-IT" b="1" dirty="0" err="1" smtClean="0"/>
              <a:t>emocromatosi</a:t>
            </a:r>
            <a:r>
              <a:rPr lang="it-IT" b="1" dirty="0" smtClean="0"/>
              <a:t>/</a:t>
            </a:r>
            <a:r>
              <a:rPr lang="it-IT" b="1" dirty="0" err="1" smtClean="0"/>
              <a:t>emosiderosi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197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Validazione Emocomponenti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b="1" dirty="0" smtClean="0"/>
              <a:t>Leucocitosi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indice di possibile batteriemia misconosciuta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 smtClean="0"/>
              <a:t>Gli altri parametri?</a:t>
            </a:r>
          </a:p>
          <a:p>
            <a:pPr marL="0" indent="0">
              <a:buNone/>
            </a:pPr>
            <a:r>
              <a:rPr lang="it-IT" dirty="0" smtClean="0"/>
              <a:t>di solito non più rilevanti</a:t>
            </a:r>
          </a:p>
          <a:p>
            <a:pPr marL="0" indent="0">
              <a:buNone/>
            </a:pPr>
            <a:r>
              <a:rPr lang="it-IT" dirty="0" smtClean="0"/>
              <a:t>anche se non coincidenti con l’esame </a:t>
            </a:r>
            <a:r>
              <a:rPr lang="it-IT" dirty="0" err="1" smtClean="0"/>
              <a:t>pre</a:t>
            </a:r>
            <a:r>
              <a:rPr lang="it-IT" dirty="0" smtClean="0"/>
              <a:t>-donazione 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84889"/>
            <a:ext cx="5181600" cy="343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1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Qualità del Prodotto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78775"/>
            <a:ext cx="5184108" cy="2918694"/>
          </a:xfrm>
          <a:prstGeom prst="rect">
            <a:avLst/>
          </a:prstGeom>
        </p:spPr>
      </p:pic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b="1" dirty="0" smtClean="0"/>
              <a:t>Requisiti del concentrato eritrocitario </a:t>
            </a:r>
            <a:r>
              <a:rPr lang="it-IT" b="1" dirty="0" err="1" smtClean="0"/>
              <a:t>leucodepleto</a:t>
            </a:r>
            <a:r>
              <a:rPr lang="it-IT" b="1" dirty="0" smtClean="0"/>
              <a:t> e risospeso in soluzione additiva</a:t>
            </a:r>
          </a:p>
          <a:p>
            <a:r>
              <a:rPr lang="it-IT" dirty="0" smtClean="0"/>
              <a:t>Emoglobina Minimo </a:t>
            </a:r>
            <a:r>
              <a:rPr lang="it-IT" b="1" dirty="0" smtClean="0">
                <a:solidFill>
                  <a:srgbClr val="FF0000"/>
                </a:solidFill>
              </a:rPr>
              <a:t>40 g</a:t>
            </a:r>
            <a:r>
              <a:rPr lang="it-IT" b="1" dirty="0" smtClean="0"/>
              <a:t> </a:t>
            </a:r>
            <a:r>
              <a:rPr lang="it-IT" dirty="0" smtClean="0"/>
              <a:t>per unità</a:t>
            </a:r>
          </a:p>
          <a:p>
            <a:r>
              <a:rPr lang="it-IT" dirty="0" smtClean="0"/>
              <a:t>Ematocrito </a:t>
            </a:r>
            <a:r>
              <a:rPr lang="it-IT" b="1" dirty="0" smtClean="0">
                <a:solidFill>
                  <a:srgbClr val="FF0000"/>
                </a:solidFill>
              </a:rPr>
              <a:t>0,50 – 0,70</a:t>
            </a:r>
          </a:p>
          <a:p>
            <a:r>
              <a:rPr lang="it-IT" dirty="0" smtClean="0"/>
              <a:t>Leucociti residui </a:t>
            </a:r>
            <a:r>
              <a:rPr lang="it-IT" b="1" dirty="0" smtClean="0">
                <a:solidFill>
                  <a:srgbClr val="FF0000"/>
                </a:solidFill>
              </a:rPr>
              <a:t>&lt; 1 x 10^6 </a:t>
            </a:r>
            <a:r>
              <a:rPr lang="it-IT" dirty="0" smtClean="0"/>
              <a:t>per unità</a:t>
            </a:r>
          </a:p>
          <a:p>
            <a:r>
              <a:rPr lang="it-IT" dirty="0" smtClean="0"/>
              <a:t>Emolisi alla fine del periodo di conservazione </a:t>
            </a:r>
            <a:r>
              <a:rPr lang="it-IT" b="1" dirty="0" smtClean="0">
                <a:solidFill>
                  <a:srgbClr val="FF0000"/>
                </a:solidFill>
              </a:rPr>
              <a:t>&lt; 0,8% </a:t>
            </a:r>
            <a:r>
              <a:rPr lang="it-IT" dirty="0" smtClean="0"/>
              <a:t>della massa eritrocitaria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200384" y="4985360"/>
            <a:ext cx="524840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i="1" dirty="0" smtClean="0">
                <a:solidFill>
                  <a:srgbClr val="002060"/>
                </a:solidFill>
              </a:rPr>
              <a:t>Quantità iniziale minima teorica di </a:t>
            </a:r>
            <a:r>
              <a:rPr lang="it-IT" b="1" i="1" dirty="0" err="1" smtClean="0">
                <a:solidFill>
                  <a:srgbClr val="002060"/>
                </a:solidFill>
              </a:rPr>
              <a:t>Hb</a:t>
            </a:r>
            <a:r>
              <a:rPr lang="it-IT" b="1" i="1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it-IT" b="1" i="1" dirty="0" smtClean="0">
                <a:solidFill>
                  <a:srgbClr val="002060"/>
                </a:solidFill>
              </a:rPr>
              <a:t>12,5 g/</a:t>
            </a:r>
            <a:r>
              <a:rPr lang="it-IT" b="1" i="1" dirty="0" err="1" smtClean="0">
                <a:solidFill>
                  <a:srgbClr val="002060"/>
                </a:solidFill>
              </a:rPr>
              <a:t>dL</a:t>
            </a:r>
            <a:r>
              <a:rPr lang="it-IT" b="1" i="1" dirty="0" smtClean="0">
                <a:solidFill>
                  <a:srgbClr val="002060"/>
                </a:solidFill>
              </a:rPr>
              <a:t> x 450 </a:t>
            </a:r>
            <a:r>
              <a:rPr lang="it-IT" b="1" i="1" dirty="0" err="1" smtClean="0">
                <a:solidFill>
                  <a:srgbClr val="002060"/>
                </a:solidFill>
              </a:rPr>
              <a:t>mL</a:t>
            </a:r>
            <a:r>
              <a:rPr lang="it-IT" b="1" i="1" dirty="0" smtClean="0">
                <a:solidFill>
                  <a:srgbClr val="002060"/>
                </a:solidFill>
              </a:rPr>
              <a:t> =&gt; 12,5 x 4,5 = 56,25 g</a:t>
            </a:r>
          </a:p>
          <a:p>
            <a:pPr algn="ctr"/>
            <a:r>
              <a:rPr lang="it-IT" b="1" i="1" dirty="0" smtClean="0">
                <a:solidFill>
                  <a:srgbClr val="002060"/>
                </a:solidFill>
              </a:rPr>
              <a:t>Raccogliere meno di 450 </a:t>
            </a:r>
            <a:r>
              <a:rPr lang="it-IT" b="1" i="1" dirty="0" err="1" smtClean="0">
                <a:solidFill>
                  <a:srgbClr val="002060"/>
                </a:solidFill>
              </a:rPr>
              <a:t>mL</a:t>
            </a:r>
            <a:r>
              <a:rPr lang="it-IT" b="1" i="1" dirty="0" smtClean="0">
                <a:solidFill>
                  <a:srgbClr val="002060"/>
                </a:solidFill>
              </a:rPr>
              <a:t> = </a:t>
            </a:r>
            <a:r>
              <a:rPr lang="it-IT" b="1" i="1" dirty="0" smtClean="0">
                <a:solidFill>
                  <a:srgbClr val="002060"/>
                </a:solidFill>
                <a:sym typeface="Wingdings 3" panose="05040102010807070707" pitchFamily="18" charset="2"/>
              </a:rPr>
              <a:t> </a:t>
            </a:r>
            <a:r>
              <a:rPr lang="it-IT" b="1" i="1" dirty="0" err="1" smtClean="0">
                <a:solidFill>
                  <a:srgbClr val="002060"/>
                </a:solidFill>
                <a:sym typeface="Wingdings 3" panose="05040102010807070707" pitchFamily="18" charset="2"/>
              </a:rPr>
              <a:t>Hb</a:t>
            </a:r>
            <a:r>
              <a:rPr lang="it-IT" b="1" i="1" dirty="0" smtClean="0">
                <a:solidFill>
                  <a:srgbClr val="002060"/>
                </a:solidFill>
                <a:sym typeface="Wingdings 3" panose="05040102010807070707" pitchFamily="18" charset="2"/>
              </a:rPr>
              <a:t> finale</a:t>
            </a:r>
            <a:r>
              <a:rPr lang="it-IT" b="1" i="1" dirty="0" smtClean="0">
                <a:solidFill>
                  <a:srgbClr val="002060"/>
                </a:solidFill>
              </a:rPr>
              <a:t> </a:t>
            </a:r>
            <a:endParaRPr lang="it-IT" b="1" i="1" dirty="0">
              <a:solidFill>
                <a:srgbClr val="00206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200384" y="6176963"/>
            <a:ext cx="5248405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 smtClean="0">
                <a:solidFill>
                  <a:srgbClr val="002060"/>
                </a:solidFill>
              </a:rPr>
              <a:t>Leucoriduzione</a:t>
            </a:r>
            <a:r>
              <a:rPr lang="it-IT" sz="2000" b="1" dirty="0" smtClean="0">
                <a:solidFill>
                  <a:srgbClr val="002060"/>
                </a:solidFill>
              </a:rPr>
              <a:t> + </a:t>
            </a:r>
            <a:r>
              <a:rPr lang="it-IT" sz="2000" b="1" dirty="0" err="1" smtClean="0">
                <a:solidFill>
                  <a:srgbClr val="002060"/>
                </a:solidFill>
              </a:rPr>
              <a:t>Leucodeplezione</a:t>
            </a:r>
            <a:endParaRPr lang="it-IT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58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Qualità del Prodotto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799845"/>
            <a:ext cx="4873668" cy="4873668"/>
          </a:xfrm>
          <a:prstGeom prst="rect">
            <a:avLst/>
          </a:prstGeo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b="1" dirty="0" smtClean="0"/>
              <a:t>Piastrinoaferesi singola</a:t>
            </a:r>
            <a:r>
              <a:rPr lang="it-IT" dirty="0" smtClean="0"/>
              <a:t>:</a:t>
            </a:r>
          </a:p>
          <a:p>
            <a:r>
              <a:rPr lang="it-IT" dirty="0" smtClean="0"/>
              <a:t>≥ </a:t>
            </a:r>
            <a:r>
              <a:rPr lang="it-IT" b="1" dirty="0" smtClean="0">
                <a:solidFill>
                  <a:srgbClr val="00B050"/>
                </a:solidFill>
              </a:rPr>
              <a:t>3,0 </a:t>
            </a:r>
            <a:r>
              <a:rPr lang="it-IT" b="1" dirty="0">
                <a:solidFill>
                  <a:srgbClr val="00B050"/>
                </a:solidFill>
              </a:rPr>
              <a:t>x </a:t>
            </a:r>
            <a:r>
              <a:rPr lang="it-IT" b="1" dirty="0" smtClean="0">
                <a:solidFill>
                  <a:srgbClr val="00B050"/>
                </a:solidFill>
              </a:rPr>
              <a:t>10^11 </a:t>
            </a:r>
            <a:r>
              <a:rPr lang="it-IT" dirty="0" smtClean="0"/>
              <a:t>PLT </a:t>
            </a:r>
            <a:r>
              <a:rPr lang="it-IT" dirty="0"/>
              <a:t>per </a:t>
            </a:r>
            <a:r>
              <a:rPr lang="it-IT" dirty="0" smtClean="0"/>
              <a:t>unità</a:t>
            </a:r>
          </a:p>
          <a:p>
            <a:pPr marL="0" indent="0">
              <a:buNone/>
            </a:pPr>
            <a:r>
              <a:rPr lang="it-IT" dirty="0" smtClean="0"/>
              <a:t>  (</a:t>
            </a:r>
            <a:r>
              <a:rPr lang="it-IT" i="1" dirty="0" smtClean="0">
                <a:solidFill>
                  <a:srgbClr val="0070C0"/>
                </a:solidFill>
              </a:rPr>
              <a:t>= 300 miliardi di PLT in una unità</a:t>
            </a:r>
            <a:r>
              <a:rPr lang="it-IT" dirty="0" smtClean="0"/>
              <a:t>)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b="1" dirty="0" smtClean="0"/>
              <a:t>Piastrinoaferesi </a:t>
            </a:r>
            <a:r>
              <a:rPr lang="it-IT" b="1" dirty="0" err="1" smtClean="0"/>
              <a:t>multicomponent</a:t>
            </a:r>
            <a:endParaRPr lang="it-IT" b="1" dirty="0" smtClean="0"/>
          </a:p>
          <a:p>
            <a:pPr marL="0" indent="0">
              <a:buNone/>
            </a:pPr>
            <a:r>
              <a:rPr lang="it-IT" dirty="0" smtClean="0"/>
              <a:t>(+rossi o +plasma o </a:t>
            </a:r>
            <a:r>
              <a:rPr lang="it-IT" dirty="0" err="1" smtClean="0"/>
              <a:t>doppiaPLT</a:t>
            </a:r>
            <a:r>
              <a:rPr lang="it-IT" dirty="0" smtClean="0"/>
              <a:t>):</a:t>
            </a:r>
          </a:p>
          <a:p>
            <a:r>
              <a:rPr lang="it-IT" dirty="0" smtClean="0"/>
              <a:t>≥ </a:t>
            </a:r>
            <a:r>
              <a:rPr lang="it-IT" b="1" dirty="0" smtClean="0">
                <a:solidFill>
                  <a:srgbClr val="00B050"/>
                </a:solidFill>
              </a:rPr>
              <a:t>2,0 x 10^11 </a:t>
            </a:r>
            <a:r>
              <a:rPr lang="it-IT" dirty="0" smtClean="0"/>
              <a:t>PLT per unità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i="1" dirty="0" smtClean="0"/>
              <a:t>Resa = </a:t>
            </a:r>
            <a:r>
              <a:rPr lang="it-IT" i="1" dirty="0" err="1" smtClean="0"/>
              <a:t>Conc.PLT</a:t>
            </a:r>
            <a:r>
              <a:rPr lang="it-IT" i="1" dirty="0" smtClean="0"/>
              <a:t> x volume unità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60339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Controllo di Processo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17001"/>
            <a:ext cx="5181600" cy="3968586"/>
          </a:xfrm>
          <a:prstGeom prst="rect">
            <a:avLst/>
          </a:prstGeo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5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Controllo di Processo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53563"/>
            <a:ext cx="5181600" cy="3895462"/>
          </a:xfrm>
          <a:prstGeom prst="rect">
            <a:avLst/>
          </a:prstGeom>
        </p:spPr>
      </p:pic>
      <p:pic>
        <p:nvPicPr>
          <p:cNvPr id="8" name="Segnaposto contenuto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60167"/>
            <a:ext cx="5181600" cy="388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8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Controllo di Processo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85946" y="2054267"/>
            <a:ext cx="4957240" cy="3795387"/>
          </a:xfrm>
          <a:prstGeom prst="rect">
            <a:avLst/>
          </a:prstGeo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dirty="0" smtClean="0"/>
              <a:t>Più Unità che non corrispondono ai requisiti standard</a:t>
            </a:r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indicano una NON CONFORMITÀ</a:t>
            </a:r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nel Processo di raccolta/lavorazione del sangue</a:t>
            </a:r>
          </a:p>
          <a:p>
            <a:pPr marL="0" indent="0" algn="ctr">
              <a:buNone/>
            </a:pPr>
            <a:r>
              <a:rPr lang="it-IT" dirty="0" smtClean="0">
                <a:sym typeface="Wingdings 3" panose="05040102010807070707" pitchFamily="18" charset="2"/>
              </a:rPr>
              <a:t>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C00000"/>
                </a:solidFill>
                <a:sym typeface="Wingdings 3" panose="05040102010807070707" pitchFamily="18" charset="2"/>
              </a:rPr>
              <a:t>Audit Interno</a:t>
            </a:r>
            <a:endParaRPr lang="it-I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Valutazione di Appropriatezza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66835" y="1825625"/>
            <a:ext cx="5124330" cy="4351338"/>
          </a:xfrm>
          <a:prstGeom prst="rect">
            <a:avLst/>
          </a:prstGeo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566" y="2390659"/>
            <a:ext cx="4919233" cy="3058163"/>
          </a:xfrm>
        </p:spPr>
      </p:pic>
    </p:spTree>
    <p:extLst>
      <p:ext uri="{BB962C8B-B14F-4D97-AF65-F5344CB8AC3E}">
        <p14:creationId xmlns:p14="http://schemas.microsoft.com/office/powerpoint/2010/main" val="123282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Valutazione di Appropriatezza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0181" y="1690688"/>
            <a:ext cx="3576697" cy="5059346"/>
          </a:xfrm>
          <a:prstGeom prst="rect">
            <a:avLst/>
          </a:prstGeo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 smtClean="0"/>
              <a:t>Parametro Laboratoristico</a:t>
            </a:r>
            <a:r>
              <a:rPr lang="it-IT" dirty="0" smtClean="0"/>
              <a:t>:</a:t>
            </a:r>
          </a:p>
          <a:p>
            <a:r>
              <a:rPr lang="it-IT" dirty="0" err="1" smtClean="0"/>
              <a:t>Hb</a:t>
            </a:r>
            <a:endParaRPr lang="it-IT" dirty="0" smtClean="0"/>
          </a:p>
          <a:p>
            <a:endParaRPr lang="it-IT" dirty="0"/>
          </a:p>
          <a:p>
            <a:pPr marL="0" indent="0">
              <a:buNone/>
            </a:pPr>
            <a:r>
              <a:rPr lang="it-IT" b="1" dirty="0" smtClean="0"/>
              <a:t>Parametri Clinici</a:t>
            </a:r>
            <a:r>
              <a:rPr lang="it-IT" dirty="0" smtClean="0"/>
              <a:t>:</a:t>
            </a:r>
          </a:p>
          <a:p>
            <a:r>
              <a:rPr lang="it-IT" dirty="0" smtClean="0"/>
              <a:t>Tachicardia</a:t>
            </a:r>
          </a:p>
          <a:p>
            <a:r>
              <a:rPr lang="it-IT" dirty="0" smtClean="0"/>
              <a:t>Tachipnea</a:t>
            </a:r>
          </a:p>
          <a:p>
            <a:r>
              <a:rPr lang="it-IT" dirty="0" smtClean="0"/>
              <a:t>Situazione clinica: acuto, cronico, critico, cardio/</a:t>
            </a:r>
            <a:r>
              <a:rPr lang="it-IT" dirty="0" err="1" smtClean="0"/>
              <a:t>pneumopatico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624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Valutazione di Appropriatezza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0181" y="1690688"/>
            <a:ext cx="3576697" cy="5059346"/>
          </a:xfrm>
          <a:prstGeom prst="rect">
            <a:avLst/>
          </a:prstGeo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85775" y="1825625"/>
            <a:ext cx="6168025" cy="4825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 smtClean="0"/>
              <a:t>Anemia cronica: </a:t>
            </a:r>
            <a:r>
              <a:rPr lang="it-IT" dirty="0" err="1" smtClean="0"/>
              <a:t>Hb</a:t>
            </a:r>
            <a:r>
              <a:rPr lang="it-IT" dirty="0" smtClean="0"/>
              <a:t> &lt; 8 (ma anche &lt;7)</a:t>
            </a:r>
          </a:p>
          <a:p>
            <a:pPr marL="0" indent="0">
              <a:buNone/>
            </a:pPr>
            <a:endParaRPr lang="it-IT" sz="1600" dirty="0"/>
          </a:p>
          <a:p>
            <a:pPr marL="0" indent="0">
              <a:buNone/>
            </a:pPr>
            <a:r>
              <a:rPr lang="it-IT" b="1" dirty="0" smtClean="0"/>
              <a:t>Anemia acuta emorragica:</a:t>
            </a:r>
          </a:p>
          <a:p>
            <a:pPr marL="0" indent="0">
              <a:buNone/>
            </a:pPr>
            <a:r>
              <a:rPr lang="it-IT" dirty="0" err="1" smtClean="0"/>
              <a:t>Hb</a:t>
            </a:r>
            <a:r>
              <a:rPr lang="it-IT" dirty="0" smtClean="0"/>
              <a:t> &lt; 9 (ma anche &lt;8)</a:t>
            </a:r>
          </a:p>
          <a:p>
            <a:pPr marL="0" indent="0">
              <a:buNone/>
            </a:pPr>
            <a:endParaRPr lang="it-IT" sz="1600" dirty="0"/>
          </a:p>
          <a:p>
            <a:pPr marL="0" indent="0">
              <a:buNone/>
            </a:pPr>
            <a:r>
              <a:rPr lang="it-IT" b="1" dirty="0" smtClean="0"/>
              <a:t>Pz critico: </a:t>
            </a:r>
            <a:r>
              <a:rPr lang="it-IT" dirty="0" err="1" smtClean="0"/>
              <a:t>Hb</a:t>
            </a:r>
            <a:r>
              <a:rPr lang="it-IT" dirty="0" smtClean="0"/>
              <a:t> &lt; 6</a:t>
            </a:r>
          </a:p>
          <a:p>
            <a:pPr marL="0" indent="0">
              <a:buNone/>
            </a:pPr>
            <a:endParaRPr lang="it-IT" sz="1600" dirty="0" smtClean="0"/>
          </a:p>
          <a:p>
            <a:pPr marL="0" indent="0">
              <a:buNone/>
            </a:pPr>
            <a:r>
              <a:rPr lang="it-IT" b="1" dirty="0" smtClean="0"/>
              <a:t>Pz cardio/</a:t>
            </a:r>
            <a:r>
              <a:rPr lang="it-IT" b="1" dirty="0" err="1" smtClean="0"/>
              <a:t>penumopatico</a:t>
            </a:r>
            <a:r>
              <a:rPr lang="it-IT" b="1" dirty="0" smtClean="0"/>
              <a:t>:</a:t>
            </a:r>
            <a:endParaRPr lang="it-IT" b="1" dirty="0"/>
          </a:p>
          <a:p>
            <a:pPr marL="0" indent="0">
              <a:buNone/>
            </a:pPr>
            <a:r>
              <a:rPr lang="it-IT" dirty="0" err="1" smtClean="0"/>
              <a:t>Hb</a:t>
            </a:r>
            <a:r>
              <a:rPr lang="it-IT" dirty="0" smtClean="0"/>
              <a:t> &lt; 9 (ma solo in fase sintomatica o di instabilità)</a:t>
            </a:r>
          </a:p>
          <a:p>
            <a:pPr marL="0" indent="0" algn="ctr">
              <a:buNone/>
            </a:pPr>
            <a:r>
              <a:rPr lang="it-IT" b="1" i="1" dirty="0" err="1" smtClean="0">
                <a:solidFill>
                  <a:srgbClr val="FF0000"/>
                </a:solidFill>
              </a:rPr>
              <a:t>depende</a:t>
            </a:r>
            <a:endParaRPr lang="it-IT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1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1D201FF-5520-CD67-6400-902C94A1B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57" y="1690688"/>
            <a:ext cx="4745679" cy="477364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0348166-0C59-C17F-07AB-57AB5EC22F4E}"/>
              </a:ext>
            </a:extLst>
          </p:cNvPr>
          <p:cNvSpPr txBox="1"/>
          <p:nvPr/>
        </p:nvSpPr>
        <p:spPr>
          <a:xfrm>
            <a:off x="5735236" y="1609274"/>
            <a:ext cx="58246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70C0"/>
                </a:solidFill>
              </a:rPr>
              <a:t>La valutazione di appropriatezza</a:t>
            </a:r>
          </a:p>
          <a:p>
            <a:pPr algn="ctr"/>
            <a:r>
              <a:rPr lang="it-IT" sz="2400" b="1" dirty="0" smtClean="0">
                <a:solidFill>
                  <a:srgbClr val="0070C0"/>
                </a:solidFill>
              </a:rPr>
              <a:t>deve tener conto della situazione</a:t>
            </a:r>
            <a:endParaRPr lang="it-IT" sz="2400" b="1" dirty="0">
              <a:solidFill>
                <a:srgbClr val="0070C0"/>
              </a:solidFill>
            </a:endParaRPr>
          </a:p>
          <a:p>
            <a:pPr algn="ctr"/>
            <a:r>
              <a:rPr lang="it-IT" sz="2400" b="1" dirty="0" smtClean="0">
                <a:solidFill>
                  <a:srgbClr val="0070C0"/>
                </a:solidFill>
              </a:rPr>
              <a:t>Globale:</a:t>
            </a:r>
            <a:endParaRPr lang="it-IT" sz="2400" b="1" dirty="0">
              <a:solidFill>
                <a:srgbClr val="0070C0"/>
              </a:solidFill>
            </a:endParaRPr>
          </a:p>
          <a:p>
            <a:pPr algn="ctr"/>
            <a:endParaRPr lang="it-IT" sz="2400" b="1" dirty="0">
              <a:solidFill>
                <a:srgbClr val="0070C0"/>
              </a:solidFill>
            </a:endParaRPr>
          </a:p>
          <a:p>
            <a:pPr algn="ctr"/>
            <a:r>
              <a:rPr lang="it-IT" sz="2400" b="1" dirty="0">
                <a:solidFill>
                  <a:srgbClr val="0070C0"/>
                </a:solidFill>
              </a:rPr>
              <a:t>pz. </a:t>
            </a:r>
            <a:r>
              <a:rPr lang="it-IT" sz="2400" b="1" dirty="0" smtClean="0">
                <a:solidFill>
                  <a:srgbClr val="0070C0"/>
                </a:solidFill>
              </a:rPr>
              <a:t>O Rh Negativo Non ospedalizzato </a:t>
            </a:r>
            <a:endParaRPr lang="it-IT" sz="2400" b="1" dirty="0">
              <a:solidFill>
                <a:srgbClr val="0070C0"/>
              </a:solidFill>
            </a:endParaRPr>
          </a:p>
        </p:txBody>
      </p:sp>
      <p:sp>
        <p:nvSpPr>
          <p:cNvPr id="2" name="Freccia in giù 1">
            <a:extLst>
              <a:ext uri="{FF2B5EF4-FFF2-40B4-BE49-F238E27FC236}">
                <a16:creationId xmlns:a16="http://schemas.microsoft.com/office/drawing/2014/main" id="{539AB32B-BCAC-B3E0-AC6E-2FB2AC48D5CA}"/>
              </a:ext>
            </a:extLst>
          </p:cNvPr>
          <p:cNvSpPr/>
          <p:nvPr/>
        </p:nvSpPr>
        <p:spPr>
          <a:xfrm>
            <a:off x="8718115" y="3933173"/>
            <a:ext cx="998909" cy="1169179"/>
          </a:xfrm>
          <a:prstGeom prst="downArrow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 w="38100">
                <a:solidFill>
                  <a:srgbClr val="FF0000"/>
                </a:solidFill>
              </a:ln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BCC7953-DB1D-D5E4-56CE-AFFDAE17E2AC}"/>
              </a:ext>
            </a:extLst>
          </p:cNvPr>
          <p:cNvSpPr txBox="1"/>
          <p:nvPr/>
        </p:nvSpPr>
        <p:spPr>
          <a:xfrm>
            <a:off x="7936615" y="5405845"/>
            <a:ext cx="2561907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trasfuse 2 unità</a:t>
            </a:r>
          </a:p>
          <a:p>
            <a:pPr algn="ctr"/>
            <a:r>
              <a:rPr lang="it-IT" sz="2400" b="1" dirty="0"/>
              <a:t> di 0 Positivo</a:t>
            </a: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smtClean="0">
                <a:solidFill>
                  <a:srgbClr val="C00000"/>
                </a:solidFill>
              </a:rPr>
              <a:t>Valutazione di Appropriatezza</a:t>
            </a:r>
            <a:endParaRPr lang="it-IT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66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5473820-0951-5DFD-9D80-41E1479AA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737" y="615764"/>
            <a:ext cx="3383279" cy="3883944"/>
          </a:xfrm>
          <a:prstGeom prst="rect">
            <a:avLst/>
          </a:prstGeom>
        </p:spPr>
      </p:pic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2AFB69F5-092E-1461-3C1E-C70B9294628A}"/>
              </a:ext>
            </a:extLst>
          </p:cNvPr>
          <p:cNvSpPr/>
          <p:nvPr/>
        </p:nvSpPr>
        <p:spPr>
          <a:xfrm>
            <a:off x="4861560" y="1938528"/>
            <a:ext cx="941832" cy="5303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FBE4845-487B-2F96-F689-01554DAA6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120" y="641319"/>
            <a:ext cx="4543780" cy="3858389"/>
          </a:xfrm>
          <a:prstGeom prst="rect">
            <a:avLst/>
          </a:prstGeom>
        </p:spPr>
      </p:pic>
      <p:sp>
        <p:nvSpPr>
          <p:cNvPr id="7" name="Freccia in giù 6">
            <a:extLst>
              <a:ext uri="{FF2B5EF4-FFF2-40B4-BE49-F238E27FC236}">
                <a16:creationId xmlns:a16="http://schemas.microsoft.com/office/drawing/2014/main" id="{1CB59412-15DA-0920-4789-BD20B059879A}"/>
              </a:ext>
            </a:extLst>
          </p:cNvPr>
          <p:cNvSpPr/>
          <p:nvPr/>
        </p:nvSpPr>
        <p:spPr>
          <a:xfrm>
            <a:off x="8263128" y="3986784"/>
            <a:ext cx="603504" cy="8229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BEA5BA5-3566-B846-7AC4-30C2B3154F2A}"/>
              </a:ext>
            </a:extLst>
          </p:cNvPr>
          <p:cNvSpPr txBox="1"/>
          <p:nvPr/>
        </p:nvSpPr>
        <p:spPr>
          <a:xfrm>
            <a:off x="7193280" y="5202937"/>
            <a:ext cx="2971800" cy="12003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anamnesi:</a:t>
            </a:r>
          </a:p>
          <a:p>
            <a:r>
              <a:rPr lang="it-IT" dirty="0"/>
              <a:t>trasfuso in urgentissima</a:t>
            </a:r>
          </a:p>
          <a:p>
            <a:r>
              <a:rPr lang="it-IT" dirty="0"/>
              <a:t>4 mesi prima con 0 Positivo</a:t>
            </a:r>
          </a:p>
          <a:p>
            <a:r>
              <a:rPr lang="it-IT" dirty="0"/>
              <a:t>per intervento …</a:t>
            </a:r>
          </a:p>
        </p:txBody>
      </p:sp>
      <p:sp>
        <p:nvSpPr>
          <p:cNvPr id="9" name="Freccia a sinistra 8">
            <a:extLst>
              <a:ext uri="{FF2B5EF4-FFF2-40B4-BE49-F238E27FC236}">
                <a16:creationId xmlns:a16="http://schemas.microsoft.com/office/drawing/2014/main" id="{E8B42B3B-5A3F-A25C-70C2-B85CE77767C5}"/>
              </a:ext>
            </a:extLst>
          </p:cNvPr>
          <p:cNvSpPr/>
          <p:nvPr/>
        </p:nvSpPr>
        <p:spPr>
          <a:xfrm>
            <a:off x="5839968" y="5550408"/>
            <a:ext cx="1170432" cy="59436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B17657D-A04A-FFAC-26E3-DEBA09E32A4C}"/>
              </a:ext>
            </a:extLst>
          </p:cNvPr>
          <p:cNvSpPr txBox="1"/>
          <p:nvPr/>
        </p:nvSpPr>
        <p:spPr>
          <a:xfrm>
            <a:off x="1786128" y="5199889"/>
            <a:ext cx="3925824" cy="12003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Il pz. con Hb dovrà ricevere </a:t>
            </a:r>
            <a:r>
              <a:rPr lang="it-IT" b="1" dirty="0"/>
              <a:t>necessariamente</a:t>
            </a:r>
          </a:p>
          <a:p>
            <a:r>
              <a:rPr lang="it-IT" dirty="0"/>
              <a:t>il sangue </a:t>
            </a:r>
            <a:r>
              <a:rPr lang="it-IT" dirty="0" err="1"/>
              <a:t>omogruppo</a:t>
            </a:r>
            <a:endParaRPr lang="it-IT" dirty="0"/>
          </a:p>
          <a:p>
            <a:r>
              <a:rPr lang="it-IT" dirty="0"/>
              <a:t>per poter effettuare il nuovo intervento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1AE3CB-2EB7-7EBB-C78B-5BE1D1C1E06F}"/>
              </a:ext>
            </a:extLst>
          </p:cNvPr>
          <p:cNvSpPr txBox="1"/>
          <p:nvPr/>
        </p:nvSpPr>
        <p:spPr>
          <a:xfrm>
            <a:off x="3749040" y="3997358"/>
            <a:ext cx="150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IAT Positivo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94D25E-62AE-4DE9-FB81-83062FF7CA9B}"/>
              </a:ext>
            </a:extLst>
          </p:cNvPr>
          <p:cNvSpPr txBox="1"/>
          <p:nvPr/>
        </p:nvSpPr>
        <p:spPr>
          <a:xfrm>
            <a:off x="8866632" y="4054746"/>
            <a:ext cx="150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Ab anti-D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88932" y="300625"/>
            <a:ext cx="1064712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Una trasfusione NON appropriata può mettere a rischio per il resto della vita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0077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6E6F30F-C635-14E3-39CA-3B9C4DA04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91" y="50288"/>
            <a:ext cx="4620936" cy="655046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36810C2-DE99-DA4F-65C6-8265A769D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815" y="536807"/>
            <a:ext cx="3795860" cy="596373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884C78C-FBA7-0F63-DF52-08C2E31E0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827" y="50287"/>
            <a:ext cx="2874674" cy="6367651"/>
          </a:xfrm>
          <a:prstGeom prst="rect">
            <a:avLst/>
          </a:prstGeom>
        </p:spPr>
      </p:pic>
      <p:sp>
        <p:nvSpPr>
          <p:cNvPr id="8" name="Freccia a sinistra 7">
            <a:extLst>
              <a:ext uri="{FF2B5EF4-FFF2-40B4-BE49-F238E27FC236}">
                <a16:creationId xmlns:a16="http://schemas.microsoft.com/office/drawing/2014/main" id="{0753AAF8-67DE-6932-471D-13953716B5E8}"/>
              </a:ext>
            </a:extLst>
          </p:cNvPr>
          <p:cNvSpPr/>
          <p:nvPr/>
        </p:nvSpPr>
        <p:spPr>
          <a:xfrm>
            <a:off x="6187223" y="5530447"/>
            <a:ext cx="813816" cy="209480"/>
          </a:xfrm>
          <a:prstGeom prst="leftArrow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0500CF1B-C16C-3398-BDAE-87E7EA9CA266}"/>
              </a:ext>
            </a:extLst>
          </p:cNvPr>
          <p:cNvCxnSpPr>
            <a:cxnSpLocks/>
          </p:cNvCxnSpPr>
          <p:nvPr/>
        </p:nvCxnSpPr>
        <p:spPr>
          <a:xfrm flipV="1">
            <a:off x="8242126" y="3419606"/>
            <a:ext cx="3419606" cy="250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CC17958-F594-C4DF-8B0B-8C40B9790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039" y="721885"/>
            <a:ext cx="3126658" cy="210410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198FF2A-D789-BBF0-3087-228C6FC35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292" y="830038"/>
            <a:ext cx="1612490" cy="188779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DF88218-A3B9-50FB-E1B0-33BA7B8ED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6687" y="905255"/>
            <a:ext cx="3077497" cy="185829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C31444C-4A05-BB9E-FFF4-608BC6EE1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9794" y="3268735"/>
            <a:ext cx="1691148" cy="192712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C1876B9-65F9-8E03-50C4-C5FC93A890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7633" y="3317897"/>
            <a:ext cx="570271" cy="1877961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FB63F14-A383-E969-EEFE-DCFA9472435D}"/>
              </a:ext>
            </a:extLst>
          </p:cNvPr>
          <p:cNvSpPr txBox="1"/>
          <p:nvPr/>
        </p:nvSpPr>
        <p:spPr>
          <a:xfrm>
            <a:off x="1725168" y="2743200"/>
            <a:ext cx="346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gruppo diretto indeterminabile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2514312-34E5-43FE-A53A-34C6CA8CC6C9}"/>
              </a:ext>
            </a:extLst>
          </p:cNvPr>
          <p:cNvSpPr txBox="1"/>
          <p:nvPr/>
        </p:nvSpPr>
        <p:spPr>
          <a:xfrm>
            <a:off x="7153657" y="2712720"/>
            <a:ext cx="304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Fenotipo Rh indeterminabile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0483D19-F555-74D3-65A3-A3E61DB101D1}"/>
              </a:ext>
            </a:extLst>
          </p:cNvPr>
          <p:cNvSpPr txBox="1"/>
          <p:nvPr/>
        </p:nvSpPr>
        <p:spPr>
          <a:xfrm>
            <a:off x="5038739" y="2586999"/>
            <a:ext cx="1776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gruppo indiretto</a:t>
            </a:r>
          </a:p>
          <a:p>
            <a:r>
              <a:rPr lang="it-IT" b="1" dirty="0">
                <a:solidFill>
                  <a:srgbClr val="0070C0"/>
                </a:solidFill>
              </a:rPr>
              <a:t> indeterminabile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6857525-76CD-4798-C6CE-4985896F3686}"/>
              </a:ext>
            </a:extLst>
          </p:cNvPr>
          <p:cNvSpPr txBox="1"/>
          <p:nvPr/>
        </p:nvSpPr>
        <p:spPr>
          <a:xfrm>
            <a:off x="2537460" y="5273041"/>
            <a:ext cx="1840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IAT positivo</a:t>
            </a:r>
          </a:p>
          <a:p>
            <a:r>
              <a:rPr lang="it-IT" b="1" dirty="0" err="1">
                <a:solidFill>
                  <a:srgbClr val="0070C0"/>
                </a:solidFill>
              </a:rPr>
              <a:t>panagglutinante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368EE52-FBCE-882D-0716-03B0DB1E7A01}"/>
              </a:ext>
            </a:extLst>
          </p:cNvPr>
          <p:cNvSpPr txBox="1"/>
          <p:nvPr/>
        </p:nvSpPr>
        <p:spPr>
          <a:xfrm>
            <a:off x="4564380" y="5280425"/>
            <a:ext cx="1604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DAT positivo</a:t>
            </a:r>
          </a:p>
          <a:p>
            <a:r>
              <a:rPr lang="it-IT" b="1" dirty="0">
                <a:solidFill>
                  <a:srgbClr val="0070C0"/>
                </a:solidFill>
              </a:rPr>
              <a:t>(non richiesto)</a:t>
            </a:r>
          </a:p>
        </p:txBody>
      </p:sp>
      <p:sp>
        <p:nvSpPr>
          <p:cNvPr id="20" name="Freccia a destra 19">
            <a:extLst>
              <a:ext uri="{FF2B5EF4-FFF2-40B4-BE49-F238E27FC236}">
                <a16:creationId xmlns:a16="http://schemas.microsoft.com/office/drawing/2014/main" id="{32C850EF-B418-6745-5C09-73BCF006FCBA}"/>
              </a:ext>
            </a:extLst>
          </p:cNvPr>
          <p:cNvSpPr/>
          <p:nvPr/>
        </p:nvSpPr>
        <p:spPr>
          <a:xfrm>
            <a:off x="5906482" y="4526281"/>
            <a:ext cx="1362456" cy="6463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3434DFC-0729-847D-62B4-4E484BC01A76}"/>
              </a:ext>
            </a:extLst>
          </p:cNvPr>
          <p:cNvSpPr txBox="1"/>
          <p:nvPr/>
        </p:nvSpPr>
        <p:spPr>
          <a:xfrm>
            <a:off x="7506932" y="3128376"/>
            <a:ext cx="41046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manualmente:</a:t>
            </a:r>
          </a:p>
          <a:p>
            <a:endParaRPr lang="it-IT" sz="2400" dirty="0"/>
          </a:p>
          <a:p>
            <a:r>
              <a:rPr lang="it-IT" sz="2400" dirty="0"/>
              <a:t>0 Positivo</a:t>
            </a:r>
          </a:p>
          <a:p>
            <a:r>
              <a:rPr lang="it-IT" sz="2400" dirty="0" err="1"/>
              <a:t>CCDee</a:t>
            </a:r>
            <a:r>
              <a:rPr lang="it-IT" sz="2400" dirty="0"/>
              <a:t> </a:t>
            </a:r>
            <a:r>
              <a:rPr lang="it-IT" sz="2400" dirty="0" err="1"/>
              <a:t>kk</a:t>
            </a:r>
            <a:endParaRPr lang="it-IT" sz="2400" dirty="0"/>
          </a:p>
          <a:p>
            <a:endParaRPr lang="it-IT" sz="2400" dirty="0"/>
          </a:p>
          <a:p>
            <a:r>
              <a:rPr lang="it-IT" sz="2400" dirty="0"/>
              <a:t>Forte </a:t>
            </a:r>
            <a:r>
              <a:rPr lang="it-IT" sz="2400" dirty="0" err="1"/>
              <a:t>autoagglutinazione</a:t>
            </a:r>
            <a:endParaRPr lang="it-IT" sz="2400" dirty="0"/>
          </a:p>
          <a:p>
            <a:endParaRPr lang="it-IT" sz="2400" dirty="0"/>
          </a:p>
          <a:p>
            <a:r>
              <a:rPr lang="it-IT" sz="2400" dirty="0"/>
              <a:t>in c.c.</a:t>
            </a:r>
          </a:p>
          <a:p>
            <a:r>
              <a:rPr lang="it-IT" sz="2400" dirty="0"/>
              <a:t>indici di emolisi +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13151" y="187890"/>
            <a:ext cx="1142373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2060"/>
                </a:solidFill>
              </a:rPr>
              <a:t>Indicazione appropriata ma pz </a:t>
            </a:r>
            <a:r>
              <a:rPr lang="it-IT" sz="2800" b="1" dirty="0" err="1" smtClean="0">
                <a:solidFill>
                  <a:srgbClr val="002060"/>
                </a:solidFill>
              </a:rPr>
              <a:t>intrasfondibile</a:t>
            </a:r>
            <a:r>
              <a:rPr lang="it-IT" sz="2800" b="1" dirty="0" smtClean="0">
                <a:solidFill>
                  <a:srgbClr val="002060"/>
                </a:solidFill>
              </a:rPr>
              <a:t> con AEA</a:t>
            </a:r>
            <a:endParaRPr lang="it-IT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59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EB5170-ADFD-7E5D-64F9-51F341D1F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76" y="522001"/>
            <a:ext cx="5879592" cy="183529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C26558F-6407-AD1F-DD8C-EDE2F73FE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70" y="2855162"/>
            <a:ext cx="6297615" cy="120105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06988C3-E7EE-CDD1-C487-9BAD5E057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002" y="133559"/>
            <a:ext cx="4827099" cy="6623229"/>
          </a:xfrm>
          <a:prstGeom prst="rect">
            <a:avLst/>
          </a:prstGeom>
        </p:spPr>
      </p:pic>
      <p:sp>
        <p:nvSpPr>
          <p:cNvPr id="8" name="Freccia in giù 7">
            <a:extLst>
              <a:ext uri="{FF2B5EF4-FFF2-40B4-BE49-F238E27FC236}">
                <a16:creationId xmlns:a16="http://schemas.microsoft.com/office/drawing/2014/main" id="{52F7C59A-7A32-D485-45BA-70484C72EB82}"/>
              </a:ext>
            </a:extLst>
          </p:cNvPr>
          <p:cNvSpPr/>
          <p:nvPr/>
        </p:nvSpPr>
        <p:spPr>
          <a:xfrm>
            <a:off x="2932301" y="4293046"/>
            <a:ext cx="457200" cy="84124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BEC092F-9CE9-905D-9131-377346E54ABC}"/>
              </a:ext>
            </a:extLst>
          </p:cNvPr>
          <p:cNvSpPr txBox="1"/>
          <p:nvPr/>
        </p:nvSpPr>
        <p:spPr>
          <a:xfrm>
            <a:off x="351270" y="5371127"/>
            <a:ext cx="6049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C00000"/>
                </a:solidFill>
              </a:rPr>
              <a:t>trasferito in reparto di ematologia</a:t>
            </a:r>
          </a:p>
        </p:txBody>
      </p:sp>
      <p:sp>
        <p:nvSpPr>
          <p:cNvPr id="2" name="Rettangolo 1"/>
          <p:cNvSpPr/>
          <p:nvPr/>
        </p:nvSpPr>
        <p:spPr>
          <a:xfrm>
            <a:off x="6976997" y="3194137"/>
            <a:ext cx="4258850" cy="5010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09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CCF754D-A0F3-B994-FD02-49F75689D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54" y="177059"/>
            <a:ext cx="5376192" cy="65343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F1E5A3C-85A8-7AD2-081D-AFA73D26A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539" y="347817"/>
            <a:ext cx="4094675" cy="5597307"/>
          </a:xfrm>
          <a:prstGeom prst="rect">
            <a:avLst/>
          </a:prstGeom>
        </p:spPr>
      </p:pic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566A9C6F-4321-67CC-7A1E-5EB45D8B5E5F}"/>
              </a:ext>
            </a:extLst>
          </p:cNvPr>
          <p:cNvSpPr/>
          <p:nvPr/>
        </p:nvSpPr>
        <p:spPr>
          <a:xfrm>
            <a:off x="8353295" y="2983007"/>
            <a:ext cx="804672" cy="201168"/>
          </a:xfrm>
          <a:prstGeom prst="rightArrow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8BDA4E76-D438-6855-9680-92BAF821765D}"/>
              </a:ext>
            </a:extLst>
          </p:cNvPr>
          <p:cNvSpPr/>
          <p:nvPr/>
        </p:nvSpPr>
        <p:spPr>
          <a:xfrm rot="10800000">
            <a:off x="9623543" y="1452531"/>
            <a:ext cx="804672" cy="201168"/>
          </a:xfrm>
          <a:prstGeom prst="rightArrow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8244F067-3778-A089-525F-305383BB2605}"/>
              </a:ext>
            </a:extLst>
          </p:cNvPr>
          <p:cNvSpPr/>
          <p:nvPr/>
        </p:nvSpPr>
        <p:spPr>
          <a:xfrm rot="8540496" flipV="1">
            <a:off x="2789714" y="6011329"/>
            <a:ext cx="804672" cy="337003"/>
          </a:xfrm>
          <a:prstGeom prst="rightArrow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3488A0AC-346F-B7A9-7040-2FF834224786}"/>
              </a:ext>
            </a:extLst>
          </p:cNvPr>
          <p:cNvSpPr/>
          <p:nvPr/>
        </p:nvSpPr>
        <p:spPr>
          <a:xfrm rot="13487286" flipV="1">
            <a:off x="1513319" y="2072197"/>
            <a:ext cx="804672" cy="201168"/>
          </a:xfrm>
          <a:prstGeom prst="rightArrow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CCA42E1-0005-2EBB-CFE0-2403C4126762}"/>
              </a:ext>
            </a:extLst>
          </p:cNvPr>
          <p:cNvSpPr txBox="1"/>
          <p:nvPr/>
        </p:nvSpPr>
        <p:spPr>
          <a:xfrm>
            <a:off x="7264391" y="6019646"/>
            <a:ext cx="2761488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Richiesta NON conforme</a:t>
            </a:r>
          </a:p>
          <a:p>
            <a:r>
              <a:rPr lang="it-IT" dirty="0">
                <a:solidFill>
                  <a:srgbClr val="0070C0"/>
                </a:solidFill>
              </a:rPr>
              <a:t>e non appropriata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5F20387-F225-00D8-C9B3-991A1E3A3C41}"/>
              </a:ext>
            </a:extLst>
          </p:cNvPr>
          <p:cNvSpPr/>
          <p:nvPr/>
        </p:nvSpPr>
        <p:spPr>
          <a:xfrm>
            <a:off x="4404475" y="1452531"/>
            <a:ext cx="1397091" cy="4639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40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8CF2D8A6-5C11-6416-2050-F5DA19873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08" y="0"/>
            <a:ext cx="4902004" cy="693198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E13B5B9-D078-8153-12EB-016517282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574" y="274247"/>
            <a:ext cx="3378794" cy="366169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82244A3-B911-8173-8CF5-18FDD8FD1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015" y="2226782"/>
            <a:ext cx="4006866" cy="443672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A42AAB5-A2C1-115E-7AF3-930E0D2061E5}"/>
              </a:ext>
            </a:extLst>
          </p:cNvPr>
          <p:cNvSpPr txBox="1"/>
          <p:nvPr/>
        </p:nvSpPr>
        <p:spPr>
          <a:xfrm>
            <a:off x="8226368" y="308718"/>
            <a:ext cx="3059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FF0000"/>
                </a:solidFill>
              </a:rPr>
              <a:t>pre</a:t>
            </a:r>
            <a:r>
              <a:rPr lang="it-IT" sz="2400" b="1" dirty="0" smtClean="0">
                <a:solidFill>
                  <a:srgbClr val="FF0000"/>
                </a:solidFill>
              </a:rPr>
              <a:t>-ospedalizzazione</a:t>
            </a:r>
          </a:p>
          <a:p>
            <a:r>
              <a:rPr lang="it-IT" sz="2400" b="1" dirty="0" err="1" smtClean="0">
                <a:solidFill>
                  <a:srgbClr val="FF0000"/>
                </a:solidFill>
              </a:rPr>
              <a:t>Hb</a:t>
            </a:r>
            <a:r>
              <a:rPr lang="it-IT" sz="2400" b="1" dirty="0" smtClean="0">
                <a:solidFill>
                  <a:srgbClr val="FF0000"/>
                </a:solidFill>
              </a:rPr>
              <a:t> = 14,5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B4AECD1-09BF-7E95-05DC-EE9456F82443}"/>
              </a:ext>
            </a:extLst>
          </p:cNvPr>
          <p:cNvSpPr txBox="1"/>
          <p:nvPr/>
        </p:nvSpPr>
        <p:spPr>
          <a:xfrm>
            <a:off x="5899761" y="4602967"/>
            <a:ext cx="284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0070C0"/>
                </a:solidFill>
              </a:rPr>
              <a:t>post-operatorio</a:t>
            </a:r>
          </a:p>
          <a:p>
            <a:r>
              <a:rPr lang="it-IT" sz="2400" b="1" dirty="0" err="1" smtClean="0">
                <a:solidFill>
                  <a:srgbClr val="0070C0"/>
                </a:solidFill>
              </a:rPr>
              <a:t>Hb</a:t>
            </a:r>
            <a:r>
              <a:rPr lang="it-IT" sz="2400" b="1" dirty="0" smtClean="0">
                <a:solidFill>
                  <a:srgbClr val="0070C0"/>
                </a:solidFill>
              </a:rPr>
              <a:t> = 13,0</a:t>
            </a:r>
            <a:endParaRPr lang="it-IT" sz="2400" b="1" dirty="0">
              <a:solidFill>
                <a:srgbClr val="0070C0"/>
              </a:solidFill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EA592FA-C682-9DF4-9306-B233BE742EC2}"/>
              </a:ext>
            </a:extLst>
          </p:cNvPr>
          <p:cNvSpPr/>
          <p:nvPr/>
        </p:nvSpPr>
        <p:spPr>
          <a:xfrm>
            <a:off x="4993733" y="1421605"/>
            <a:ext cx="2935241" cy="24435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0317731-4064-A6CD-CA0B-8EADDAFF9E48}"/>
              </a:ext>
            </a:extLst>
          </p:cNvPr>
          <p:cNvSpPr/>
          <p:nvPr/>
        </p:nvSpPr>
        <p:spPr>
          <a:xfrm>
            <a:off x="8058015" y="3569919"/>
            <a:ext cx="3553612" cy="36602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505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1A978BD-B618-B4A0-0ED9-6530609EB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019" y="212029"/>
            <a:ext cx="4478391" cy="640013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F6CEA01-F2F6-1777-FCB3-68FE295C5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592" y="481413"/>
            <a:ext cx="4662104" cy="2889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43B8089-47F5-F3F6-C99F-0A1EEC7C3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629" y="3507031"/>
            <a:ext cx="4643598" cy="3192473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02ED538E-6FFF-9421-EAB3-B04E669E3E9E}"/>
              </a:ext>
            </a:extLst>
          </p:cNvPr>
          <p:cNvSpPr/>
          <p:nvPr/>
        </p:nvSpPr>
        <p:spPr>
          <a:xfrm>
            <a:off x="1649702" y="1585420"/>
            <a:ext cx="1657623" cy="4297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84F2EBA-287E-17E7-6EFB-D2ADEA37F45C}"/>
              </a:ext>
            </a:extLst>
          </p:cNvPr>
          <p:cNvSpPr/>
          <p:nvPr/>
        </p:nvSpPr>
        <p:spPr>
          <a:xfrm>
            <a:off x="2478513" y="5012699"/>
            <a:ext cx="3077991" cy="250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/>
          <p:cNvSpPr txBox="1"/>
          <p:nvPr/>
        </p:nvSpPr>
        <p:spPr>
          <a:xfrm>
            <a:off x="6125227" y="1585420"/>
            <a:ext cx="4935255" cy="369332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549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Valutazione di Appropriatezza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91501" y="1825625"/>
            <a:ext cx="4274998" cy="4351338"/>
          </a:xfrm>
          <a:prstGeom prst="rect">
            <a:avLst/>
          </a:prstGeom>
        </p:spPr>
      </p:pic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6172200" y="2417523"/>
            <a:ext cx="5181600" cy="3258399"/>
          </a:xfr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rgbClr val="00B0F0"/>
                </a:solidFill>
              </a:rPr>
              <a:t>La valutazione di appropriatezza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B0F0"/>
                </a:solidFill>
              </a:rPr>
              <a:t>è assolutamente </a:t>
            </a:r>
            <a:r>
              <a:rPr lang="it-IT" b="1" dirty="0" smtClean="0">
                <a:solidFill>
                  <a:srgbClr val="00B0F0"/>
                </a:solidFill>
              </a:rPr>
              <a:t>relativa: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si valuta caso per caso</a:t>
            </a:r>
            <a:r>
              <a:rPr lang="it-IT" b="1" dirty="0" smtClean="0">
                <a:solidFill>
                  <a:srgbClr val="00B0F0"/>
                </a:solidFill>
              </a:rPr>
              <a:t>. </a:t>
            </a:r>
          </a:p>
          <a:p>
            <a:pPr marL="0" indent="0" algn="ctr">
              <a:buNone/>
            </a:pPr>
            <a:endParaRPr lang="it-IT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2060"/>
                </a:solidFill>
              </a:rPr>
              <a:t>Per la Legge 219/05</a:t>
            </a:r>
            <a:endParaRPr lang="it-IT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2060"/>
                </a:solidFill>
              </a:rPr>
              <a:t>è una consulenza!!!</a:t>
            </a:r>
            <a:endParaRPr lang="it-IT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Resa Trasfusionale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775591"/>
          </a:xfrm>
        </p:spPr>
        <p:txBody>
          <a:bodyPr/>
          <a:lstStyle/>
          <a:p>
            <a:pPr marL="0" indent="0">
              <a:buNone/>
            </a:pPr>
            <a:r>
              <a:rPr lang="it-IT" b="1" dirty="0" smtClean="0"/>
              <a:t>Recupero </a:t>
            </a:r>
            <a:r>
              <a:rPr lang="it-IT" b="1" dirty="0" err="1" smtClean="0"/>
              <a:t>Hb</a:t>
            </a:r>
            <a:r>
              <a:rPr lang="it-IT" b="1" dirty="0" smtClean="0"/>
              <a:t> per unità trasfusa: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0070C0"/>
                </a:solidFill>
              </a:rPr>
              <a:t>1 g/</a:t>
            </a:r>
            <a:r>
              <a:rPr lang="it-IT" b="1" dirty="0" err="1" smtClean="0">
                <a:solidFill>
                  <a:srgbClr val="0070C0"/>
                </a:solidFill>
              </a:rPr>
              <a:t>dL</a:t>
            </a:r>
            <a:r>
              <a:rPr lang="it-IT" b="1" dirty="0" smtClean="0">
                <a:solidFill>
                  <a:srgbClr val="0070C0"/>
                </a:solidFill>
              </a:rPr>
              <a:t> ± 0,3</a:t>
            </a:r>
          </a:p>
          <a:p>
            <a:pPr marL="0" indent="0">
              <a:buNone/>
            </a:pPr>
            <a:endParaRPr lang="it-IT" b="1" dirty="0" smtClean="0"/>
          </a:p>
          <a:p>
            <a:pPr marL="0" indent="0">
              <a:buNone/>
            </a:pPr>
            <a:r>
              <a:rPr lang="it-IT" b="1" dirty="0" smtClean="0"/>
              <a:t>Dipende da:</a:t>
            </a:r>
          </a:p>
          <a:p>
            <a:r>
              <a:rPr lang="it-IT" dirty="0" smtClean="0"/>
              <a:t>massa corporea del pz</a:t>
            </a:r>
          </a:p>
          <a:p>
            <a:r>
              <a:rPr lang="it-IT" dirty="0" smtClean="0"/>
              <a:t>terapie concomitanti (liquidi?)</a:t>
            </a:r>
          </a:p>
          <a:p>
            <a:r>
              <a:rPr lang="it-IT" dirty="0" smtClean="0"/>
              <a:t>consistenza dell’unità (M/F)</a:t>
            </a:r>
          </a:p>
          <a:p>
            <a:r>
              <a:rPr lang="it-IT" dirty="0" smtClean="0"/>
              <a:t>età dell’unità (=&gt; indicazione)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dirty="0" smtClean="0"/>
              <a:t>La mancata produzione midollare da carenza di…</a:t>
            </a:r>
          </a:p>
          <a:p>
            <a:r>
              <a:rPr lang="it-IT" dirty="0" smtClean="0"/>
              <a:t>Le Perdite emorragiche (stillicidio, ematemesi, melena, piaghe da decubito, epistassi, ecc.) non corrette</a:t>
            </a:r>
          </a:p>
          <a:p>
            <a:pPr marL="0" indent="0" algn="ctr">
              <a:buNone/>
            </a:pPr>
            <a:r>
              <a:rPr lang="it-IT" dirty="0" smtClean="0">
                <a:sym typeface="Wingdings 3" panose="05040102010807070707" pitchFamily="18" charset="2"/>
              </a:rPr>
              <a:t>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FF0000"/>
                </a:solidFill>
                <a:sym typeface="Wingdings 3" panose="05040102010807070707" pitchFamily="18" charset="2"/>
              </a:rPr>
              <a:t>Spreco di risorse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FF0000"/>
                </a:solidFill>
                <a:sym typeface="Wingdings 3" panose="05040102010807070707" pitchFamily="18" charset="2"/>
              </a:rPr>
              <a:t>Privazione di risorse per altri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6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A7D4B84-84DB-D33C-C4C5-60430835F4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30"/>
          <a:stretch/>
        </p:blipFill>
        <p:spPr>
          <a:xfrm>
            <a:off x="513568" y="105146"/>
            <a:ext cx="4417000" cy="5063350"/>
          </a:xfrm>
          <a:prstGeom prst="rect">
            <a:avLst/>
          </a:prstGeom>
        </p:spPr>
      </p:pic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5C0CF3E0-1807-8974-306C-C309B387C34F}"/>
              </a:ext>
            </a:extLst>
          </p:cNvPr>
          <p:cNvSpPr/>
          <p:nvPr/>
        </p:nvSpPr>
        <p:spPr>
          <a:xfrm>
            <a:off x="4432313" y="2306102"/>
            <a:ext cx="749808" cy="42976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Freccia in giù 8">
            <a:extLst>
              <a:ext uri="{FF2B5EF4-FFF2-40B4-BE49-F238E27FC236}">
                <a16:creationId xmlns:a16="http://schemas.microsoft.com/office/drawing/2014/main" id="{5BD78966-3E19-732C-B811-3CDCB3E49A9C}"/>
              </a:ext>
            </a:extLst>
          </p:cNvPr>
          <p:cNvSpPr/>
          <p:nvPr/>
        </p:nvSpPr>
        <p:spPr>
          <a:xfrm>
            <a:off x="9505187" y="2884633"/>
            <a:ext cx="484632" cy="97840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2FB7C94-44C4-7FDA-C34B-DD41E534153D}"/>
              </a:ext>
            </a:extLst>
          </p:cNvPr>
          <p:cNvSpPr txBox="1"/>
          <p:nvPr/>
        </p:nvSpPr>
        <p:spPr>
          <a:xfrm>
            <a:off x="8013191" y="4308605"/>
            <a:ext cx="248107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trasfusa 1 unità</a:t>
            </a:r>
          </a:p>
          <a:p>
            <a:pPr algn="ctr"/>
            <a:r>
              <a:rPr lang="it-IT" b="1" dirty="0"/>
              <a:t> di 0 Positivo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95E2BC2-EB45-1ECB-FF7E-091D66C52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576" y="3276675"/>
            <a:ext cx="2939368" cy="3504863"/>
          </a:xfrm>
          <a:prstGeom prst="rect">
            <a:avLst/>
          </a:prstGeom>
        </p:spPr>
      </p:pic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DD38F482-5474-3EF7-4B4D-1FBA747EA169}"/>
              </a:ext>
            </a:extLst>
          </p:cNvPr>
          <p:cNvSpPr/>
          <p:nvPr/>
        </p:nvSpPr>
        <p:spPr>
          <a:xfrm rot="10800000">
            <a:off x="8162349" y="5238399"/>
            <a:ext cx="1435608" cy="59194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9D03039A-96CA-9B26-46E6-6F92AC8D4269}"/>
              </a:ext>
            </a:extLst>
          </p:cNvPr>
          <p:cNvCxnSpPr>
            <a:cxnSpLocks/>
          </p:cNvCxnSpPr>
          <p:nvPr/>
        </p:nvCxnSpPr>
        <p:spPr>
          <a:xfrm>
            <a:off x="5180170" y="5123132"/>
            <a:ext cx="268976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E414E605-9B73-3B1C-088B-667CFB310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976" y="768652"/>
            <a:ext cx="3858320" cy="251505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04E8174-F98C-398D-1DDA-51DE1ECDA865}"/>
              </a:ext>
            </a:extLst>
          </p:cNvPr>
          <p:cNvSpPr txBox="1"/>
          <p:nvPr/>
        </p:nvSpPr>
        <p:spPr>
          <a:xfrm>
            <a:off x="8948928" y="932688"/>
            <a:ext cx="149047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Doppia popolazione in Rh(D)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8BD78AA-24A6-24AF-258E-E19A69768EE9}"/>
              </a:ext>
            </a:extLst>
          </p:cNvPr>
          <p:cNvSpPr txBox="1"/>
          <p:nvPr/>
        </p:nvSpPr>
        <p:spPr>
          <a:xfrm>
            <a:off x="8976360" y="2075795"/>
            <a:ext cx="1490472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TCI </a:t>
            </a:r>
            <a:r>
              <a:rPr lang="it-IT" dirty="0" err="1"/>
              <a:t>Neg</a:t>
            </a:r>
            <a:r>
              <a:rPr lang="it-IT" dirty="0"/>
              <a:t>.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8480121" y="200416"/>
            <a:ext cx="25177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Pz O NEGATIVO</a:t>
            </a:r>
            <a:endParaRPr lang="it-IT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52186" y="5586608"/>
            <a:ext cx="3219189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Pz  DIMESSO</a:t>
            </a:r>
          </a:p>
          <a:p>
            <a:pPr algn="ctr"/>
            <a:r>
              <a:rPr lang="it-IT" sz="2800" dirty="0" err="1" smtClean="0"/>
              <a:t>Hb</a:t>
            </a:r>
            <a:r>
              <a:rPr lang="it-IT" sz="2800" dirty="0" smtClean="0"/>
              <a:t> da 6,8 a 8,1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82637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it-IT" b="1" dirty="0" smtClean="0">
                <a:solidFill>
                  <a:srgbClr val="C00000"/>
                </a:solidFill>
              </a:rPr>
              <a:t>Resa Trasfusionale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7755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 smtClean="0"/>
              <a:t>Recupero PLT per unità trasfusa:</a:t>
            </a:r>
          </a:p>
          <a:p>
            <a:pPr marL="0" indent="0" algn="ctr">
              <a:buNone/>
            </a:pPr>
            <a:r>
              <a:rPr lang="it-IT" b="1" dirty="0" smtClean="0"/>
              <a:t>45.000/µL</a:t>
            </a:r>
            <a:r>
              <a:rPr lang="it-IT" b="1" dirty="0" smtClean="0">
                <a:solidFill>
                  <a:srgbClr val="0070C0"/>
                </a:solidFill>
              </a:rPr>
              <a:t> ± 15.000</a:t>
            </a:r>
          </a:p>
          <a:p>
            <a:pPr marL="0" indent="0">
              <a:buNone/>
            </a:pPr>
            <a:endParaRPr lang="it-IT" b="1" dirty="0" smtClean="0"/>
          </a:p>
          <a:p>
            <a:pPr marL="0" indent="0">
              <a:buNone/>
            </a:pPr>
            <a:endParaRPr lang="it-IT" b="1" dirty="0" smtClean="0"/>
          </a:p>
          <a:p>
            <a:pPr marL="0" indent="0">
              <a:buNone/>
            </a:pPr>
            <a:r>
              <a:rPr lang="it-IT" b="1" dirty="0" smtClean="0"/>
              <a:t>Valutazione difficile:</a:t>
            </a:r>
          </a:p>
          <a:p>
            <a:pPr marL="457200" lvl="1" indent="0">
              <a:buNone/>
            </a:pPr>
            <a:r>
              <a:rPr lang="it-IT" b="1" i="1" dirty="0" smtClean="0"/>
              <a:t>dopo 1 ora 10.000 PLT</a:t>
            </a:r>
          </a:p>
          <a:p>
            <a:pPr marL="457200" lvl="1" indent="0">
              <a:buNone/>
            </a:pPr>
            <a:endParaRPr lang="it-IT" b="1" i="1" dirty="0" smtClean="0"/>
          </a:p>
          <a:p>
            <a:pPr marL="457200" lvl="1" indent="0">
              <a:buNone/>
            </a:pPr>
            <a:r>
              <a:rPr lang="it-IT" b="1" i="1" dirty="0" smtClean="0"/>
              <a:t>dopo 12-24 ore &gt; 30.000 PLT</a:t>
            </a:r>
          </a:p>
          <a:p>
            <a:pPr marL="0" indent="0">
              <a:buNone/>
            </a:pPr>
            <a:endParaRPr lang="it-IT" b="1" dirty="0" smtClean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 smtClean="0"/>
              <a:t>Dipende da:</a:t>
            </a:r>
          </a:p>
          <a:p>
            <a:r>
              <a:rPr lang="it-IT" dirty="0" smtClean="0"/>
              <a:t>massa corporea del pz</a:t>
            </a:r>
          </a:p>
          <a:p>
            <a:r>
              <a:rPr lang="it-IT" dirty="0" smtClean="0"/>
              <a:t>terapie concomitanti (ASA?)</a:t>
            </a:r>
          </a:p>
          <a:p>
            <a:r>
              <a:rPr lang="it-IT" dirty="0" smtClean="0"/>
              <a:t>patologia di base (fegato/milza)</a:t>
            </a:r>
          </a:p>
          <a:p>
            <a:r>
              <a:rPr lang="it-IT" dirty="0" smtClean="0"/>
              <a:t>patologie concomitanti (febbre, sepsi, CID)</a:t>
            </a:r>
          </a:p>
          <a:p>
            <a:r>
              <a:rPr lang="it-IT" b="1" dirty="0" smtClean="0">
                <a:solidFill>
                  <a:srgbClr val="0070C0"/>
                </a:solidFill>
              </a:rPr>
              <a:t>Refrattarietà </a:t>
            </a:r>
            <a:r>
              <a:rPr lang="it-IT" dirty="0" smtClean="0">
                <a:solidFill>
                  <a:srgbClr val="0070C0"/>
                </a:solidFill>
              </a:rPr>
              <a:t>(donne pluripare)</a:t>
            </a:r>
          </a:p>
          <a:p>
            <a:r>
              <a:rPr lang="it-IT" b="1" dirty="0" err="1" smtClean="0">
                <a:solidFill>
                  <a:srgbClr val="0070C0"/>
                </a:solidFill>
              </a:rPr>
              <a:t>One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Shot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70C0"/>
                </a:solidFill>
              </a:rPr>
              <a:t>	</a:t>
            </a:r>
            <a:r>
              <a:rPr lang="it-IT" dirty="0" smtClean="0">
                <a:solidFill>
                  <a:srgbClr val="0070C0"/>
                </a:solidFill>
              </a:rPr>
              <a:t>(più </a:t>
            </a:r>
            <a:r>
              <a:rPr lang="it-IT" dirty="0" smtClean="0">
                <a:solidFill>
                  <a:srgbClr val="0070C0"/>
                </a:solidFill>
              </a:rPr>
              <a:t>si trasfonde, peggio è)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253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0988"/>
            <a:ext cx="12192000" cy="687898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763" y="5537495"/>
            <a:ext cx="6407451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9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1084</Words>
  <Application>Microsoft Office PowerPoint</Application>
  <PresentationFormat>Widescreen</PresentationFormat>
  <Paragraphs>247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0" baseType="lpstr">
      <vt:lpstr>Arial</vt:lpstr>
      <vt:lpstr>Arimo</vt:lpstr>
      <vt:lpstr>Calibri</vt:lpstr>
      <vt:lpstr>Calibri Light</vt:lpstr>
      <vt:lpstr>Wingdings 3</vt:lpstr>
      <vt:lpstr>Tema di Office</vt:lpstr>
      <vt:lpstr>Presentazione standard di PowerPoint</vt:lpstr>
      <vt:lpstr>Presentazione standard di PowerPoint</vt:lpstr>
      <vt:lpstr>Applicazioni in Medicina Trasfusionale</vt:lpstr>
      <vt:lpstr>Selezione di Idoneità alla Donazione</vt:lpstr>
      <vt:lpstr>Selezione di Idoneità alla Donazione</vt:lpstr>
      <vt:lpstr>Selezione di Idoneità alla Donazione</vt:lpstr>
      <vt:lpstr>Selezione di Idoneità alla Donazione</vt:lpstr>
      <vt:lpstr>Selezione di Idoneità alla Donazione</vt:lpstr>
      <vt:lpstr>Counseling al Donatore</vt:lpstr>
      <vt:lpstr>Counseling al Donatore</vt:lpstr>
      <vt:lpstr>Counseling al Donatore</vt:lpstr>
      <vt:lpstr>Counseling al Donatore</vt:lpstr>
      <vt:lpstr>Validazione Emocomponenti</vt:lpstr>
      <vt:lpstr>Qualità del Prodotto</vt:lpstr>
      <vt:lpstr>Qualità del Prodotto</vt:lpstr>
      <vt:lpstr>Controllo di Processo</vt:lpstr>
      <vt:lpstr>Controllo di Processo</vt:lpstr>
      <vt:lpstr>Controllo di Processo</vt:lpstr>
      <vt:lpstr>Valutazione di Appropriatezza</vt:lpstr>
      <vt:lpstr>Valutazione di Appropriatezza</vt:lpstr>
      <vt:lpstr>Valutazione di Appropriatezza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Valutazione di Appropriatezza</vt:lpstr>
      <vt:lpstr>Resa Trasfusionale</vt:lpstr>
      <vt:lpstr>Presentazione standard di PowerPoint</vt:lpstr>
      <vt:lpstr>Resa Trasfusionale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Luigi Paesano</dc:creator>
  <cp:lastModifiedBy>Luigi Paesano</cp:lastModifiedBy>
  <cp:revision>37</cp:revision>
  <dcterms:created xsi:type="dcterms:W3CDTF">2026-02-18T20:59:10Z</dcterms:created>
  <dcterms:modified xsi:type="dcterms:W3CDTF">2026-02-19T06:47:02Z</dcterms:modified>
</cp:coreProperties>
</file>