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22" r:id="rId1"/>
  </p:sldMasterIdLst>
  <p:notesMasterIdLst>
    <p:notesMasterId r:id="rId18"/>
  </p:notesMasterIdLst>
  <p:sldIdLst>
    <p:sldId id="256" r:id="rId2"/>
    <p:sldId id="273" r:id="rId3"/>
    <p:sldId id="274" r:id="rId4"/>
    <p:sldId id="259" r:id="rId5"/>
    <p:sldId id="260" r:id="rId6"/>
    <p:sldId id="261" r:id="rId7"/>
    <p:sldId id="262" r:id="rId8"/>
    <p:sldId id="270" r:id="rId9"/>
    <p:sldId id="272" r:id="rId10"/>
    <p:sldId id="271" r:id="rId11"/>
    <p:sldId id="263" r:id="rId12"/>
    <p:sldId id="268" r:id="rId13"/>
    <p:sldId id="265" r:id="rId14"/>
    <p:sldId id="264" r:id="rId15"/>
    <p:sldId id="266" r:id="rId16"/>
    <p:sldId id="269" r:id="rId17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DE7F8"/>
    <a:srgbClr val="C6FEC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725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C96A9E-3CF0-448B-A59D-49319F7AB030}" type="datetimeFigureOut">
              <a:rPr lang="en-US" smtClean="0"/>
              <a:t>2/11/2026</a:t>
            </a:fld>
            <a:endParaRPr lang="en-US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121C3A-4ACB-43ED-83AB-155BF4EB1119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35231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121C3A-4ACB-43ED-83AB-155BF4EB1119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16528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121C3A-4ACB-43ED-83AB-155BF4EB1119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45164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121C3A-4ACB-43ED-83AB-155BF4EB1119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17495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121C3A-4ACB-43ED-83AB-155BF4EB1119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41883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 </a:t>
            </a:r>
            <a:r>
              <a:rPr lang="en-US" dirty="0" err="1"/>
              <a:t>ulteriore</a:t>
            </a:r>
            <a:r>
              <a:rPr lang="en-US" dirty="0"/>
              <a:t> </a:t>
            </a:r>
            <a:r>
              <a:rPr lang="en-US" dirty="0" err="1"/>
              <a:t>aspetto</a:t>
            </a:r>
            <a:r>
              <a:rPr lang="en-US" dirty="0"/>
              <a:t> da </a:t>
            </a:r>
            <a:r>
              <a:rPr lang="en-US" dirty="0" err="1"/>
              <a:t>considerare</a:t>
            </a:r>
            <a:r>
              <a:rPr lang="en-US" dirty="0"/>
              <a:t> è </a:t>
            </a:r>
            <a:r>
              <a:rPr lang="en-US" dirty="0" err="1"/>
              <a:t>quello</a:t>
            </a:r>
            <a:r>
              <a:rPr lang="en-US" dirty="0"/>
              <a:t> normative, in </a:t>
            </a:r>
            <a:r>
              <a:rPr lang="en-US" dirty="0" err="1"/>
              <a:t>particolare</a:t>
            </a:r>
            <a:r>
              <a:rPr lang="en-US" dirty="0"/>
              <a:t> la </a:t>
            </a:r>
            <a:r>
              <a:rPr lang="en-US" dirty="0" err="1"/>
              <a:t>certificazione</a:t>
            </a:r>
            <a:r>
              <a:rPr lang="en-US" dirty="0"/>
              <a:t> </a:t>
            </a:r>
            <a:r>
              <a:rPr lang="en-US" dirty="0" err="1"/>
              <a:t>dei</a:t>
            </a:r>
            <a:r>
              <a:rPr lang="en-US" dirty="0"/>
              <a:t> reagent come dispositive medico-</a:t>
            </a:r>
            <a:r>
              <a:rPr lang="en-US" dirty="0" err="1"/>
              <a:t>diagnostici</a:t>
            </a:r>
            <a:r>
              <a:rPr lang="en-US" dirty="0"/>
              <a:t> in vitro, </a:t>
            </a:r>
            <a:r>
              <a:rPr lang="en-US" dirty="0" err="1"/>
              <a:t>che</a:t>
            </a:r>
            <a:r>
              <a:rPr lang="en-US" dirty="0"/>
              <a:t> </a:t>
            </a:r>
            <a:r>
              <a:rPr lang="en-US" dirty="0" err="1"/>
              <a:t>devono</a:t>
            </a:r>
            <a:r>
              <a:rPr lang="en-US" dirty="0"/>
              <a:t> </a:t>
            </a:r>
            <a:r>
              <a:rPr lang="en-US" dirty="0" err="1"/>
              <a:t>soddisfare</a:t>
            </a:r>
            <a:r>
              <a:rPr lang="en-US" dirty="0"/>
              <a:t> </a:t>
            </a:r>
            <a:r>
              <a:rPr lang="en-US" dirty="0" err="1"/>
              <a:t>requisiti</a:t>
            </a:r>
            <a:r>
              <a:rPr lang="en-US" dirty="0"/>
              <a:t> </a:t>
            </a:r>
            <a:r>
              <a:rPr lang="en-US" dirty="0" err="1"/>
              <a:t>stringenti</a:t>
            </a:r>
            <a:r>
              <a:rPr lang="en-US" dirty="0"/>
              <a:t> in termini di </a:t>
            </a:r>
            <a:r>
              <a:rPr lang="en-US" dirty="0" err="1"/>
              <a:t>sicurezza</a:t>
            </a:r>
            <a:r>
              <a:rPr lang="en-US" dirty="0"/>
              <a:t>, </a:t>
            </a:r>
            <a:r>
              <a:rPr lang="en-US" dirty="0" err="1"/>
              <a:t>prestazioni</a:t>
            </a:r>
            <a:r>
              <a:rPr lang="en-US" dirty="0"/>
              <a:t> </a:t>
            </a:r>
            <a:r>
              <a:rPr lang="en-US" dirty="0" err="1"/>
              <a:t>analitiche</a:t>
            </a:r>
            <a:r>
              <a:rPr lang="en-US" dirty="0"/>
              <a:t> e </a:t>
            </a:r>
            <a:r>
              <a:rPr lang="en-US" dirty="0" err="1"/>
              <a:t>tracciabilità</a:t>
            </a:r>
            <a:r>
              <a:rPr lang="en-US" dirty="0"/>
              <a:t>. La </a:t>
            </a:r>
            <a:r>
              <a:rPr lang="en-US" dirty="0" err="1"/>
              <a:t>marcatura</a:t>
            </a:r>
            <a:r>
              <a:rPr lang="en-US" dirty="0"/>
              <a:t> CE e la </a:t>
            </a:r>
            <a:r>
              <a:rPr lang="en-US" dirty="0" err="1"/>
              <a:t>conformità</a:t>
            </a:r>
            <a:r>
              <a:rPr lang="en-US" dirty="0"/>
              <a:t> al </a:t>
            </a:r>
            <a:r>
              <a:rPr lang="en-US" dirty="0" err="1"/>
              <a:t>regolamento</a:t>
            </a:r>
            <a:r>
              <a:rPr lang="en-US" dirty="0"/>
              <a:t> IVDR </a:t>
            </a:r>
            <a:r>
              <a:rPr lang="en-US" dirty="0" err="1"/>
              <a:t>garantiscono</a:t>
            </a:r>
            <a:r>
              <a:rPr lang="en-US" dirty="0"/>
              <a:t> </a:t>
            </a:r>
            <a:r>
              <a:rPr lang="en-US" dirty="0" err="1"/>
              <a:t>sicurezza</a:t>
            </a:r>
            <a:r>
              <a:rPr lang="en-US" dirty="0"/>
              <a:t>, </a:t>
            </a:r>
            <a:r>
              <a:rPr lang="en-US" dirty="0" err="1"/>
              <a:t>qualità</a:t>
            </a:r>
            <a:r>
              <a:rPr lang="en-US" dirty="0"/>
              <a:t> e </a:t>
            </a:r>
            <a:r>
              <a:rPr lang="en-US" dirty="0" err="1"/>
              <a:t>prestazione</a:t>
            </a:r>
            <a:r>
              <a:rPr lang="en-US" dirty="0"/>
              <a:t> e </a:t>
            </a:r>
            <a:r>
              <a:rPr lang="en-US" dirty="0" err="1"/>
              <a:t>rendono</a:t>
            </a:r>
            <a:r>
              <a:rPr lang="en-US" dirty="0"/>
              <a:t> il </a:t>
            </a:r>
            <a:r>
              <a:rPr lang="en-US" dirty="0" err="1"/>
              <a:t>dato</a:t>
            </a:r>
            <a:r>
              <a:rPr lang="en-US" dirty="0"/>
              <a:t> </a:t>
            </a:r>
            <a:r>
              <a:rPr lang="en-US" dirty="0" err="1"/>
              <a:t>prodotto</a:t>
            </a:r>
            <a:r>
              <a:rPr lang="en-US" dirty="0"/>
              <a:t> dal </a:t>
            </a:r>
            <a:r>
              <a:rPr lang="en-US" dirty="0" err="1"/>
              <a:t>laboratorio</a:t>
            </a:r>
            <a:r>
              <a:rPr lang="en-US" dirty="0"/>
              <a:t> </a:t>
            </a:r>
            <a:r>
              <a:rPr lang="en-US" dirty="0" err="1"/>
              <a:t>conforme</a:t>
            </a:r>
            <a:r>
              <a:rPr lang="en-US" dirty="0"/>
              <a:t> </a:t>
            </a:r>
            <a:r>
              <a:rPr lang="en-US" dirty="0" err="1"/>
              <a:t>agli</a:t>
            </a:r>
            <a:r>
              <a:rPr lang="en-US" dirty="0"/>
              <a:t> standard normative e </a:t>
            </a:r>
            <a:r>
              <a:rPr lang="en-US" dirty="0" err="1"/>
              <a:t>clinicamente</a:t>
            </a:r>
            <a:r>
              <a:rPr lang="en-US" dirty="0"/>
              <a:t> </a:t>
            </a:r>
            <a:r>
              <a:rPr lang="en-US" dirty="0" err="1"/>
              <a:t>affidabile</a:t>
            </a:r>
            <a:endParaRPr lang="en-US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121C3A-4ACB-43ED-83AB-155BF4EB1119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31881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99C88B5-35F0-C35C-2B15-41341B7E06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775698D9-475E-7D10-741F-4E14EF86DC5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  <a:endParaRPr lang="en-US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FD45F624-C247-4ECC-6C20-FB304F21E5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39457-01C8-4897-8A06-995643E15B80}" type="datetimeFigureOut">
              <a:rPr lang="it-IT" smtClean="0"/>
              <a:t>11/02/2026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3CA1EC3A-E068-4BB4-2C01-9C1D1857BE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3D1242C6-B352-9129-BFB4-05B0945237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30B2B-9CDE-477C-A459-F0043531CA0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952459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C2917FB-137E-3939-457E-5DDDD76A1E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B687DF49-7F6C-70B4-6A8E-783069F097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18FCCBE0-5758-8CE5-9DC8-5D04886C31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39457-01C8-4897-8A06-995643E15B80}" type="datetimeFigureOut">
              <a:rPr lang="it-IT" smtClean="0"/>
              <a:t>11/02/2026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B7A889C7-1FD3-C4F8-7610-787D49256B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E11DC51B-E128-61E4-4F26-D9F6567AEC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30B2B-9CDE-477C-A459-F0043531CA0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806438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D040552-F7A5-C32D-662D-2547A1FFCB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90C52AFC-3B02-4AF3-0816-CA48A31E66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2FBB21EA-484F-1ACC-C0C7-9713BC7B5F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39457-01C8-4897-8A06-995643E15B80}" type="datetimeFigureOut">
              <a:rPr lang="it-IT" smtClean="0"/>
              <a:t>11/02/2026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6967F80-91E4-17AA-2495-8D747DC794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F233CCE4-FF2F-41D3-7C97-4A995AA7B8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30B2B-9CDE-477C-A459-F0043531CA0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061055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2FDFF1B-60D7-B8A5-98ED-890D87974D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29908BE1-D254-1EFA-B46B-D1652DBF595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4CCB0A95-08FC-8F24-5EA7-912A088709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BEBE4473-8A91-5D25-2E7D-B9C6D2B9BB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39457-01C8-4897-8A06-995643E15B80}" type="datetimeFigureOut">
              <a:rPr lang="it-IT" smtClean="0"/>
              <a:t>11/02/2026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3E9A72C3-993E-27FF-6688-7B1CFA9556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86B039FA-E7F1-6A94-8E76-C2CB2CF202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30B2B-9CDE-477C-A459-F0043531CA0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555599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7F2A5C4-79BA-E782-6B0D-43981D815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32A63623-653A-5AFB-910D-A24C6661EA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023EEA8E-B5E2-3822-49A7-7DB0A43B33D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D97519A8-E2AE-47EE-4E34-B7BDB481E3C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60F1CCD8-8D4C-5ABD-D787-096BB00632D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F3F2D5FB-BFF9-3E48-C58B-53E9745D24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39457-01C8-4897-8A06-995643E15B80}" type="datetimeFigureOut">
              <a:rPr lang="it-IT" smtClean="0"/>
              <a:t>11/02/2026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E78D3E2B-1A7E-D397-86C8-42ED1E78C8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137C406E-A079-0D2B-F633-F16E1F6072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30B2B-9CDE-477C-A459-F0043531CA0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062564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83B55A7-5D25-D31F-E11A-4003BDECE3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223EEAC5-3BD9-A7AD-4BD2-7F6FF3518B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39457-01C8-4897-8A06-995643E15B80}" type="datetimeFigureOut">
              <a:rPr lang="it-IT" smtClean="0"/>
              <a:t>11/02/2026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CF0BF85A-7CAD-DB1F-D85C-10DE6C1E0A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2DFBEC65-7C37-C840-BDB6-F7EEC61C1B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30B2B-9CDE-477C-A459-F0043531CA0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495444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A06B095E-DC74-5180-E985-0848D00BF1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39457-01C8-4897-8A06-995643E15B80}" type="datetimeFigureOut">
              <a:rPr lang="it-IT" smtClean="0"/>
              <a:t>11/02/2026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403528DB-C80F-1013-5537-9F4921589D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3587EBD9-CDB8-6203-7558-8DFD8F8C6F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30B2B-9CDE-477C-A459-F0043531CA0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98590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C92B8C8-D99D-3D73-1962-842EE4DA3E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1FE705E6-E650-DA01-0F14-2825E8E2CD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353D97FB-C841-49A2-18DF-DFA2316DF01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1D43AF1A-57BF-6CAD-987C-1064F8C5E3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39457-01C8-4897-8A06-995643E15B80}" type="datetimeFigureOut">
              <a:rPr lang="it-IT" smtClean="0"/>
              <a:t>11/02/2026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59D48981-CE1C-C41C-3681-2905030AA9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2BEBBFF0-1281-8849-897E-FE6C428A1B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30B2B-9CDE-477C-A459-F0043531CA0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262071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A66662E-D204-C607-840C-06A289C480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31D5BA23-DE16-93BA-5DAA-54AD61700F4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EE973A4F-5D81-D21E-6E70-F0794840B9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013EBD7D-1BC4-BF84-A3BB-24800F843C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39457-01C8-4897-8A06-995643E15B80}" type="datetimeFigureOut">
              <a:rPr lang="it-IT" smtClean="0"/>
              <a:t>11/02/2026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ED9A2546-9A4A-5D08-F739-50C4A7337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C7F2550A-A051-22E1-3DB3-E85077D390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30B2B-9CDE-477C-A459-F0043531CA0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78443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F2393B4-E684-89B7-958F-1FB84EEE01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F5FABCCD-C6B6-97B7-2764-16A050CDA51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3827D04B-B77D-0887-4DAC-A38690F8FF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39457-01C8-4897-8A06-995643E15B80}" type="datetimeFigureOut">
              <a:rPr lang="it-IT" smtClean="0"/>
              <a:t>11/02/2026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414FF047-6B5B-6D06-4C0A-363FC2FAF4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8B179B8-33D3-FC4D-E590-422C2BC632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30B2B-9CDE-477C-A459-F0043531CA0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052959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54F36D91-FC1F-C87F-D019-C88641795E6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5365862D-F164-956F-E771-13312A90AD3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4452B4C4-E458-A2F6-767B-D2C9105004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39457-01C8-4897-8A06-995643E15B80}" type="datetimeFigureOut">
              <a:rPr lang="it-IT" smtClean="0"/>
              <a:t>11/02/2026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7754CB95-D151-8BEF-5DFB-6983A0E189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7FD09C1B-52D1-C119-E2AC-86AE657D7A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30B2B-9CDE-477C-A459-F0043531CA0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344281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0000">
              <a:schemeClr val="bg1"/>
            </a:gs>
            <a:gs pos="100000">
              <a:schemeClr val="accent6">
                <a:lumMod val="20000"/>
                <a:lumOff val="80000"/>
              </a:schemeClr>
            </a:gs>
            <a:gs pos="0">
              <a:schemeClr val="accent4">
                <a:lumMod val="20000"/>
                <a:lumOff val="80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9EE3D1AD-43E7-5180-B1CE-E537CDEF3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C26ED1E2-B056-20D3-E8D5-A78C0BD14E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8C1E9789-F8EB-5D56-B027-946B89DAD18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339457-01C8-4897-8A06-995643E15B80}" type="datetimeFigureOut">
              <a:rPr lang="it-IT" smtClean="0"/>
              <a:t>11/02/2026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BAAF15F-E235-AC0F-4BD3-EECD3C9B8F2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F56DEC21-444D-578E-3D80-D21C861656C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030B2B-9CDE-477C-A459-F0043531CA0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999483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3" r:id="rId1"/>
    <p:sldLayoutId id="2147483924" r:id="rId2"/>
    <p:sldLayoutId id="2147483925" r:id="rId3"/>
    <p:sldLayoutId id="2147483926" r:id="rId4"/>
    <p:sldLayoutId id="2147483927" r:id="rId5"/>
    <p:sldLayoutId id="2147483928" r:id="rId6"/>
    <p:sldLayoutId id="2147483929" r:id="rId7"/>
    <p:sldLayoutId id="2147483930" r:id="rId8"/>
    <p:sldLayoutId id="2147483931" r:id="rId9"/>
    <p:sldLayoutId id="2147483932" r:id="rId10"/>
    <p:sldLayoutId id="214748393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em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5DA501E-5FFB-45CC-8BE6-9D1E46480D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54943" y="2504329"/>
            <a:ext cx="7126664" cy="767863"/>
          </a:xfrm>
        </p:spPr>
        <p:txBody>
          <a:bodyPr>
            <a:noAutofit/>
          </a:bodyPr>
          <a:lstStyle/>
          <a:p>
            <a:r>
              <a:rPr lang="it-IT" altLang="it-IT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Reagenti utilizzati in </a:t>
            </a:r>
            <a:r>
              <a:rPr lang="it-IT" altLang="it-IT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emocitometria</a:t>
            </a:r>
            <a:endParaRPr lang="it-IT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endParaRP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097457AD-92AB-4935-88EE-62F7D19E51A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40006" y="349080"/>
            <a:ext cx="10356538" cy="561819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it-IT" altLang="it-IT" sz="2000" b="1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Corso di Formazione in </a:t>
            </a:r>
            <a:r>
              <a:rPr lang="it-IT" altLang="it-IT" sz="2000" b="1" dirty="0" err="1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Emocitometria</a:t>
            </a:r>
            <a:r>
              <a:rPr lang="it-IT" altLang="it-IT" sz="2000" b="1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per TSLB in Medicina di Laboratorio e Medicina Trasfusionale</a:t>
            </a:r>
          </a:p>
          <a:p>
            <a:endParaRPr lang="it-IT" dirty="0"/>
          </a:p>
        </p:txBody>
      </p:sp>
      <p:graphicFrame>
        <p:nvGraphicFramePr>
          <p:cNvPr id="4" name="Oggetto 1">
            <a:extLst>
              <a:ext uri="{FF2B5EF4-FFF2-40B4-BE49-F238E27FC236}">
                <a16:creationId xmlns:a16="http://schemas.microsoft.com/office/drawing/2014/main" id="{D7C8D8C8-BB8D-47B7-8174-D1E6486AA83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30926807"/>
              </p:ext>
            </p:extLst>
          </p:nvPr>
        </p:nvGraphicFramePr>
        <p:xfrm>
          <a:off x="1" y="5266538"/>
          <a:ext cx="3594538" cy="1622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" r:id="rId2" imgW="4407165" imgH="1765472" progId="Photoshop.Image.16">
                  <p:embed/>
                </p:oleObj>
              </mc:Choice>
              <mc:Fallback>
                <p:oleObj name="Image" r:id="rId2" imgW="4407165" imgH="1765472" progId="Photoshop.Image.16">
                  <p:embed/>
                  <p:pic>
                    <p:nvPicPr>
                      <p:cNvPr id="4" name="Oggetto 1">
                        <a:extLst>
                          <a:ext uri="{FF2B5EF4-FFF2-40B4-BE49-F238E27FC236}">
                            <a16:creationId xmlns:a16="http://schemas.microsoft.com/office/drawing/2014/main" id="{D7C8D8C8-BB8D-47B7-8174-D1E6486AA83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" y="5266538"/>
                        <a:ext cx="3594538" cy="16225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Immagine 1">
            <a:extLst>
              <a:ext uri="{FF2B5EF4-FFF2-40B4-BE49-F238E27FC236}">
                <a16:creationId xmlns:a16="http://schemas.microsoft.com/office/drawing/2014/main" id="{5C8E49FF-B353-4142-A049-F1B5748EB5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6714" y="5266538"/>
            <a:ext cx="3375286" cy="16225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itolo 1">
            <a:extLst>
              <a:ext uri="{FF2B5EF4-FFF2-40B4-BE49-F238E27FC236}">
                <a16:creationId xmlns:a16="http://schemas.microsoft.com/office/drawing/2014/main" id="{6A405A2E-A10C-4DC2-972E-F707C45D0A2F}"/>
              </a:ext>
            </a:extLst>
          </p:cNvPr>
          <p:cNvSpPr txBox="1">
            <a:spLocks/>
          </p:cNvSpPr>
          <p:nvPr/>
        </p:nvSpPr>
        <p:spPr>
          <a:xfrm>
            <a:off x="1811263" y="4790911"/>
            <a:ext cx="8569473" cy="47562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altLang="it-IT" sz="2000" b="1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Fondazione Centro Studi </a:t>
            </a:r>
            <a:r>
              <a:rPr lang="it-IT" altLang="it-IT" sz="2000" b="1" dirty="0" err="1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Valetudo</a:t>
            </a:r>
            <a:r>
              <a:rPr lang="it-IT" altLang="it-IT" sz="2000" b="1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Ricerca e Sviluppo Professioni Sanitarie</a:t>
            </a:r>
            <a:endParaRPr lang="it-IT" sz="2000" dirty="0">
              <a:latin typeface="Arial Narrow" panose="020B0606020202030204" pitchFamily="34" charset="0"/>
            </a:endParaRPr>
          </a:p>
        </p:txBody>
      </p:sp>
      <p:sp>
        <p:nvSpPr>
          <p:cNvPr id="9" name="Titolo 1">
            <a:extLst>
              <a:ext uri="{FF2B5EF4-FFF2-40B4-BE49-F238E27FC236}">
                <a16:creationId xmlns:a16="http://schemas.microsoft.com/office/drawing/2014/main" id="{C2C47427-12EF-43B8-A3CF-026BA1E5C7CA}"/>
              </a:ext>
            </a:extLst>
          </p:cNvPr>
          <p:cNvSpPr txBox="1">
            <a:spLocks/>
          </p:cNvSpPr>
          <p:nvPr/>
        </p:nvSpPr>
        <p:spPr>
          <a:xfrm>
            <a:off x="3330277" y="3676220"/>
            <a:ext cx="5775997" cy="47562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altLang="it-IT" sz="2400" b="1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Relatrice: Claudia Passaretti</a:t>
            </a:r>
            <a:endParaRPr lang="it-IT" sz="3200" dirty="0">
              <a:latin typeface="Arial Narrow" panose="020B0606020202030204" pitchFamily="34" charset="0"/>
            </a:endParaRPr>
          </a:p>
        </p:txBody>
      </p:sp>
      <p:sp>
        <p:nvSpPr>
          <p:cNvPr id="11" name="Titolo 1">
            <a:extLst>
              <a:ext uri="{FF2B5EF4-FFF2-40B4-BE49-F238E27FC236}">
                <a16:creationId xmlns:a16="http://schemas.microsoft.com/office/drawing/2014/main" id="{A61AE754-7714-40D4-A96B-0E6943B713D1}"/>
              </a:ext>
            </a:extLst>
          </p:cNvPr>
          <p:cNvSpPr txBox="1">
            <a:spLocks/>
          </p:cNvSpPr>
          <p:nvPr/>
        </p:nvSpPr>
        <p:spPr>
          <a:xfrm>
            <a:off x="122276" y="910899"/>
            <a:ext cx="12192000" cy="111780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it-IT" altLang="it-IT" sz="3200" b="1" dirty="0"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it-IT" altLang="it-IT" sz="1600" b="1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Centro Direzionale Isola A2</a:t>
            </a:r>
          </a:p>
          <a:p>
            <a:pPr>
              <a:lnSpc>
                <a:spcPct val="150000"/>
              </a:lnSpc>
            </a:pPr>
            <a:r>
              <a:rPr lang="it-IT" altLang="it-IT" sz="1600" b="1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Napoli Centro </a:t>
            </a:r>
          </a:p>
          <a:p>
            <a:pPr>
              <a:lnSpc>
                <a:spcPct val="150000"/>
              </a:lnSpc>
            </a:pPr>
            <a:r>
              <a:rPr lang="it-IT" altLang="it-IT" sz="1400" b="1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12 Febbraio 2026</a:t>
            </a:r>
          </a:p>
        </p:txBody>
      </p:sp>
    </p:spTree>
    <p:extLst>
      <p:ext uri="{BB962C8B-B14F-4D97-AF65-F5344CB8AC3E}">
        <p14:creationId xmlns:p14="http://schemas.microsoft.com/office/powerpoint/2010/main" val="13175107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1">
            <a:extLst>
              <a:ext uri="{FF2B5EF4-FFF2-40B4-BE49-F238E27FC236}">
                <a16:creationId xmlns:a16="http://schemas.microsoft.com/office/drawing/2014/main" id="{C1D3AABE-0F39-40A7-87E2-20EB318711D2}"/>
              </a:ext>
            </a:extLst>
          </p:cNvPr>
          <p:cNvSpPr txBox="1">
            <a:spLocks/>
          </p:cNvSpPr>
          <p:nvPr/>
        </p:nvSpPr>
        <p:spPr>
          <a:xfrm>
            <a:off x="2461260" y="549664"/>
            <a:ext cx="7269480" cy="47562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altLang="it-IT" sz="3600" b="1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Reagenti utilizzati in </a:t>
            </a:r>
            <a:r>
              <a:rPr lang="it-IT" altLang="it-IT" sz="3600" b="1" dirty="0" err="1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emocitometria</a:t>
            </a:r>
            <a:endParaRPr lang="it-IT" sz="3600" dirty="0">
              <a:latin typeface="Arial Narrow" panose="020B0606020202030204" pitchFamily="34" charset="0"/>
            </a:endParaRPr>
          </a:p>
        </p:txBody>
      </p:sp>
      <p:sp>
        <p:nvSpPr>
          <p:cNvPr id="9" name="Titolo 1">
            <a:extLst>
              <a:ext uri="{FF2B5EF4-FFF2-40B4-BE49-F238E27FC236}">
                <a16:creationId xmlns:a16="http://schemas.microsoft.com/office/drawing/2014/main" id="{127A7A5A-7DC6-4A04-8981-073E29EA84AC}"/>
              </a:ext>
            </a:extLst>
          </p:cNvPr>
          <p:cNvSpPr txBox="1">
            <a:spLocks/>
          </p:cNvSpPr>
          <p:nvPr/>
        </p:nvSpPr>
        <p:spPr>
          <a:xfrm>
            <a:off x="710185" y="1192070"/>
            <a:ext cx="10771630" cy="88428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it-IT" altLang="it-IT" sz="2000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 reagenti utilizzati in </a:t>
            </a:r>
            <a:r>
              <a:rPr lang="it-IT" altLang="it-IT" sz="2000" dirty="0" err="1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emocitometria</a:t>
            </a:r>
            <a:r>
              <a:rPr lang="it-IT" altLang="it-IT" sz="2000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variano in base al tipo di analisi effettuata (RBC, WBC, PLT, vitalità) e alla popolazione cellulare di interesse, ma condividono alcune funzioni fondamentali:</a:t>
            </a:r>
          </a:p>
        </p:txBody>
      </p:sp>
      <p:pic>
        <p:nvPicPr>
          <p:cNvPr id="12" name="Immagine 11">
            <a:extLst>
              <a:ext uri="{FF2B5EF4-FFF2-40B4-BE49-F238E27FC236}">
                <a16:creationId xmlns:a16="http://schemas.microsoft.com/office/drawing/2014/main" id="{EEEE21A7-43AC-4307-82D1-9D91575AB8A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5054" b="20730"/>
          <a:stretch/>
        </p:blipFill>
        <p:spPr>
          <a:xfrm>
            <a:off x="7974435" y="2817325"/>
            <a:ext cx="3924957" cy="25456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76C9CCF9-1302-8C2A-CF2E-50513158CF3A}"/>
              </a:ext>
            </a:extLst>
          </p:cNvPr>
          <p:cNvSpPr txBox="1">
            <a:spLocks/>
          </p:cNvSpPr>
          <p:nvPr/>
        </p:nvSpPr>
        <p:spPr>
          <a:xfrm>
            <a:off x="557785" y="5680610"/>
            <a:ext cx="2241976" cy="50667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altLang="it-IT" sz="2000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Reattivi non adeguati</a:t>
            </a:r>
            <a:endParaRPr lang="it-IT" sz="2000" dirty="0">
              <a:latin typeface="Arial Narrow" panose="020B0606020202030204" pitchFamily="34" charset="0"/>
            </a:endParaRPr>
          </a:p>
        </p:txBody>
      </p:sp>
      <p:sp>
        <p:nvSpPr>
          <p:cNvPr id="3" name="Freccia a destra 2">
            <a:extLst>
              <a:ext uri="{FF2B5EF4-FFF2-40B4-BE49-F238E27FC236}">
                <a16:creationId xmlns:a16="http://schemas.microsoft.com/office/drawing/2014/main" id="{FD7A79EE-469A-FD13-0960-42273362EB69}"/>
              </a:ext>
            </a:extLst>
          </p:cNvPr>
          <p:cNvSpPr/>
          <p:nvPr/>
        </p:nvSpPr>
        <p:spPr>
          <a:xfrm>
            <a:off x="2866738" y="5902994"/>
            <a:ext cx="475488" cy="16459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Freccia a destra 4">
            <a:extLst>
              <a:ext uri="{FF2B5EF4-FFF2-40B4-BE49-F238E27FC236}">
                <a16:creationId xmlns:a16="http://schemas.microsoft.com/office/drawing/2014/main" id="{61ECAE78-2563-9756-B665-23F9B8E023F5}"/>
              </a:ext>
            </a:extLst>
          </p:cNvPr>
          <p:cNvSpPr/>
          <p:nvPr/>
        </p:nvSpPr>
        <p:spPr>
          <a:xfrm>
            <a:off x="5277589" y="5908146"/>
            <a:ext cx="475488" cy="16459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" name="Titolo 1">
            <a:extLst>
              <a:ext uri="{FF2B5EF4-FFF2-40B4-BE49-F238E27FC236}">
                <a16:creationId xmlns:a16="http://schemas.microsoft.com/office/drawing/2014/main" id="{92D5C784-6DD5-8CE0-76A0-1DF9F4487F88}"/>
              </a:ext>
            </a:extLst>
          </p:cNvPr>
          <p:cNvSpPr txBox="1">
            <a:spLocks/>
          </p:cNvSpPr>
          <p:nvPr/>
        </p:nvSpPr>
        <p:spPr>
          <a:xfrm>
            <a:off x="3409204" y="5701038"/>
            <a:ext cx="1877567" cy="47289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2000" dirty="0">
                <a:latin typeface="Arial Narrow" panose="020B0606020202030204" pitchFamily="34" charset="0"/>
                <a:cs typeface="Times New Roman" panose="02020603050405020304" pitchFamily="18" charset="0"/>
              </a:rPr>
              <a:t>Errori sistematici</a:t>
            </a:r>
            <a:endParaRPr lang="it-IT" sz="2000" dirty="0">
              <a:latin typeface="Arial Narrow" panose="020B0606020202030204" pitchFamily="34" charset="0"/>
            </a:endParaRPr>
          </a:p>
        </p:txBody>
      </p:sp>
      <p:sp>
        <p:nvSpPr>
          <p:cNvPr id="8" name="Titolo 1">
            <a:extLst>
              <a:ext uri="{FF2B5EF4-FFF2-40B4-BE49-F238E27FC236}">
                <a16:creationId xmlns:a16="http://schemas.microsoft.com/office/drawing/2014/main" id="{ED3A1BF8-16A1-647D-FBE6-9C63642E7D75}"/>
              </a:ext>
            </a:extLst>
          </p:cNvPr>
          <p:cNvSpPr txBox="1">
            <a:spLocks/>
          </p:cNvSpPr>
          <p:nvPr/>
        </p:nvSpPr>
        <p:spPr>
          <a:xfrm>
            <a:off x="5781614" y="5765362"/>
            <a:ext cx="5747003" cy="40857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2000" dirty="0">
                <a:latin typeface="Arial Narrow" panose="020B0606020202030204" pitchFamily="34" charset="0"/>
                <a:cs typeface="Times New Roman" panose="02020603050405020304" pitchFamily="18" charset="0"/>
              </a:rPr>
              <a:t>Compromissione della confrontabilità dei risultati nel tempo</a:t>
            </a:r>
            <a:endParaRPr lang="it-IT" sz="2000" dirty="0">
              <a:latin typeface="Arial Narrow" panose="020B0606020202030204" pitchFamily="34" charset="0"/>
            </a:endParaRPr>
          </a:p>
        </p:txBody>
      </p:sp>
      <p:sp>
        <p:nvSpPr>
          <p:cNvPr id="10" name="Titolo 1">
            <a:extLst>
              <a:ext uri="{FF2B5EF4-FFF2-40B4-BE49-F238E27FC236}">
                <a16:creationId xmlns:a16="http://schemas.microsoft.com/office/drawing/2014/main" id="{1C0D59BB-7C65-7CCD-3CE0-AA2EE9B4F4B7}"/>
              </a:ext>
            </a:extLst>
          </p:cNvPr>
          <p:cNvSpPr txBox="1">
            <a:spLocks/>
          </p:cNvSpPr>
          <p:nvPr/>
        </p:nvSpPr>
        <p:spPr>
          <a:xfrm>
            <a:off x="785595" y="2479249"/>
            <a:ext cx="6991517" cy="276047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altLang="it-IT" sz="2000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permettono la preparazione del campione ematico per portarlo ad una concentrazione compatibile col metodo di conta, tramite diluizioni controllate</a:t>
            </a:r>
          </a:p>
          <a:p>
            <a:pPr marL="342900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altLang="it-IT" sz="2000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migliorano la visibilità e la distinguibilità cellulare</a:t>
            </a:r>
          </a:p>
          <a:p>
            <a:pPr marL="342900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altLang="it-IT" sz="2000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influenzano direttamente l’affidabilità e la riproducibilità del risultato analitico</a:t>
            </a:r>
          </a:p>
        </p:txBody>
      </p:sp>
    </p:spTree>
    <p:extLst>
      <p:ext uri="{BB962C8B-B14F-4D97-AF65-F5344CB8AC3E}">
        <p14:creationId xmlns:p14="http://schemas.microsoft.com/office/powerpoint/2010/main" val="42577829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1">
            <a:extLst>
              <a:ext uri="{FF2B5EF4-FFF2-40B4-BE49-F238E27FC236}">
                <a16:creationId xmlns:a16="http://schemas.microsoft.com/office/drawing/2014/main" id="{C1D3AABE-0F39-40A7-87E2-20EB318711D2}"/>
              </a:ext>
            </a:extLst>
          </p:cNvPr>
          <p:cNvSpPr txBox="1">
            <a:spLocks/>
          </p:cNvSpPr>
          <p:nvPr/>
        </p:nvSpPr>
        <p:spPr>
          <a:xfrm>
            <a:off x="1938659" y="250559"/>
            <a:ext cx="7926991" cy="66045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altLang="it-IT" sz="3600" b="1" dirty="0" err="1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Emocitometria</a:t>
            </a:r>
            <a:r>
              <a:rPr lang="it-IT" altLang="it-IT" sz="3600" b="1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manuale: ruolo dei reagenti</a:t>
            </a:r>
            <a:endParaRPr lang="it-IT" sz="3600" dirty="0">
              <a:latin typeface="Arial Narrow" panose="020B0606020202030204" pitchFamily="34" charset="0"/>
            </a:endParaRPr>
          </a:p>
        </p:txBody>
      </p:sp>
      <p:sp>
        <p:nvSpPr>
          <p:cNvPr id="9" name="Titolo 1">
            <a:extLst>
              <a:ext uri="{FF2B5EF4-FFF2-40B4-BE49-F238E27FC236}">
                <a16:creationId xmlns:a16="http://schemas.microsoft.com/office/drawing/2014/main" id="{127A7A5A-7DC6-4A04-8981-073E29EA84AC}"/>
              </a:ext>
            </a:extLst>
          </p:cNvPr>
          <p:cNvSpPr txBox="1">
            <a:spLocks/>
          </p:cNvSpPr>
          <p:nvPr/>
        </p:nvSpPr>
        <p:spPr>
          <a:xfrm>
            <a:off x="6727476" y="2702145"/>
            <a:ext cx="5021916" cy="146119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endParaRPr lang="it-IT" altLang="it-IT" sz="1800" b="1" dirty="0"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l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it-IT" altLang="it-IT" sz="2000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Riduzione della variabilità e migliore leggibilità del campo microscopico</a:t>
            </a:r>
          </a:p>
          <a:p>
            <a:pPr marL="342900" indent="-342900" algn="l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it-IT" altLang="it-IT" sz="2000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Distribuzione cellulare più uniforme</a:t>
            </a: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51F3CAEF-D37A-4798-845C-2E7F2318C0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243774"/>
            <a:ext cx="5027358" cy="26142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Titolo 1">
            <a:extLst>
              <a:ext uri="{FF2B5EF4-FFF2-40B4-BE49-F238E27FC236}">
                <a16:creationId xmlns:a16="http://schemas.microsoft.com/office/drawing/2014/main" id="{1F540124-0848-AFF4-10FD-824CF710B751}"/>
              </a:ext>
            </a:extLst>
          </p:cNvPr>
          <p:cNvSpPr txBox="1">
            <a:spLocks/>
          </p:cNvSpPr>
          <p:nvPr/>
        </p:nvSpPr>
        <p:spPr>
          <a:xfrm>
            <a:off x="1181100" y="1364564"/>
            <a:ext cx="9829800" cy="39100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2000" dirty="0">
                <a:latin typeface="Arial Narrow" panose="020B0606020202030204" pitchFamily="34" charset="0"/>
                <a:cs typeface="Times New Roman" panose="02020603050405020304" pitchFamily="18" charset="0"/>
              </a:rPr>
              <a:t>La conta manuale è operatore-dipendente e non dispone di sistemi automatici di correzione dell’errore</a:t>
            </a:r>
            <a:endParaRPr lang="it-IT" sz="2000" dirty="0">
              <a:latin typeface="Arial Narrow" panose="020B0606020202030204" pitchFamily="34" charset="0"/>
            </a:endParaRPr>
          </a:p>
        </p:txBody>
      </p:sp>
      <p:sp>
        <p:nvSpPr>
          <p:cNvPr id="6" name="Freccia in giù 5">
            <a:extLst>
              <a:ext uri="{FF2B5EF4-FFF2-40B4-BE49-F238E27FC236}">
                <a16:creationId xmlns:a16="http://schemas.microsoft.com/office/drawing/2014/main" id="{63A051EA-50D9-8F88-21FF-53D74208BF61}"/>
              </a:ext>
            </a:extLst>
          </p:cNvPr>
          <p:cNvSpPr/>
          <p:nvPr/>
        </p:nvSpPr>
        <p:spPr>
          <a:xfrm>
            <a:off x="5735148" y="1994043"/>
            <a:ext cx="360852" cy="391005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" name="Titolo 1">
            <a:extLst>
              <a:ext uri="{FF2B5EF4-FFF2-40B4-BE49-F238E27FC236}">
                <a16:creationId xmlns:a16="http://schemas.microsoft.com/office/drawing/2014/main" id="{C359CD33-A6B5-4C0A-EF42-A66A704A8302}"/>
              </a:ext>
            </a:extLst>
          </p:cNvPr>
          <p:cNvSpPr txBox="1">
            <a:spLocks/>
          </p:cNvSpPr>
          <p:nvPr/>
        </p:nvSpPr>
        <p:spPr>
          <a:xfrm>
            <a:off x="1011417" y="2804169"/>
            <a:ext cx="5390196" cy="39100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2000" dirty="0">
                <a:latin typeface="Arial Narrow" panose="020B0606020202030204" pitchFamily="34" charset="0"/>
                <a:cs typeface="Times New Roman" panose="02020603050405020304" pitchFamily="18" charset="0"/>
              </a:rPr>
              <a:t>Il reagente diventa uno strumento di standardizzazione:</a:t>
            </a:r>
            <a:endParaRPr lang="it-IT" sz="2000" dirty="0">
              <a:latin typeface="Arial Narrow" panose="020B0606020202030204" pitchFamily="34" charset="0"/>
            </a:endParaRPr>
          </a:p>
        </p:txBody>
      </p:sp>
      <p:sp>
        <p:nvSpPr>
          <p:cNvPr id="10" name="Titolo 1">
            <a:extLst>
              <a:ext uri="{FF2B5EF4-FFF2-40B4-BE49-F238E27FC236}">
                <a16:creationId xmlns:a16="http://schemas.microsoft.com/office/drawing/2014/main" id="{1E949AC9-F3C7-F3C4-A230-5D73C33FC433}"/>
              </a:ext>
            </a:extLst>
          </p:cNvPr>
          <p:cNvSpPr txBox="1">
            <a:spLocks/>
          </p:cNvSpPr>
          <p:nvPr/>
        </p:nvSpPr>
        <p:spPr>
          <a:xfrm>
            <a:off x="5081047" y="4986301"/>
            <a:ext cx="6339161" cy="100914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it-IT" sz="2000" dirty="0">
                <a:latin typeface="Arial Narrow" panose="020B0606020202030204" pitchFamily="34" charset="0"/>
                <a:cs typeface="Times New Roman" panose="02020603050405020304" pitchFamily="18" charset="0"/>
              </a:rPr>
              <a:t>Senza il reattivo adeguato la conta manuale è meno accurata e metodologicamente compromessa.</a:t>
            </a:r>
            <a:endParaRPr lang="it-IT" sz="20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08328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1">
            <a:extLst>
              <a:ext uri="{FF2B5EF4-FFF2-40B4-BE49-F238E27FC236}">
                <a16:creationId xmlns:a16="http://schemas.microsoft.com/office/drawing/2014/main" id="{C1D3AABE-0F39-40A7-87E2-20EB318711D2}"/>
              </a:ext>
            </a:extLst>
          </p:cNvPr>
          <p:cNvSpPr txBox="1">
            <a:spLocks/>
          </p:cNvSpPr>
          <p:nvPr/>
        </p:nvSpPr>
        <p:spPr>
          <a:xfrm>
            <a:off x="501587" y="72258"/>
            <a:ext cx="11188825" cy="83031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altLang="it-IT" sz="3600" b="1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Conteggio dei leucociti (WBC)</a:t>
            </a:r>
            <a:endParaRPr lang="it-IT" sz="3600" dirty="0">
              <a:latin typeface="Arial Narrow" panose="020B0606020202030204" pitchFamily="34" charset="0"/>
            </a:endParaRPr>
          </a:p>
        </p:txBody>
      </p:sp>
      <p:sp>
        <p:nvSpPr>
          <p:cNvPr id="9" name="Titolo 1">
            <a:extLst>
              <a:ext uri="{FF2B5EF4-FFF2-40B4-BE49-F238E27FC236}">
                <a16:creationId xmlns:a16="http://schemas.microsoft.com/office/drawing/2014/main" id="{127A7A5A-7DC6-4A04-8981-073E29EA84AC}"/>
              </a:ext>
            </a:extLst>
          </p:cNvPr>
          <p:cNvSpPr txBox="1">
            <a:spLocks/>
          </p:cNvSpPr>
          <p:nvPr/>
        </p:nvSpPr>
        <p:spPr>
          <a:xfrm>
            <a:off x="4155212" y="1155758"/>
            <a:ext cx="3881569" cy="54653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it-IT" altLang="it-IT" sz="2000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Reagente standard: </a:t>
            </a:r>
            <a:r>
              <a:rPr lang="it-IT" altLang="it-IT" sz="2000" i="1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Liquido di </a:t>
            </a:r>
            <a:r>
              <a:rPr lang="it-IT" altLang="it-IT" sz="2000" i="1" dirty="0" err="1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Türk</a:t>
            </a:r>
            <a:r>
              <a:rPr lang="it-IT" altLang="it-IT" sz="2000" i="1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11" name="Titolo 1">
            <a:extLst>
              <a:ext uri="{FF2B5EF4-FFF2-40B4-BE49-F238E27FC236}">
                <a16:creationId xmlns:a16="http://schemas.microsoft.com/office/drawing/2014/main" id="{73A4AAEB-D492-45E6-8B39-081DCFC51C5F}"/>
              </a:ext>
            </a:extLst>
          </p:cNvPr>
          <p:cNvSpPr txBox="1">
            <a:spLocks/>
          </p:cNvSpPr>
          <p:nvPr/>
        </p:nvSpPr>
        <p:spPr>
          <a:xfrm>
            <a:off x="2734532" y="1677103"/>
            <a:ext cx="9068585" cy="357828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it-IT" altLang="it-IT" sz="2000" b="1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Composizione</a:t>
            </a:r>
          </a:p>
          <a:p>
            <a:pPr marL="342900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altLang="it-IT" sz="2000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acido acetico glaciale (~3%) → lisi selettiva degli eritrociti</a:t>
            </a:r>
          </a:p>
          <a:p>
            <a:pPr marL="342900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altLang="it-IT" sz="2000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colorante nucleare (blu di metilene o violetto di genziana) → evidenziazione dei nuclei</a:t>
            </a:r>
          </a:p>
          <a:p>
            <a:pPr marL="342900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altLang="it-IT" sz="2000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H2O distillata</a:t>
            </a:r>
          </a:p>
          <a:p>
            <a:pPr algn="l">
              <a:lnSpc>
                <a:spcPct val="150000"/>
              </a:lnSpc>
            </a:pPr>
            <a:r>
              <a:rPr lang="it-IT" altLang="it-IT" sz="2000" b="1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Funzione analitica</a:t>
            </a:r>
          </a:p>
          <a:p>
            <a:pPr marL="342900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altLang="it-IT" sz="2000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eliminare le interferenze dei globuli rossi</a:t>
            </a:r>
          </a:p>
          <a:p>
            <a:pPr marL="342900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altLang="it-IT" sz="2000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rendere facilmente identificabili i leucociti</a:t>
            </a:r>
          </a:p>
        </p:txBody>
      </p:sp>
      <p:pic>
        <p:nvPicPr>
          <p:cNvPr id="12" name="Immagine 11">
            <a:extLst>
              <a:ext uri="{FF2B5EF4-FFF2-40B4-BE49-F238E27FC236}">
                <a16:creationId xmlns:a16="http://schemas.microsoft.com/office/drawing/2014/main" id="{CE965734-B852-4EDD-B768-C6B86271321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6718" r="33975"/>
          <a:stretch/>
        </p:blipFill>
        <p:spPr>
          <a:xfrm>
            <a:off x="294613" y="2380009"/>
            <a:ext cx="2375338" cy="27622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F965FF70-B5B2-3AAF-46B0-860845B74A35}"/>
              </a:ext>
            </a:extLst>
          </p:cNvPr>
          <p:cNvSpPr txBox="1">
            <a:spLocks/>
          </p:cNvSpPr>
          <p:nvPr/>
        </p:nvSpPr>
        <p:spPr>
          <a:xfrm>
            <a:off x="832502" y="5654398"/>
            <a:ext cx="10526991" cy="83031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lnSpc>
                <a:spcPct val="150000"/>
              </a:lnSpc>
            </a:pPr>
            <a:r>
              <a:rPr lang="it-IT" sz="2000" dirty="0">
                <a:latin typeface="Arial Narrow" panose="020B0606020202030204" pitchFamily="34" charset="0"/>
                <a:cs typeface="Times New Roman" panose="02020603050405020304" pitchFamily="18" charset="0"/>
              </a:rPr>
              <a:t>Il liquido di </a:t>
            </a:r>
            <a:r>
              <a:rPr lang="it-IT" sz="2000" dirty="0" err="1">
                <a:latin typeface="Arial Narrow" panose="020B0606020202030204" pitchFamily="34" charset="0"/>
                <a:cs typeface="Times New Roman" panose="02020603050405020304" pitchFamily="18" charset="0"/>
              </a:rPr>
              <a:t>Türk</a:t>
            </a:r>
            <a:r>
              <a:rPr lang="it-IT" sz="2000" dirty="0">
                <a:latin typeface="Arial Narrow" panose="020B0606020202030204" pitchFamily="34" charset="0"/>
                <a:cs typeface="Times New Roman" panose="02020603050405020304" pitchFamily="18" charset="0"/>
              </a:rPr>
              <a:t>, grazie all’azione combinata di lisi selettiva e colorazione nucleare, migliora l’accuratezza e la riproducibilità della conta leucocitaria.</a:t>
            </a:r>
            <a:endParaRPr lang="it-IT" sz="20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65781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1">
            <a:extLst>
              <a:ext uri="{FF2B5EF4-FFF2-40B4-BE49-F238E27FC236}">
                <a16:creationId xmlns:a16="http://schemas.microsoft.com/office/drawing/2014/main" id="{C1D3AABE-0F39-40A7-87E2-20EB318711D2}"/>
              </a:ext>
            </a:extLst>
          </p:cNvPr>
          <p:cNvSpPr txBox="1">
            <a:spLocks/>
          </p:cNvSpPr>
          <p:nvPr/>
        </p:nvSpPr>
        <p:spPr>
          <a:xfrm>
            <a:off x="501587" y="72258"/>
            <a:ext cx="11188825" cy="83031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altLang="it-IT" sz="3600" b="1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Conteggio degli eritrociti (RBC)</a:t>
            </a:r>
            <a:endParaRPr lang="it-IT" sz="3600" dirty="0">
              <a:latin typeface="Arial Narrow" panose="020B0606020202030204" pitchFamily="34" charset="0"/>
            </a:endParaRPr>
          </a:p>
        </p:txBody>
      </p:sp>
      <p:sp>
        <p:nvSpPr>
          <p:cNvPr id="11" name="Titolo 1">
            <a:extLst>
              <a:ext uri="{FF2B5EF4-FFF2-40B4-BE49-F238E27FC236}">
                <a16:creationId xmlns:a16="http://schemas.microsoft.com/office/drawing/2014/main" id="{73A4AAEB-D492-45E6-8B39-081DCFC51C5F}"/>
              </a:ext>
            </a:extLst>
          </p:cNvPr>
          <p:cNvSpPr txBox="1">
            <a:spLocks/>
          </p:cNvSpPr>
          <p:nvPr/>
        </p:nvSpPr>
        <p:spPr>
          <a:xfrm>
            <a:off x="4204354" y="1942299"/>
            <a:ext cx="7774729" cy="364481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it-IT" altLang="it-IT" sz="2000" b="1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Reagenti utilizzati</a:t>
            </a:r>
            <a:r>
              <a:rPr lang="it-IT" altLang="it-IT" sz="2000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algn="l">
              <a:lnSpc>
                <a:spcPct val="150000"/>
              </a:lnSpc>
            </a:pPr>
            <a:r>
              <a:rPr lang="it-IT" altLang="it-IT" sz="2000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Soluzioni isotoniche che mantengono l’integrità cellulare (funzione conservativa)</a:t>
            </a:r>
          </a:p>
          <a:p>
            <a:pPr marL="342900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altLang="it-IT" sz="2000" i="1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Soluzione di </a:t>
            </a:r>
            <a:r>
              <a:rPr lang="it-IT" altLang="it-IT" sz="2000" i="1" dirty="0" err="1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Hayem</a:t>
            </a:r>
            <a:r>
              <a:rPr lang="it-IT" altLang="it-IT" sz="2000" i="1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342900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altLang="it-IT" sz="2000" i="1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Soluzione di Gower</a:t>
            </a:r>
          </a:p>
          <a:p>
            <a:pPr algn="l">
              <a:lnSpc>
                <a:spcPct val="150000"/>
              </a:lnSpc>
            </a:pPr>
            <a:r>
              <a:rPr lang="it-IT" altLang="it-IT" sz="2000" b="1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Funzioni analitiche</a:t>
            </a:r>
          </a:p>
          <a:p>
            <a:pPr marL="342900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altLang="it-IT" sz="2000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preservano forma e volume cellulare</a:t>
            </a:r>
          </a:p>
          <a:p>
            <a:pPr marL="342900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altLang="it-IT" sz="2000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evitano fenomeni di rigonfiamento o di </a:t>
            </a:r>
            <a:r>
              <a:rPr lang="it-IT" altLang="it-IT" sz="2000" dirty="0" err="1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crenazione</a:t>
            </a:r>
            <a:endParaRPr lang="it-IT" altLang="it-IT" sz="2000" dirty="0"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altLang="it-IT" sz="2000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garantiscono una distribuzione uniforme delle cellule nella camera di conta</a:t>
            </a: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49700ED2-97F9-4ACA-857B-8CA4AFDCA1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386" y="2460938"/>
            <a:ext cx="3846786" cy="288508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Titolo 1">
            <a:extLst>
              <a:ext uri="{FF2B5EF4-FFF2-40B4-BE49-F238E27FC236}">
                <a16:creationId xmlns:a16="http://schemas.microsoft.com/office/drawing/2014/main" id="{4B70BE2A-649F-4D45-530A-5C76EBEC487A}"/>
              </a:ext>
            </a:extLst>
          </p:cNvPr>
          <p:cNvSpPr txBox="1">
            <a:spLocks/>
          </p:cNvSpPr>
          <p:nvPr/>
        </p:nvSpPr>
        <p:spPr>
          <a:xfrm>
            <a:off x="284771" y="1111983"/>
            <a:ext cx="11188824" cy="83031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it-IT" sz="2000" dirty="0">
                <a:latin typeface="Arial Narrow" panose="020B0606020202030204" pitchFamily="34" charset="0"/>
                <a:cs typeface="Times New Roman" panose="02020603050405020304" pitchFamily="18" charset="0"/>
              </a:rPr>
              <a:t>Il ruolo dei reagenti è preservare le caratteristiche morfologiche e volumetriche degli RBC, estremamente sensibili alle variazioni di osmolarità del mezzo.</a:t>
            </a:r>
            <a:endParaRPr lang="it-IT" sz="2000" dirty="0">
              <a:latin typeface="Arial Narrow" panose="020B0606020202030204" pitchFamily="34" charset="0"/>
            </a:endParaRPr>
          </a:p>
        </p:txBody>
      </p:sp>
      <p:sp>
        <p:nvSpPr>
          <p:cNvPr id="5" name="Titolo 1">
            <a:extLst>
              <a:ext uri="{FF2B5EF4-FFF2-40B4-BE49-F238E27FC236}">
                <a16:creationId xmlns:a16="http://schemas.microsoft.com/office/drawing/2014/main" id="{6E22F589-A73E-9FF0-8771-BEF30D32BFF5}"/>
              </a:ext>
            </a:extLst>
          </p:cNvPr>
          <p:cNvSpPr txBox="1">
            <a:spLocks/>
          </p:cNvSpPr>
          <p:nvPr/>
        </p:nvSpPr>
        <p:spPr>
          <a:xfrm>
            <a:off x="358219" y="5864666"/>
            <a:ext cx="11491274" cy="51728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it-IT" sz="1900" dirty="0">
                <a:latin typeface="Arial Narrow" panose="020B0606020202030204" pitchFamily="34" charset="0"/>
                <a:cs typeface="Times New Roman" panose="02020603050405020304" pitchFamily="18" charset="0"/>
              </a:rPr>
              <a:t>Eritrociti rigonfiati o deformi possono alterare la densità cellulare per unità di volume, compromettendo la correttezza della conta.</a:t>
            </a:r>
            <a:endParaRPr lang="it-IT" sz="19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58544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1">
            <a:extLst>
              <a:ext uri="{FF2B5EF4-FFF2-40B4-BE49-F238E27FC236}">
                <a16:creationId xmlns:a16="http://schemas.microsoft.com/office/drawing/2014/main" id="{C1D3AABE-0F39-40A7-87E2-20EB318711D2}"/>
              </a:ext>
            </a:extLst>
          </p:cNvPr>
          <p:cNvSpPr txBox="1">
            <a:spLocks/>
          </p:cNvSpPr>
          <p:nvPr/>
        </p:nvSpPr>
        <p:spPr>
          <a:xfrm>
            <a:off x="501587" y="72258"/>
            <a:ext cx="11188825" cy="83031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altLang="it-IT" sz="3600" b="1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Conteggio delle piastrine (PLT)</a:t>
            </a:r>
            <a:endParaRPr lang="it-IT" sz="3600" dirty="0">
              <a:latin typeface="Arial Narrow" panose="020B0606020202030204" pitchFamily="34" charset="0"/>
            </a:endParaRPr>
          </a:p>
        </p:txBody>
      </p:sp>
      <p:sp>
        <p:nvSpPr>
          <p:cNvPr id="11" name="Titolo 1">
            <a:extLst>
              <a:ext uri="{FF2B5EF4-FFF2-40B4-BE49-F238E27FC236}">
                <a16:creationId xmlns:a16="http://schemas.microsoft.com/office/drawing/2014/main" id="{73A4AAEB-D492-45E6-8B39-081DCFC51C5F}"/>
              </a:ext>
            </a:extLst>
          </p:cNvPr>
          <p:cNvSpPr txBox="1">
            <a:spLocks/>
          </p:cNvSpPr>
          <p:nvPr/>
        </p:nvSpPr>
        <p:spPr>
          <a:xfrm>
            <a:off x="515330" y="3184575"/>
            <a:ext cx="7134124" cy="206067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it-IT" altLang="it-IT" sz="2000" b="1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Meccanismo d’azione</a:t>
            </a:r>
          </a:p>
          <a:p>
            <a:pPr marL="342900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altLang="it-IT" sz="2000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provoca l’emolisi dei globuli rossi</a:t>
            </a:r>
          </a:p>
          <a:p>
            <a:pPr marL="342900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altLang="it-IT" sz="2000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riduce le interferenze nel campo microscopico</a:t>
            </a:r>
          </a:p>
          <a:p>
            <a:pPr marL="342900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altLang="it-IT" sz="2000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lascia intatte le piastrine che appaiono come piccoli granuli rifrangenti</a:t>
            </a:r>
          </a:p>
        </p:txBody>
      </p:sp>
      <p:sp>
        <p:nvSpPr>
          <p:cNvPr id="5" name="Titolo 1">
            <a:extLst>
              <a:ext uri="{FF2B5EF4-FFF2-40B4-BE49-F238E27FC236}">
                <a16:creationId xmlns:a16="http://schemas.microsoft.com/office/drawing/2014/main" id="{CF571F76-405F-45BE-B33A-3009E5EC7A78}"/>
              </a:ext>
            </a:extLst>
          </p:cNvPr>
          <p:cNvSpPr txBox="1">
            <a:spLocks/>
          </p:cNvSpPr>
          <p:nvPr/>
        </p:nvSpPr>
        <p:spPr>
          <a:xfrm>
            <a:off x="501587" y="2600078"/>
            <a:ext cx="4452079" cy="48246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it-IT" altLang="it-IT" sz="2000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Reagente utilizzato: </a:t>
            </a:r>
            <a:r>
              <a:rPr lang="it-IT" altLang="it-IT" sz="2000" i="1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Ossalato di ammonio 1% 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323A2CE2-24B3-43A7-942F-84B135B5C82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2321"/>
          <a:stretch/>
        </p:blipFill>
        <p:spPr>
          <a:xfrm>
            <a:off x="6501350" y="2032179"/>
            <a:ext cx="2008586" cy="21192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68C5E651-F0A7-464A-B6FE-46907C7A8E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70106" y="3184575"/>
            <a:ext cx="2706559" cy="270655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Titolo 1">
            <a:extLst>
              <a:ext uri="{FF2B5EF4-FFF2-40B4-BE49-F238E27FC236}">
                <a16:creationId xmlns:a16="http://schemas.microsoft.com/office/drawing/2014/main" id="{0A394A79-C35C-44D0-8549-A59740FA4D5A}"/>
              </a:ext>
            </a:extLst>
          </p:cNvPr>
          <p:cNvSpPr txBox="1">
            <a:spLocks/>
          </p:cNvSpPr>
          <p:nvPr/>
        </p:nvSpPr>
        <p:spPr>
          <a:xfrm>
            <a:off x="515330" y="5952356"/>
            <a:ext cx="10936269" cy="43524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it-IT" altLang="it-IT" sz="2000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 assenza di una lisi eritrocitaria efficace aumenterebbe significativamente il rischio di sovra- o sottostima delle PLT.</a:t>
            </a:r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91F2C0C9-87B9-81CF-4658-871F1E9F8551}"/>
              </a:ext>
            </a:extLst>
          </p:cNvPr>
          <p:cNvSpPr txBox="1">
            <a:spLocks/>
          </p:cNvSpPr>
          <p:nvPr/>
        </p:nvSpPr>
        <p:spPr>
          <a:xfrm>
            <a:off x="515330" y="1152473"/>
            <a:ext cx="11161335" cy="87970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it-IT" altLang="it-IT" sz="2000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 conta piastrinica è un ambito più critico a causa delle ridotte dimensioni di questi elementi cellulari e della loro confondibilità con detriti o frammenti cellulari.</a:t>
            </a:r>
          </a:p>
        </p:txBody>
      </p:sp>
    </p:spTree>
    <p:extLst>
      <p:ext uri="{BB962C8B-B14F-4D97-AF65-F5344CB8AC3E}">
        <p14:creationId xmlns:p14="http://schemas.microsoft.com/office/powerpoint/2010/main" val="31139431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1">
            <a:extLst>
              <a:ext uri="{FF2B5EF4-FFF2-40B4-BE49-F238E27FC236}">
                <a16:creationId xmlns:a16="http://schemas.microsoft.com/office/drawing/2014/main" id="{C1D3AABE-0F39-40A7-87E2-20EB318711D2}"/>
              </a:ext>
            </a:extLst>
          </p:cNvPr>
          <p:cNvSpPr txBox="1">
            <a:spLocks/>
          </p:cNvSpPr>
          <p:nvPr/>
        </p:nvSpPr>
        <p:spPr>
          <a:xfrm>
            <a:off x="3583885" y="24987"/>
            <a:ext cx="5024230" cy="60828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2400" b="1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Valutazione della vitalità cellulare</a:t>
            </a:r>
            <a:endParaRPr lang="it-IT" sz="2400" dirty="0">
              <a:latin typeface="Arial Narrow" panose="020B0606020202030204" pitchFamily="34" charset="0"/>
            </a:endParaRPr>
          </a:p>
        </p:txBody>
      </p:sp>
      <p:sp>
        <p:nvSpPr>
          <p:cNvPr id="11" name="Titolo 1">
            <a:extLst>
              <a:ext uri="{FF2B5EF4-FFF2-40B4-BE49-F238E27FC236}">
                <a16:creationId xmlns:a16="http://schemas.microsoft.com/office/drawing/2014/main" id="{73A4AAEB-D492-45E6-8B39-081DCFC51C5F}"/>
              </a:ext>
            </a:extLst>
          </p:cNvPr>
          <p:cNvSpPr txBox="1">
            <a:spLocks/>
          </p:cNvSpPr>
          <p:nvPr/>
        </p:nvSpPr>
        <p:spPr>
          <a:xfrm>
            <a:off x="1928583" y="1249542"/>
            <a:ext cx="6284320" cy="201314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it-IT" altLang="it-IT" sz="1800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Reagente utilizzato: </a:t>
            </a:r>
            <a:r>
              <a:rPr lang="it-IT" altLang="it-IT" sz="1900" i="1" dirty="0" err="1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Trypan</a:t>
            </a:r>
            <a:r>
              <a:rPr lang="it-IT" altLang="it-IT" sz="1900" i="1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Blue</a:t>
            </a:r>
          </a:p>
          <a:p>
            <a:pPr algn="l">
              <a:lnSpc>
                <a:spcPct val="150000"/>
              </a:lnSpc>
            </a:pPr>
            <a:r>
              <a:rPr lang="it-IT" altLang="it-IT" sz="1800" b="1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Principio di esclusione</a:t>
            </a:r>
          </a:p>
          <a:p>
            <a:pPr marL="342900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altLang="it-IT" sz="1800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Cellule vive → membrana integra → non assorbono il colorante</a:t>
            </a:r>
          </a:p>
          <a:p>
            <a:pPr marL="342900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altLang="it-IT" sz="1800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Cellule morte → membrana compromessa → assorbono il colorante (sono rese facilmente identificabili)</a:t>
            </a:r>
          </a:p>
        </p:txBody>
      </p:sp>
      <p:sp>
        <p:nvSpPr>
          <p:cNvPr id="5" name="Titolo 1">
            <a:extLst>
              <a:ext uri="{FF2B5EF4-FFF2-40B4-BE49-F238E27FC236}">
                <a16:creationId xmlns:a16="http://schemas.microsoft.com/office/drawing/2014/main" id="{6038FA4B-08A8-4877-95FB-8F6CC6F4C388}"/>
              </a:ext>
            </a:extLst>
          </p:cNvPr>
          <p:cNvSpPr txBox="1">
            <a:spLocks/>
          </p:cNvSpPr>
          <p:nvPr/>
        </p:nvSpPr>
        <p:spPr>
          <a:xfrm>
            <a:off x="3841608" y="4115315"/>
            <a:ext cx="4532165" cy="42615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2200" b="1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Altri reagenti comuni in </a:t>
            </a:r>
            <a:r>
              <a:rPr lang="it-IT" sz="2200" b="1" dirty="0" err="1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emocitometria</a:t>
            </a:r>
            <a:endParaRPr lang="it-IT" sz="2200" dirty="0">
              <a:latin typeface="Arial Narrow" panose="020B0606020202030204" pitchFamily="34" charset="0"/>
            </a:endParaRPr>
          </a:p>
        </p:txBody>
      </p:sp>
      <p:sp>
        <p:nvSpPr>
          <p:cNvPr id="6" name="Titolo 1">
            <a:extLst>
              <a:ext uri="{FF2B5EF4-FFF2-40B4-BE49-F238E27FC236}">
                <a16:creationId xmlns:a16="http://schemas.microsoft.com/office/drawing/2014/main" id="{C21B840C-2DDD-475C-975E-1E00A5D73AA5}"/>
              </a:ext>
            </a:extLst>
          </p:cNvPr>
          <p:cNvSpPr txBox="1">
            <a:spLocks/>
          </p:cNvSpPr>
          <p:nvPr/>
        </p:nvSpPr>
        <p:spPr>
          <a:xfrm>
            <a:off x="994212" y="4552088"/>
            <a:ext cx="7613903" cy="162867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85750" indent="-285750" algn="l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it-IT" altLang="it-IT" sz="1800" i="1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Tampone Fosfato Salino (PBS)</a:t>
            </a:r>
            <a:r>
              <a:rPr lang="it-IT" altLang="it-IT" sz="1800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→ diluente generico per sospensioni cellulari che garantisce condizioni di pH o osmolarità compatibili con la stabilità delle cellule</a:t>
            </a:r>
          </a:p>
          <a:p>
            <a:pPr marL="285750" indent="-285750" algn="l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it-IT" altLang="it-IT" sz="1800" i="1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Etanolo 70%</a:t>
            </a:r>
            <a:r>
              <a:rPr lang="it-IT" altLang="it-IT" sz="1800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→ corretta pulizia della camera di conta e del coprioggetto, per evitare contaminazioni e residui che interferirebbero con l’osservazione microscopica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A68FF609-4775-4CF0-8D44-C2548F9CD5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25636" y="949685"/>
            <a:ext cx="2675562" cy="23993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E18A7B3F-8E0A-42F5-8299-E0C79F0D22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85030" y="4999586"/>
            <a:ext cx="1039938" cy="14454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31616F1E-6C0F-4C27-96C0-38337488F1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40572" y="4128582"/>
            <a:ext cx="2351428" cy="23514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1B1F741D-5131-0D51-01C1-77161A6C2E84}"/>
              </a:ext>
            </a:extLst>
          </p:cNvPr>
          <p:cNvSpPr txBox="1">
            <a:spLocks/>
          </p:cNvSpPr>
          <p:nvPr/>
        </p:nvSpPr>
        <p:spPr>
          <a:xfrm>
            <a:off x="226243" y="677240"/>
            <a:ext cx="11689237" cy="60828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it-IT" sz="1900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Oltre alla valutazione quantitativa, in molte applicazioni di laboratorio, va valutata la qualità biologica del campione, in particolare la vitalità cellulare.</a:t>
            </a:r>
            <a:endParaRPr lang="it-IT" sz="1900" dirty="0">
              <a:latin typeface="Arial Narrow" panose="020B0606020202030204" pitchFamily="34" charset="0"/>
            </a:endParaRPr>
          </a:p>
        </p:txBody>
      </p:sp>
      <p:sp>
        <p:nvSpPr>
          <p:cNvPr id="9" name="Titolo 1">
            <a:extLst>
              <a:ext uri="{FF2B5EF4-FFF2-40B4-BE49-F238E27FC236}">
                <a16:creationId xmlns:a16="http://schemas.microsoft.com/office/drawing/2014/main" id="{F7B5AE6D-252F-EA17-2C87-1ED04742F7A8}"/>
              </a:ext>
            </a:extLst>
          </p:cNvPr>
          <p:cNvSpPr txBox="1">
            <a:spLocks/>
          </p:cNvSpPr>
          <p:nvPr/>
        </p:nvSpPr>
        <p:spPr>
          <a:xfrm>
            <a:off x="263073" y="3349025"/>
            <a:ext cx="11689237" cy="60828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it-IT" sz="1900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Il </a:t>
            </a:r>
            <a:r>
              <a:rPr lang="it-IT" sz="1900" dirty="0" err="1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Trypan</a:t>
            </a:r>
            <a:r>
              <a:rPr lang="it-IT" sz="1900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Blue non fornisce informazioni sulla funzionalità cellulare ma solo sull’integrità di membrana. Trova applicazione in colture cellulari, studi di vitalità e controlli di qualità del campione.</a:t>
            </a:r>
            <a:endParaRPr lang="it-IT" sz="1900" dirty="0">
              <a:latin typeface="Arial Narrow" panose="020B0606020202030204" pitchFamily="34" charset="0"/>
            </a:endParaRPr>
          </a:p>
        </p:txBody>
      </p:sp>
      <p:sp>
        <p:nvSpPr>
          <p:cNvPr id="10" name="Titolo 1">
            <a:extLst>
              <a:ext uri="{FF2B5EF4-FFF2-40B4-BE49-F238E27FC236}">
                <a16:creationId xmlns:a16="http://schemas.microsoft.com/office/drawing/2014/main" id="{4E3484C3-C990-B62E-3653-E23F167EA7BC}"/>
              </a:ext>
            </a:extLst>
          </p:cNvPr>
          <p:cNvSpPr txBox="1">
            <a:spLocks/>
          </p:cNvSpPr>
          <p:nvPr/>
        </p:nvSpPr>
        <p:spPr>
          <a:xfrm>
            <a:off x="263073" y="6278371"/>
            <a:ext cx="9795327" cy="44681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it-IT" altLang="it-IT" sz="1900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Non intervengono nel processo di misura ma contribuiscono a creare condizioni chimico-fisiche controllate.</a:t>
            </a:r>
          </a:p>
        </p:txBody>
      </p:sp>
    </p:spTree>
    <p:extLst>
      <p:ext uri="{BB962C8B-B14F-4D97-AF65-F5344CB8AC3E}">
        <p14:creationId xmlns:p14="http://schemas.microsoft.com/office/powerpoint/2010/main" val="42815167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1">
            <a:extLst>
              <a:ext uri="{FF2B5EF4-FFF2-40B4-BE49-F238E27FC236}">
                <a16:creationId xmlns:a16="http://schemas.microsoft.com/office/drawing/2014/main" id="{C1D3AABE-0F39-40A7-87E2-20EB318711D2}"/>
              </a:ext>
            </a:extLst>
          </p:cNvPr>
          <p:cNvSpPr txBox="1">
            <a:spLocks/>
          </p:cNvSpPr>
          <p:nvPr/>
        </p:nvSpPr>
        <p:spPr>
          <a:xfrm>
            <a:off x="2867869" y="70702"/>
            <a:ext cx="6456261" cy="60828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2600" b="1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Reagenti per analisi avanzate in </a:t>
            </a:r>
            <a:r>
              <a:rPr lang="it-IT" sz="2600" b="1" dirty="0" err="1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emocitometria</a:t>
            </a:r>
            <a:endParaRPr lang="it-IT" sz="2600" dirty="0">
              <a:latin typeface="Arial Narrow" panose="020B0606020202030204" pitchFamily="34" charset="0"/>
            </a:endParaRPr>
          </a:p>
        </p:txBody>
      </p:sp>
      <p:sp>
        <p:nvSpPr>
          <p:cNvPr id="6" name="Titolo 1">
            <a:extLst>
              <a:ext uri="{FF2B5EF4-FFF2-40B4-BE49-F238E27FC236}">
                <a16:creationId xmlns:a16="http://schemas.microsoft.com/office/drawing/2014/main" id="{5A6D516A-E92D-C2E1-0EE8-C657097E7652}"/>
              </a:ext>
            </a:extLst>
          </p:cNvPr>
          <p:cNvSpPr txBox="1">
            <a:spLocks/>
          </p:cNvSpPr>
          <p:nvPr/>
        </p:nvSpPr>
        <p:spPr>
          <a:xfrm>
            <a:off x="308755" y="756427"/>
            <a:ext cx="11574490" cy="73300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lnSpc>
                <a:spcPct val="100000"/>
              </a:lnSpc>
            </a:pPr>
            <a:r>
              <a:rPr lang="it-IT" sz="1900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Nelle analisi avanzate si utilizzano reattivi che consentono di ottenere informazioni funzionali e </a:t>
            </a:r>
            <a:r>
              <a:rPr lang="it-IT" sz="1900" dirty="0" err="1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strutturali,diventando</a:t>
            </a:r>
            <a:r>
              <a:rPr lang="it-IT" sz="1900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dei veri e propri </a:t>
            </a:r>
            <a:r>
              <a:rPr lang="it-IT" sz="1900" u="sng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marcatori biologici</a:t>
            </a:r>
            <a:r>
              <a:rPr lang="it-IT" sz="1900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it-IT" sz="1900" dirty="0">
              <a:latin typeface="Arial Narrow" panose="020B0606020202030204" pitchFamily="34" charset="0"/>
            </a:endParaRPr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7990F431-DE43-2274-4BA5-BE9ABC82330A}"/>
              </a:ext>
            </a:extLst>
          </p:cNvPr>
          <p:cNvSpPr txBox="1">
            <a:spLocks/>
          </p:cNvSpPr>
          <p:nvPr/>
        </p:nvSpPr>
        <p:spPr>
          <a:xfrm>
            <a:off x="308754" y="1566876"/>
            <a:ext cx="3207443" cy="44863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lnSpc>
                <a:spcPct val="100000"/>
              </a:lnSpc>
            </a:pPr>
            <a:r>
              <a:rPr lang="it-IT" sz="1900" b="1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Principali categorie di reattivi</a:t>
            </a:r>
            <a:endParaRPr lang="it-IT" sz="1900" b="1" dirty="0">
              <a:latin typeface="Arial Narrow" panose="020B0606020202030204" pitchFamily="34" charset="0"/>
            </a:endParaRPr>
          </a:p>
        </p:txBody>
      </p:sp>
      <p:sp>
        <p:nvSpPr>
          <p:cNvPr id="3" name="Titolo 1">
            <a:extLst>
              <a:ext uri="{FF2B5EF4-FFF2-40B4-BE49-F238E27FC236}">
                <a16:creationId xmlns:a16="http://schemas.microsoft.com/office/drawing/2014/main" id="{7AD47F1A-F9C3-E25A-A741-81CB84DBF016}"/>
              </a:ext>
            </a:extLst>
          </p:cNvPr>
          <p:cNvSpPr txBox="1">
            <a:spLocks/>
          </p:cNvSpPr>
          <p:nvPr/>
        </p:nvSpPr>
        <p:spPr>
          <a:xfrm>
            <a:off x="474131" y="2275910"/>
            <a:ext cx="2554401" cy="84908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lnSpc>
                <a:spcPct val="100000"/>
              </a:lnSpc>
            </a:pPr>
            <a:r>
              <a:rPr lang="it-IT" altLang="it-IT" sz="1800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Coloranti vitali e non vitali (es. </a:t>
            </a:r>
            <a:r>
              <a:rPr lang="it-IT" altLang="it-IT" sz="1800" i="1" dirty="0" err="1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Trypan</a:t>
            </a:r>
            <a:r>
              <a:rPr lang="it-IT" altLang="it-IT" sz="1800" i="1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Blue, </a:t>
            </a:r>
            <a:r>
              <a:rPr lang="it-IT" altLang="it-IT" sz="1800" i="1" dirty="0" err="1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Propidium</a:t>
            </a:r>
            <a:r>
              <a:rPr lang="it-IT" altLang="it-IT" sz="1800" i="1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it-IT" altLang="it-IT" sz="1800" i="1" dirty="0" err="1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Iodide</a:t>
            </a:r>
            <a:r>
              <a:rPr lang="it-IT" altLang="it-IT" sz="1800" i="1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it-IT" altLang="it-IT" sz="1800" i="1" dirty="0" err="1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Calceina</a:t>
            </a:r>
            <a:r>
              <a:rPr lang="it-IT" altLang="it-IT" sz="1800" i="1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-AM</a:t>
            </a:r>
            <a:r>
              <a:rPr lang="it-IT" altLang="it-IT" sz="1800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lang="it-IT" sz="1900" b="1" dirty="0">
              <a:latin typeface="Arial Narrow" panose="020B0606020202030204" pitchFamily="34" charset="0"/>
            </a:endParaRPr>
          </a:p>
        </p:txBody>
      </p:sp>
      <p:sp>
        <p:nvSpPr>
          <p:cNvPr id="5" name="Titolo 1">
            <a:extLst>
              <a:ext uri="{FF2B5EF4-FFF2-40B4-BE49-F238E27FC236}">
                <a16:creationId xmlns:a16="http://schemas.microsoft.com/office/drawing/2014/main" id="{5A2C14B9-3074-DD40-D89F-5992C7E65057}"/>
              </a:ext>
            </a:extLst>
          </p:cNvPr>
          <p:cNvSpPr txBox="1">
            <a:spLocks/>
          </p:cNvSpPr>
          <p:nvPr/>
        </p:nvSpPr>
        <p:spPr>
          <a:xfrm>
            <a:off x="5432635" y="2115475"/>
            <a:ext cx="4729460" cy="116995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lnSpc>
                <a:spcPct val="150000"/>
              </a:lnSpc>
            </a:pPr>
            <a:r>
              <a:rPr lang="it-IT" altLang="it-IT" sz="1700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Consentono di discriminare cellule vitali da cellule non vitali, sfruttando l’integrità di membrana o l’attività enzimatica intracellulare</a:t>
            </a:r>
          </a:p>
        </p:txBody>
      </p:sp>
      <p:sp>
        <p:nvSpPr>
          <p:cNvPr id="7" name="Titolo 1">
            <a:extLst>
              <a:ext uri="{FF2B5EF4-FFF2-40B4-BE49-F238E27FC236}">
                <a16:creationId xmlns:a16="http://schemas.microsoft.com/office/drawing/2014/main" id="{BAF818F8-3374-1179-724F-07E66F956AD0}"/>
              </a:ext>
            </a:extLst>
          </p:cNvPr>
          <p:cNvSpPr txBox="1">
            <a:spLocks/>
          </p:cNvSpPr>
          <p:nvPr/>
        </p:nvSpPr>
        <p:spPr>
          <a:xfrm>
            <a:off x="474131" y="3729875"/>
            <a:ext cx="2723537" cy="44863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lnSpc>
                <a:spcPct val="100000"/>
              </a:lnSpc>
            </a:pPr>
            <a:r>
              <a:rPr lang="it-IT" altLang="it-IT" sz="1800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Sonde fluorescenti specifiche</a:t>
            </a:r>
            <a:endParaRPr lang="it-IT" sz="1900" b="1" dirty="0">
              <a:latin typeface="Arial Narrow" panose="020B0606020202030204" pitchFamily="34" charset="0"/>
            </a:endParaRPr>
          </a:p>
        </p:txBody>
      </p:sp>
      <p:sp>
        <p:nvSpPr>
          <p:cNvPr id="8" name="Titolo 1">
            <a:extLst>
              <a:ext uri="{FF2B5EF4-FFF2-40B4-BE49-F238E27FC236}">
                <a16:creationId xmlns:a16="http://schemas.microsoft.com/office/drawing/2014/main" id="{75AEEF85-C4EB-02B5-3EB0-B32546AB4448}"/>
              </a:ext>
            </a:extLst>
          </p:cNvPr>
          <p:cNvSpPr txBox="1">
            <a:spLocks/>
          </p:cNvSpPr>
          <p:nvPr/>
        </p:nvSpPr>
        <p:spPr>
          <a:xfrm>
            <a:off x="5432635" y="3458140"/>
            <a:ext cx="4729460" cy="118507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lnSpc>
                <a:spcPct val="150000"/>
              </a:lnSpc>
            </a:pPr>
            <a:r>
              <a:rPr lang="it-IT" altLang="it-IT" sz="1700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Consentono la marcatura selettiva di strutture cellulare (mitocondri, lisosomi o nucleo) per una valutazione dell’organizzazione e dello stato funzionale della cellula</a:t>
            </a:r>
          </a:p>
        </p:txBody>
      </p:sp>
      <p:sp>
        <p:nvSpPr>
          <p:cNvPr id="9" name="Titolo 1">
            <a:extLst>
              <a:ext uri="{FF2B5EF4-FFF2-40B4-BE49-F238E27FC236}">
                <a16:creationId xmlns:a16="http://schemas.microsoft.com/office/drawing/2014/main" id="{903A7571-7ED6-4AD7-54EF-CA0ED9DF007E}"/>
              </a:ext>
            </a:extLst>
          </p:cNvPr>
          <p:cNvSpPr txBox="1">
            <a:spLocks/>
          </p:cNvSpPr>
          <p:nvPr/>
        </p:nvSpPr>
        <p:spPr>
          <a:xfrm>
            <a:off x="461154" y="4880754"/>
            <a:ext cx="2723537" cy="44863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lnSpc>
                <a:spcPct val="100000"/>
              </a:lnSpc>
            </a:pPr>
            <a:r>
              <a:rPr lang="it-IT" altLang="it-IT" sz="1800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Reagenti per analisi </a:t>
            </a:r>
            <a:r>
              <a:rPr lang="it-IT" altLang="it-IT" sz="1800" dirty="0" err="1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multicolor</a:t>
            </a:r>
            <a:endParaRPr lang="it-IT" sz="1900" b="1" dirty="0">
              <a:latin typeface="Arial Narrow" panose="020B0606020202030204" pitchFamily="34" charset="0"/>
            </a:endParaRPr>
          </a:p>
        </p:txBody>
      </p:sp>
      <p:sp>
        <p:nvSpPr>
          <p:cNvPr id="10" name="Titolo 1">
            <a:extLst>
              <a:ext uri="{FF2B5EF4-FFF2-40B4-BE49-F238E27FC236}">
                <a16:creationId xmlns:a16="http://schemas.microsoft.com/office/drawing/2014/main" id="{8A14229A-66B1-F225-7774-85A44AB96071}"/>
              </a:ext>
            </a:extLst>
          </p:cNvPr>
          <p:cNvSpPr txBox="1">
            <a:spLocks/>
          </p:cNvSpPr>
          <p:nvPr/>
        </p:nvSpPr>
        <p:spPr>
          <a:xfrm>
            <a:off x="474131" y="6045093"/>
            <a:ext cx="2876687" cy="60302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lnSpc>
                <a:spcPct val="100000"/>
              </a:lnSpc>
            </a:pPr>
            <a:r>
              <a:rPr lang="it-IT" altLang="it-IT" sz="1800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Kits di proliferazione cellulare (es. </a:t>
            </a:r>
            <a:r>
              <a:rPr lang="it-IT" altLang="it-IT" sz="1800" i="1" dirty="0" err="1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EdU</a:t>
            </a:r>
            <a:r>
              <a:rPr lang="it-IT" altLang="it-IT" sz="1800" i="1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MTT, XTT, WST-1</a:t>
            </a:r>
            <a:r>
              <a:rPr lang="it-IT" altLang="it-IT" sz="1800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lang="it-IT" sz="1900" b="1" dirty="0">
              <a:latin typeface="Arial Narrow" panose="020B0606020202030204" pitchFamily="34" charset="0"/>
            </a:endParaRPr>
          </a:p>
        </p:txBody>
      </p:sp>
      <p:sp>
        <p:nvSpPr>
          <p:cNvPr id="12" name="Titolo 1">
            <a:extLst>
              <a:ext uri="{FF2B5EF4-FFF2-40B4-BE49-F238E27FC236}">
                <a16:creationId xmlns:a16="http://schemas.microsoft.com/office/drawing/2014/main" id="{9D4324FD-BE40-0FFB-9E68-2B560A2D2394}"/>
              </a:ext>
            </a:extLst>
          </p:cNvPr>
          <p:cNvSpPr txBox="1">
            <a:spLocks/>
          </p:cNvSpPr>
          <p:nvPr/>
        </p:nvSpPr>
        <p:spPr>
          <a:xfrm>
            <a:off x="5432635" y="4824495"/>
            <a:ext cx="4729460" cy="109309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lnSpc>
                <a:spcPct val="150000"/>
              </a:lnSpc>
            </a:pPr>
            <a:r>
              <a:rPr lang="it-IT" altLang="it-IT" sz="1700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Identificano più target cellulari permettendo una caratterizzazione multiparametrica delle popolazioni cellulari</a:t>
            </a:r>
          </a:p>
        </p:txBody>
      </p:sp>
      <p:sp>
        <p:nvSpPr>
          <p:cNvPr id="13" name="Titolo 1">
            <a:extLst>
              <a:ext uri="{FF2B5EF4-FFF2-40B4-BE49-F238E27FC236}">
                <a16:creationId xmlns:a16="http://schemas.microsoft.com/office/drawing/2014/main" id="{978A92D5-304A-20CB-A5A2-AAC39CC03EF1}"/>
              </a:ext>
            </a:extLst>
          </p:cNvPr>
          <p:cNvSpPr txBox="1">
            <a:spLocks/>
          </p:cNvSpPr>
          <p:nvPr/>
        </p:nvSpPr>
        <p:spPr>
          <a:xfrm>
            <a:off x="5432635" y="5870612"/>
            <a:ext cx="4729460" cy="86948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lnSpc>
                <a:spcPct val="150000"/>
              </a:lnSpc>
            </a:pPr>
            <a:r>
              <a:rPr lang="it-IT" altLang="it-IT" sz="1700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Forniscono informazioni sulla capacità proliferativa delle cellule tramite segnali fluorescenti o colorimetrici</a:t>
            </a:r>
          </a:p>
        </p:txBody>
      </p:sp>
      <p:sp>
        <p:nvSpPr>
          <p:cNvPr id="14" name="Freccia a destra 13">
            <a:extLst>
              <a:ext uri="{FF2B5EF4-FFF2-40B4-BE49-F238E27FC236}">
                <a16:creationId xmlns:a16="http://schemas.microsoft.com/office/drawing/2014/main" id="{96F0764B-2EAD-2083-DA6C-44685048456C}"/>
              </a:ext>
            </a:extLst>
          </p:cNvPr>
          <p:cNvSpPr/>
          <p:nvPr/>
        </p:nvSpPr>
        <p:spPr>
          <a:xfrm>
            <a:off x="3993570" y="2622686"/>
            <a:ext cx="475488" cy="16459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5" name="Freccia a destra 14">
            <a:extLst>
              <a:ext uri="{FF2B5EF4-FFF2-40B4-BE49-F238E27FC236}">
                <a16:creationId xmlns:a16="http://schemas.microsoft.com/office/drawing/2014/main" id="{4006E18D-0D58-EB05-0E96-E3EB8FF84F0D}"/>
              </a:ext>
            </a:extLst>
          </p:cNvPr>
          <p:cNvSpPr/>
          <p:nvPr/>
        </p:nvSpPr>
        <p:spPr>
          <a:xfrm>
            <a:off x="3993570" y="3954191"/>
            <a:ext cx="475488" cy="16459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6" name="Freccia a destra 15">
            <a:extLst>
              <a:ext uri="{FF2B5EF4-FFF2-40B4-BE49-F238E27FC236}">
                <a16:creationId xmlns:a16="http://schemas.microsoft.com/office/drawing/2014/main" id="{677D3016-6AEC-8153-4DC8-EB53500EF6A1}"/>
              </a:ext>
            </a:extLst>
          </p:cNvPr>
          <p:cNvSpPr/>
          <p:nvPr/>
        </p:nvSpPr>
        <p:spPr>
          <a:xfrm>
            <a:off x="3993570" y="5101430"/>
            <a:ext cx="475488" cy="16459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7" name="Freccia a destra 16">
            <a:extLst>
              <a:ext uri="{FF2B5EF4-FFF2-40B4-BE49-F238E27FC236}">
                <a16:creationId xmlns:a16="http://schemas.microsoft.com/office/drawing/2014/main" id="{37FBB002-031E-35C9-1A46-F0BCAD00E2C0}"/>
              </a:ext>
            </a:extLst>
          </p:cNvPr>
          <p:cNvSpPr/>
          <p:nvPr/>
        </p:nvSpPr>
        <p:spPr>
          <a:xfrm>
            <a:off x="3993570" y="6264310"/>
            <a:ext cx="475488" cy="16459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8" name="Rettangolo con angoli arrotondati 17">
            <a:extLst>
              <a:ext uri="{FF2B5EF4-FFF2-40B4-BE49-F238E27FC236}">
                <a16:creationId xmlns:a16="http://schemas.microsoft.com/office/drawing/2014/main" id="{D8FF539E-D283-6C89-20AC-96DDE7F644BE}"/>
              </a:ext>
            </a:extLst>
          </p:cNvPr>
          <p:cNvSpPr/>
          <p:nvPr/>
        </p:nvSpPr>
        <p:spPr>
          <a:xfrm>
            <a:off x="5432635" y="2124902"/>
            <a:ext cx="4729460" cy="1185074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ttangolo con angoli arrotondati 19">
            <a:extLst>
              <a:ext uri="{FF2B5EF4-FFF2-40B4-BE49-F238E27FC236}">
                <a16:creationId xmlns:a16="http://schemas.microsoft.com/office/drawing/2014/main" id="{C54D3F63-C7B4-3F89-CA95-879090D5BD81}"/>
              </a:ext>
            </a:extLst>
          </p:cNvPr>
          <p:cNvSpPr/>
          <p:nvPr/>
        </p:nvSpPr>
        <p:spPr>
          <a:xfrm>
            <a:off x="5432635" y="3443022"/>
            <a:ext cx="4729460" cy="1200192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ttangolo con angoli arrotondati 21">
            <a:extLst>
              <a:ext uri="{FF2B5EF4-FFF2-40B4-BE49-F238E27FC236}">
                <a16:creationId xmlns:a16="http://schemas.microsoft.com/office/drawing/2014/main" id="{FC5504F6-5064-E186-E606-DB74EC3FC19D}"/>
              </a:ext>
            </a:extLst>
          </p:cNvPr>
          <p:cNvSpPr/>
          <p:nvPr/>
        </p:nvSpPr>
        <p:spPr>
          <a:xfrm>
            <a:off x="5432635" y="6004917"/>
            <a:ext cx="4729460" cy="735183"/>
          </a:xfrm>
          <a:prstGeom prst="roundRect">
            <a:avLst>
              <a:gd name="adj" fmla="val 16667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ttangolo con angoli arrotondati 25">
            <a:extLst>
              <a:ext uri="{FF2B5EF4-FFF2-40B4-BE49-F238E27FC236}">
                <a16:creationId xmlns:a16="http://schemas.microsoft.com/office/drawing/2014/main" id="{9F5E516D-32EB-DA59-97ED-3691FC5CBA28}"/>
              </a:ext>
            </a:extLst>
          </p:cNvPr>
          <p:cNvSpPr/>
          <p:nvPr/>
        </p:nvSpPr>
        <p:spPr>
          <a:xfrm>
            <a:off x="5432635" y="4776259"/>
            <a:ext cx="4729460" cy="1141329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81206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141D1A-74F5-CFEF-68E7-F2B52EA2EA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04BCA633-3BC8-9F54-8727-02FE1060F54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9014"/>
          <a:stretch/>
        </p:blipFill>
        <p:spPr>
          <a:xfrm>
            <a:off x="6795134" y="2597740"/>
            <a:ext cx="5096797" cy="35203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Rettangolo 8">
            <a:extLst>
              <a:ext uri="{FF2B5EF4-FFF2-40B4-BE49-F238E27FC236}">
                <a16:creationId xmlns:a16="http://schemas.microsoft.com/office/drawing/2014/main" id="{A3F9973F-E763-914E-C9AF-F1EF5BD17864}"/>
              </a:ext>
            </a:extLst>
          </p:cNvPr>
          <p:cNvSpPr/>
          <p:nvPr/>
        </p:nvSpPr>
        <p:spPr>
          <a:xfrm>
            <a:off x="763570" y="1017090"/>
            <a:ext cx="10840825" cy="129247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it-IT" sz="2200" b="1" dirty="0">
                <a:solidFill>
                  <a:schemeClr val="tx1"/>
                </a:solidFill>
                <a:latin typeface="Arial Narrow" panose="020B0606020202030204" pitchFamily="34" charset="0"/>
              </a:rPr>
              <a:t>Fluidi di conteggio</a:t>
            </a:r>
          </a:p>
          <a:p>
            <a:pPr>
              <a:lnSpc>
                <a:spcPct val="150000"/>
              </a:lnSpc>
            </a:pPr>
            <a:r>
              <a:rPr lang="it-IT" dirty="0">
                <a:solidFill>
                  <a:schemeClr val="tx1"/>
                </a:solidFill>
                <a:latin typeface="Arial Narrow" panose="020B0606020202030204" pitchFamily="34" charset="0"/>
              </a:rPr>
              <a:t>Soluzioni di trasporto cellulare e reagenti di supporto alla misurazione che rilevano i cambiamenti di impedenza quando le cellule attraversano una piccola apertura attraversata da una corrente elettrica (Principio di Coulter).</a:t>
            </a:r>
          </a:p>
        </p:txBody>
      </p:sp>
      <p:sp>
        <p:nvSpPr>
          <p:cNvPr id="12" name="Titolo 1">
            <a:extLst>
              <a:ext uri="{FF2B5EF4-FFF2-40B4-BE49-F238E27FC236}">
                <a16:creationId xmlns:a16="http://schemas.microsoft.com/office/drawing/2014/main" id="{A16ADE15-715A-BE74-0F2E-61E76278FB3A}"/>
              </a:ext>
            </a:extLst>
          </p:cNvPr>
          <p:cNvSpPr txBox="1">
            <a:spLocks/>
          </p:cNvSpPr>
          <p:nvPr/>
        </p:nvSpPr>
        <p:spPr>
          <a:xfrm>
            <a:off x="2848466" y="250680"/>
            <a:ext cx="6495068" cy="58419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3200" b="1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Reagenti per l’analisi “</a:t>
            </a:r>
            <a:r>
              <a:rPr lang="it-IT" sz="3200" b="1" dirty="0" err="1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Automatics</a:t>
            </a:r>
            <a:r>
              <a:rPr lang="it-IT" sz="3200" b="1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”</a:t>
            </a:r>
            <a:endParaRPr lang="it-IT" sz="3200" dirty="0">
              <a:latin typeface="Arial Narrow" panose="020B0606020202030204" pitchFamily="34" charset="0"/>
            </a:endParaRPr>
          </a:p>
        </p:txBody>
      </p:sp>
      <p:sp>
        <p:nvSpPr>
          <p:cNvPr id="3" name="Titolo 1">
            <a:extLst>
              <a:ext uri="{FF2B5EF4-FFF2-40B4-BE49-F238E27FC236}">
                <a16:creationId xmlns:a16="http://schemas.microsoft.com/office/drawing/2014/main" id="{A40F6E25-5465-6155-3BC0-959BCD85C719}"/>
              </a:ext>
            </a:extLst>
          </p:cNvPr>
          <p:cNvSpPr txBox="1">
            <a:spLocks/>
          </p:cNvSpPr>
          <p:nvPr/>
        </p:nvSpPr>
        <p:spPr>
          <a:xfrm>
            <a:off x="763570" y="4660286"/>
            <a:ext cx="6031564" cy="118062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85750" indent="-285750" algn="l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it-IT" sz="1800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Creano condizioni chimico-fisiche necessarie per </a:t>
            </a:r>
            <a:r>
              <a:rPr lang="it-IT" sz="1800" dirty="0">
                <a:latin typeface="Arial Narrow" panose="020B0606020202030204" pitchFamily="34" charset="0"/>
              </a:rPr>
              <a:t>ottenere informazioni specifiche sulle diverse popolazioni cellulari, dalla semplice conta alla caratterizzazione fenotipica complessa</a:t>
            </a: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A39E1FBB-46FA-7D8F-420E-D3BB79F34176}"/>
              </a:ext>
            </a:extLst>
          </p:cNvPr>
          <p:cNvSpPr/>
          <p:nvPr/>
        </p:nvSpPr>
        <p:spPr>
          <a:xfrm>
            <a:off x="763571" y="2733486"/>
            <a:ext cx="6031564" cy="15216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it-IT" dirty="0">
                <a:solidFill>
                  <a:schemeClr val="tx1"/>
                </a:solidFill>
                <a:latin typeface="Arial Narrow" panose="020B0606020202030204" pitchFamily="34" charset="0"/>
              </a:rPr>
              <a:t>Hanno caratteristiche di conducibilità, stabilità e composizione tali da garantire che la variazione d’impedenza sia attribuibile unicamente al passaggio della cellula</a:t>
            </a:r>
            <a:endParaRPr lang="it-IT" sz="2200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80278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1">
            <a:extLst>
              <a:ext uri="{FF2B5EF4-FFF2-40B4-BE49-F238E27FC236}">
                <a16:creationId xmlns:a16="http://schemas.microsoft.com/office/drawing/2014/main" id="{C1D3AABE-0F39-40A7-87E2-20EB318711D2}"/>
              </a:ext>
            </a:extLst>
          </p:cNvPr>
          <p:cNvSpPr txBox="1">
            <a:spLocks/>
          </p:cNvSpPr>
          <p:nvPr/>
        </p:nvSpPr>
        <p:spPr>
          <a:xfrm>
            <a:off x="2721617" y="23309"/>
            <a:ext cx="6456261" cy="60828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2400" b="1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Reagenti dedicati per analizzatori </a:t>
            </a:r>
            <a:r>
              <a:rPr lang="it-IT" sz="2400" b="1" dirty="0" err="1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Horiba</a:t>
            </a:r>
            <a:r>
              <a:rPr lang="it-IT" sz="2400" b="1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it-IT" sz="2400" b="1" dirty="0" err="1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Medical</a:t>
            </a:r>
            <a:endParaRPr lang="it-IT" sz="2400" dirty="0">
              <a:latin typeface="Arial Narrow" panose="020B0606020202030204" pitchFamily="34" charset="0"/>
            </a:endParaRPr>
          </a:p>
        </p:txBody>
      </p:sp>
      <p:sp>
        <p:nvSpPr>
          <p:cNvPr id="11" name="Titolo 1">
            <a:extLst>
              <a:ext uri="{FF2B5EF4-FFF2-40B4-BE49-F238E27FC236}">
                <a16:creationId xmlns:a16="http://schemas.microsoft.com/office/drawing/2014/main" id="{73A4AAEB-D492-45E6-8B39-081DCFC51C5F}"/>
              </a:ext>
            </a:extLst>
          </p:cNvPr>
          <p:cNvSpPr txBox="1">
            <a:spLocks/>
          </p:cNvSpPr>
          <p:nvPr/>
        </p:nvSpPr>
        <p:spPr>
          <a:xfrm>
            <a:off x="311087" y="1764156"/>
            <a:ext cx="9305123" cy="483114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lnSpc>
                <a:spcPct val="150000"/>
              </a:lnSpc>
            </a:pPr>
            <a:r>
              <a:rPr lang="it-IT" altLang="it-IT" sz="1800" b="1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Tipologie di reagenti e funzioni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altLang="it-IT" sz="1800" b="1" i="1" dirty="0" err="1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Diluent</a:t>
            </a:r>
            <a:r>
              <a:rPr lang="it-IT" altLang="it-IT" sz="1800" i="1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it-IT" altLang="it-IT" sz="1800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(es. ABX Diluent-4, Diluent-5): portano il campione di sangue a concentrazioni ottimali per il conteggio cellulare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altLang="it-IT" sz="1800" b="1" i="1" dirty="0" err="1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Lysis</a:t>
            </a:r>
            <a:r>
              <a:rPr lang="it-IT" altLang="it-IT" sz="1800" b="1" i="1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it-IT" altLang="it-IT" sz="1800" b="1" i="1" dirty="0" err="1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Reagents</a:t>
            </a:r>
            <a:r>
              <a:rPr lang="it-IT" altLang="it-IT" sz="1800" b="1" i="1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it-IT" altLang="it-IT" sz="1800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(es. </a:t>
            </a:r>
            <a:r>
              <a:rPr lang="it-IT" altLang="it-IT" sz="1800" dirty="0" err="1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Lysis</a:t>
            </a:r>
            <a:r>
              <a:rPr lang="it-IT" altLang="it-IT" sz="1800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- 4, Lysis-5): lisano i globuli rossi e permettono il conteggio e la differenziazione dei WBC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altLang="it-IT" sz="1800" b="1" i="1" dirty="0" err="1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Rinse</a:t>
            </a:r>
            <a:r>
              <a:rPr lang="it-IT" altLang="it-IT" sz="1800" b="1" i="1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/ </a:t>
            </a:r>
            <a:r>
              <a:rPr lang="it-IT" altLang="it-IT" sz="1800" b="1" i="1" dirty="0" err="1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Sheath</a:t>
            </a:r>
            <a:r>
              <a:rPr lang="it-IT" altLang="it-IT" sz="1800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fluidi di lavaggio e/o di </a:t>
            </a:r>
            <a:r>
              <a:rPr lang="it-IT" altLang="it-IT" sz="1800" dirty="0" err="1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sheath</a:t>
            </a:r>
            <a:r>
              <a:rPr lang="it-IT" altLang="it-IT" sz="1800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per il flusso idraulico e la pulizia del sistema (evitando contaminazioni)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altLang="it-IT" sz="1800" b="1" i="1" dirty="0" err="1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Stains</a:t>
            </a:r>
            <a:r>
              <a:rPr lang="it-IT" altLang="it-IT" sz="1800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(es. </a:t>
            </a:r>
            <a:r>
              <a:rPr lang="it-IT" altLang="it-IT" sz="1800" dirty="0" err="1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Stain</a:t>
            </a:r>
            <a:r>
              <a:rPr lang="it-IT" altLang="it-IT" sz="1800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-S, </a:t>
            </a:r>
            <a:r>
              <a:rPr lang="it-IT" altLang="it-IT" sz="1800" dirty="0" err="1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Stain</a:t>
            </a:r>
            <a:r>
              <a:rPr lang="it-IT" altLang="it-IT" sz="1800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-W): specificamente ottimizzati per il canale leucocitario, evidenziano le caratteristiche morfologiche e strutturali dei leucociti, supportando una differenziazione accurata e affidabile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altLang="it-IT" sz="1800" b="1" i="1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Reagenti per Proteina C-Reattiva (CRP)</a:t>
            </a:r>
            <a:r>
              <a:rPr lang="it-IT" altLang="it-IT" sz="1800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kit specifici (es. ABX CRP Rea) che includono un reagente di emolisi, una soluzione tampone (glicina) e una sospensione di sfere di lattice rivestite con Ab anti-CRP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01A6B99F-02C7-4941-8361-2FB98134FA0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21839"/>
          <a:stretch/>
        </p:blipFill>
        <p:spPr>
          <a:xfrm>
            <a:off x="9663345" y="4259667"/>
            <a:ext cx="2425120" cy="25841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Rettangolo 1">
            <a:extLst>
              <a:ext uri="{FF2B5EF4-FFF2-40B4-BE49-F238E27FC236}">
                <a16:creationId xmlns:a16="http://schemas.microsoft.com/office/drawing/2014/main" id="{8A0C1D8E-F5CE-4005-D08C-0A2B3A9A9CF0}"/>
              </a:ext>
            </a:extLst>
          </p:cNvPr>
          <p:cNvSpPr/>
          <p:nvPr/>
        </p:nvSpPr>
        <p:spPr>
          <a:xfrm>
            <a:off x="311087" y="678330"/>
            <a:ext cx="11255601" cy="7922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17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Gli analizzatori ematologici </a:t>
            </a:r>
            <a:r>
              <a:rPr kumimoji="0" lang="it-IT" altLang="it-IT" sz="17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Horiba</a:t>
            </a:r>
            <a:r>
              <a:rPr kumimoji="0" lang="it-IT" altLang="it-IT" sz="17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(ad es. </a:t>
            </a:r>
            <a:r>
              <a:rPr kumimoji="0" lang="it-IT" altLang="it-IT" sz="175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ABX </a:t>
            </a:r>
            <a:r>
              <a:rPr kumimoji="0" lang="it-IT" altLang="it-IT" sz="175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Micros</a:t>
            </a:r>
            <a:r>
              <a:rPr kumimoji="0" lang="it-IT" altLang="it-IT" sz="175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ABX </a:t>
            </a:r>
            <a:r>
              <a:rPr kumimoji="0" lang="it-IT" altLang="it-IT" sz="175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Pentra</a:t>
            </a:r>
            <a:r>
              <a:rPr kumimoji="0" lang="it-IT" altLang="it-IT" sz="175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kumimoji="0" lang="it-IT" altLang="it-IT" sz="175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Yumizen</a:t>
            </a:r>
            <a:r>
              <a:rPr kumimoji="0" lang="it-IT" altLang="it-IT" sz="175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H500/H550) </a:t>
            </a:r>
            <a:r>
              <a:rPr kumimoji="0" lang="it-IT" altLang="it-IT" sz="17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sono sistemi progettati per funzionare esclusivamente con reagenti dedicati.</a:t>
            </a:r>
          </a:p>
        </p:txBody>
      </p:sp>
    </p:spTree>
    <p:extLst>
      <p:ext uri="{BB962C8B-B14F-4D97-AF65-F5344CB8AC3E}">
        <p14:creationId xmlns:p14="http://schemas.microsoft.com/office/powerpoint/2010/main" val="38536484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F293AB-9243-3540-3574-7E7BD9734C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1">
            <a:extLst>
              <a:ext uri="{FF2B5EF4-FFF2-40B4-BE49-F238E27FC236}">
                <a16:creationId xmlns:a16="http://schemas.microsoft.com/office/drawing/2014/main" id="{E6FF0A57-0A8C-33BC-CE15-5E73C8685864}"/>
              </a:ext>
            </a:extLst>
          </p:cNvPr>
          <p:cNvSpPr txBox="1">
            <a:spLocks/>
          </p:cNvSpPr>
          <p:nvPr/>
        </p:nvSpPr>
        <p:spPr>
          <a:xfrm>
            <a:off x="2867869" y="537633"/>
            <a:ext cx="6456261" cy="60828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3600" b="1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Controlli e calibratori </a:t>
            </a:r>
            <a:endParaRPr lang="it-IT" sz="3600" dirty="0">
              <a:latin typeface="Arial Narrow" panose="020B0606020202030204" pitchFamily="34" charset="0"/>
            </a:endParaRPr>
          </a:p>
        </p:txBody>
      </p:sp>
      <p:sp>
        <p:nvSpPr>
          <p:cNvPr id="11" name="Titolo 1">
            <a:extLst>
              <a:ext uri="{FF2B5EF4-FFF2-40B4-BE49-F238E27FC236}">
                <a16:creationId xmlns:a16="http://schemas.microsoft.com/office/drawing/2014/main" id="{D678C060-05AF-B50D-FE5A-FD0D6B4E1A3F}"/>
              </a:ext>
            </a:extLst>
          </p:cNvPr>
          <p:cNvSpPr txBox="1">
            <a:spLocks/>
          </p:cNvSpPr>
          <p:nvPr/>
        </p:nvSpPr>
        <p:spPr>
          <a:xfrm>
            <a:off x="500509" y="2513799"/>
            <a:ext cx="11190982" cy="235801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it-IT" altLang="it-IT" sz="2000" u="sng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Materiali di controllo</a:t>
            </a:r>
            <a:r>
              <a:rPr lang="it-IT" altLang="it-IT" sz="2000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 valori noti ( ad es. ABX </a:t>
            </a:r>
            <a:r>
              <a:rPr lang="it-IT" altLang="it-IT" sz="2000" dirty="0" err="1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Minotrol</a:t>
            </a:r>
            <a:r>
              <a:rPr lang="it-IT" altLang="it-IT" sz="2000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16) per verificare l’integrità dei reagenti, la stabilità del sistema analitico e verificare l’accuratezza e la precisione delle misurazioni.</a:t>
            </a:r>
          </a:p>
          <a:p>
            <a:pPr algn="just">
              <a:lnSpc>
                <a:spcPct val="150000"/>
              </a:lnSpc>
            </a:pPr>
            <a:endParaRPr lang="it-IT" altLang="it-IT" sz="2000" dirty="0"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it-IT" altLang="it-IT" sz="2000" u="sng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Calibratori specifici</a:t>
            </a:r>
            <a:r>
              <a:rPr lang="it-IT" altLang="it-IT" sz="2000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(ad es. ABX </a:t>
            </a:r>
            <a:r>
              <a:rPr lang="it-IT" altLang="it-IT" sz="2000" dirty="0" err="1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Minocal</a:t>
            </a:r>
            <a:r>
              <a:rPr lang="it-IT" altLang="it-IT" sz="2000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 per garantire che i parametri misurati (come MCV, MCH, MCHC) siano conformi agli standard di riferimento e assicurano la linearità del sistema analitico</a:t>
            </a:r>
          </a:p>
        </p:txBody>
      </p:sp>
      <p:sp>
        <p:nvSpPr>
          <p:cNvPr id="9" name="Titolo 1">
            <a:extLst>
              <a:ext uri="{FF2B5EF4-FFF2-40B4-BE49-F238E27FC236}">
                <a16:creationId xmlns:a16="http://schemas.microsoft.com/office/drawing/2014/main" id="{82F56382-A8BB-701C-D5FE-DC073F822C66}"/>
              </a:ext>
            </a:extLst>
          </p:cNvPr>
          <p:cNvSpPr txBox="1">
            <a:spLocks/>
          </p:cNvSpPr>
          <p:nvPr/>
        </p:nvSpPr>
        <p:spPr>
          <a:xfrm>
            <a:off x="300292" y="1404593"/>
            <a:ext cx="11591414" cy="92251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it-IT" altLang="it-IT" sz="2000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 garantire l’affidabilità dei risultati nel tempo bisogna affiancare all’utilizzo dei reagenti quello sistematico di controlli e calibratori.</a:t>
            </a:r>
          </a:p>
        </p:txBody>
      </p:sp>
      <p:pic>
        <p:nvPicPr>
          <p:cNvPr id="15" name="Immagine 14">
            <a:extLst>
              <a:ext uri="{FF2B5EF4-FFF2-40B4-BE49-F238E27FC236}">
                <a16:creationId xmlns:a16="http://schemas.microsoft.com/office/drawing/2014/main" id="{BE5C3ECF-F132-5E1C-AA1C-B80AED7D9A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409" y="4344201"/>
            <a:ext cx="4489248" cy="395233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" name="Immagine 15">
            <a:extLst>
              <a:ext uri="{FF2B5EF4-FFF2-40B4-BE49-F238E27FC236}">
                <a16:creationId xmlns:a16="http://schemas.microsoft.com/office/drawing/2014/main" id="{8E3CF13F-6CA7-1D15-4344-C78BEC1DDE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63139" y="5276725"/>
            <a:ext cx="1307789" cy="14254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7003315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032EB9-738E-57AD-3967-016437569C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1">
            <a:extLst>
              <a:ext uri="{FF2B5EF4-FFF2-40B4-BE49-F238E27FC236}">
                <a16:creationId xmlns:a16="http://schemas.microsoft.com/office/drawing/2014/main" id="{4E44592A-F96C-3051-F507-B788D1364768}"/>
              </a:ext>
            </a:extLst>
          </p:cNvPr>
          <p:cNvSpPr txBox="1">
            <a:spLocks/>
          </p:cNvSpPr>
          <p:nvPr/>
        </p:nvSpPr>
        <p:spPr>
          <a:xfrm>
            <a:off x="2867869" y="223402"/>
            <a:ext cx="6456261" cy="60828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3600" b="1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Utilizzo di reagenti originali </a:t>
            </a:r>
            <a:endParaRPr lang="it-IT" sz="3600" dirty="0">
              <a:latin typeface="Arial Narrow" panose="020B0606020202030204" pitchFamily="34" charset="0"/>
            </a:endParaRPr>
          </a:p>
        </p:txBody>
      </p:sp>
      <p:sp>
        <p:nvSpPr>
          <p:cNvPr id="11" name="Titolo 1">
            <a:extLst>
              <a:ext uri="{FF2B5EF4-FFF2-40B4-BE49-F238E27FC236}">
                <a16:creationId xmlns:a16="http://schemas.microsoft.com/office/drawing/2014/main" id="{28B6745D-A804-D42C-60AC-4CD4E2734C77}"/>
              </a:ext>
            </a:extLst>
          </p:cNvPr>
          <p:cNvSpPr txBox="1">
            <a:spLocks/>
          </p:cNvSpPr>
          <p:nvPr/>
        </p:nvSpPr>
        <p:spPr>
          <a:xfrm>
            <a:off x="6314110" y="2406117"/>
            <a:ext cx="5259560" cy="276205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lnSpc>
                <a:spcPct val="150000"/>
              </a:lnSpc>
            </a:pPr>
            <a:r>
              <a:rPr lang="it-IT" altLang="it-IT" sz="2200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L’utilizzo di reagenti raccomandati dal produttore: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it-IT" altLang="it-IT" sz="2200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garantisce la compatibilità con lo strumento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it-IT" altLang="it-IT" sz="2200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assicura stabilità delle prestazioni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it-IT" altLang="it-IT" sz="2200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riduce errori analitici e ricalibrazioni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it-IT" altLang="it-IT" sz="2200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preserva l’affidabilità del dato clinico </a:t>
            </a:r>
          </a:p>
        </p:txBody>
      </p:sp>
      <p:sp>
        <p:nvSpPr>
          <p:cNvPr id="6" name="Titolo 1">
            <a:extLst>
              <a:ext uri="{FF2B5EF4-FFF2-40B4-BE49-F238E27FC236}">
                <a16:creationId xmlns:a16="http://schemas.microsoft.com/office/drawing/2014/main" id="{C51D9E6F-6619-FE13-58D1-24960FC963A8}"/>
              </a:ext>
            </a:extLst>
          </p:cNvPr>
          <p:cNvSpPr txBox="1">
            <a:spLocks/>
          </p:cNvSpPr>
          <p:nvPr/>
        </p:nvSpPr>
        <p:spPr>
          <a:xfrm>
            <a:off x="612683" y="6017611"/>
            <a:ext cx="11402853" cy="60828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it-IT" altLang="it-IT" sz="2200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L’uso di reagenti non approvati da </a:t>
            </a:r>
            <a:r>
              <a:rPr lang="it-IT" altLang="it-IT" sz="2200" dirty="0" err="1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Horiba</a:t>
            </a:r>
            <a:r>
              <a:rPr lang="it-IT" altLang="it-IT" sz="2200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può compromettere le prestazioni ed invalidare i risultati.</a:t>
            </a:r>
          </a:p>
        </p:txBody>
      </p:sp>
      <p:pic>
        <p:nvPicPr>
          <p:cNvPr id="10" name="Immagine 9">
            <a:extLst>
              <a:ext uri="{FF2B5EF4-FFF2-40B4-BE49-F238E27FC236}">
                <a16:creationId xmlns:a16="http://schemas.microsoft.com/office/drawing/2014/main" id="{DD1346DA-7068-1AA2-EC17-EBE97434CA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4794" y="1829153"/>
            <a:ext cx="3579469" cy="213378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Immagine 11">
            <a:extLst>
              <a:ext uri="{FF2B5EF4-FFF2-40B4-BE49-F238E27FC236}">
                <a16:creationId xmlns:a16="http://schemas.microsoft.com/office/drawing/2014/main" id="{2612AA35-0B0C-DB0C-08A9-ED6E63171D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22364" y="3977897"/>
            <a:ext cx="2383743" cy="213378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Immagine 12">
            <a:extLst>
              <a:ext uri="{FF2B5EF4-FFF2-40B4-BE49-F238E27FC236}">
                <a16:creationId xmlns:a16="http://schemas.microsoft.com/office/drawing/2014/main" id="{3DE0CEED-7EC7-EDEF-2AC8-BBB5E01143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4614" y="4139319"/>
            <a:ext cx="2859272" cy="195088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995A1A61-C844-E99C-0718-34A998398EC0}"/>
              </a:ext>
            </a:extLst>
          </p:cNvPr>
          <p:cNvSpPr txBox="1">
            <a:spLocks/>
          </p:cNvSpPr>
          <p:nvPr/>
        </p:nvSpPr>
        <p:spPr>
          <a:xfrm>
            <a:off x="462337" y="953392"/>
            <a:ext cx="11553199" cy="54041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it-IT" altLang="it-IT" sz="2000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Gli emocitometri </a:t>
            </a:r>
            <a:r>
              <a:rPr lang="it-IT" altLang="it-IT" sz="2000" dirty="0" err="1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Horiba</a:t>
            </a:r>
            <a:r>
              <a:rPr lang="it-IT" altLang="it-IT" sz="2000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it-IT" altLang="it-IT" sz="2000" dirty="0" err="1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Medical</a:t>
            </a:r>
            <a:r>
              <a:rPr lang="it-IT" altLang="it-IT" sz="2000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richiedono l’uso </a:t>
            </a:r>
            <a:r>
              <a:rPr lang="it-IT" altLang="it-IT" sz="2000" b="1" u="sng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esclusivo</a:t>
            </a:r>
            <a:r>
              <a:rPr lang="it-IT" altLang="it-IT" sz="2000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di reattivi originali specifici per il modello di strumento utilizzato. </a:t>
            </a:r>
          </a:p>
        </p:txBody>
      </p:sp>
    </p:spTree>
    <p:extLst>
      <p:ext uri="{BB962C8B-B14F-4D97-AF65-F5344CB8AC3E}">
        <p14:creationId xmlns:p14="http://schemas.microsoft.com/office/powerpoint/2010/main" val="11870091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B7D9F3-01F5-1645-4E2B-1F94C82BE3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1">
            <a:extLst>
              <a:ext uri="{FF2B5EF4-FFF2-40B4-BE49-F238E27FC236}">
                <a16:creationId xmlns:a16="http://schemas.microsoft.com/office/drawing/2014/main" id="{34A5EE2F-F0BB-B426-246B-DBD36CA1A1E9}"/>
              </a:ext>
            </a:extLst>
          </p:cNvPr>
          <p:cNvSpPr txBox="1">
            <a:spLocks/>
          </p:cNvSpPr>
          <p:nvPr/>
        </p:nvSpPr>
        <p:spPr>
          <a:xfrm>
            <a:off x="1219200" y="223402"/>
            <a:ext cx="9833811" cy="60828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3600" b="1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Acquisto dei reagenti e fornitori</a:t>
            </a:r>
            <a:endParaRPr lang="it-IT" sz="3600" dirty="0">
              <a:latin typeface="Arial Narrow" panose="020B0606020202030204" pitchFamily="34" charset="0"/>
            </a:endParaRPr>
          </a:p>
        </p:txBody>
      </p:sp>
      <p:sp>
        <p:nvSpPr>
          <p:cNvPr id="2" name="Segnaposto contenuto 2">
            <a:extLst>
              <a:ext uri="{FF2B5EF4-FFF2-40B4-BE49-F238E27FC236}">
                <a16:creationId xmlns:a16="http://schemas.microsoft.com/office/drawing/2014/main" id="{95DB66F0-6D06-21B1-AB71-390E7342BD20}"/>
              </a:ext>
            </a:extLst>
          </p:cNvPr>
          <p:cNvSpPr>
            <a:spLocks noGrp="1"/>
          </p:cNvSpPr>
          <p:nvPr/>
        </p:nvSpPr>
        <p:spPr>
          <a:xfrm>
            <a:off x="838200" y="1253330"/>
            <a:ext cx="10515600" cy="48105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endParaRPr lang="it-IT" sz="2700" dirty="0">
              <a:latin typeface="Arial Narrow" panose="020B0606020202030204" pitchFamily="34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5D4FEE82-94DF-35E6-9FCB-1695072748FE}"/>
              </a:ext>
            </a:extLst>
          </p:cNvPr>
          <p:cNvSpPr txBox="1"/>
          <p:nvPr/>
        </p:nvSpPr>
        <p:spPr>
          <a:xfrm>
            <a:off x="999623" y="1660845"/>
            <a:ext cx="10272964" cy="42697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it-IT" sz="2400" b="1" dirty="0">
                <a:latin typeface="Arial Narrow" panose="020B0606020202030204" pitchFamily="34" charset="0"/>
              </a:rPr>
              <a:t>Indicazioni operative</a:t>
            </a:r>
            <a:endParaRPr lang="it-IT" sz="2400" dirty="0">
              <a:latin typeface="Arial Narrow" panose="020B060602020203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it-IT" sz="2400" dirty="0">
                <a:latin typeface="Arial Narrow" panose="020B0606020202030204" pitchFamily="34" charset="0"/>
              </a:rPr>
              <a:t>Acquisto tramite fornitori e canali ufficiali (</a:t>
            </a:r>
            <a:r>
              <a:rPr lang="it-IT" sz="2400" dirty="0" err="1">
                <a:latin typeface="Arial Narrow" panose="020B0606020202030204" pitchFamily="34" charset="0"/>
              </a:rPr>
              <a:t>Horiba</a:t>
            </a:r>
            <a:r>
              <a:rPr lang="it-IT" sz="2400" dirty="0">
                <a:latin typeface="Arial Narrow" panose="020B0606020202030204" pitchFamily="34" charset="0"/>
              </a:rPr>
              <a:t> Italia </a:t>
            </a:r>
            <a:r>
              <a:rPr lang="it-IT" sz="2400" dirty="0" err="1">
                <a:latin typeface="Arial Narrow" panose="020B0606020202030204" pitchFamily="34" charset="0"/>
              </a:rPr>
              <a:t>Srl</a:t>
            </a:r>
            <a:r>
              <a:rPr lang="it-IT" sz="2400" dirty="0">
                <a:latin typeface="Arial Narrow" panose="020B0606020202030204" pitchFamily="34" charset="0"/>
              </a:rPr>
              <a:t> ha una sede a Roma che può fornire informazioni sui distributori locali). </a:t>
            </a:r>
          </a:p>
          <a:p>
            <a:pPr marL="0" indent="0" algn="just">
              <a:buNone/>
            </a:pPr>
            <a:endParaRPr lang="it-IT" sz="2400" dirty="0">
              <a:latin typeface="Arial Narrow" panose="020B0606020202030204" pitchFamily="34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it-IT" sz="2400" b="1" dirty="0">
                <a:latin typeface="Arial Narrow" panose="020B0606020202030204" pitchFamily="34" charset="0"/>
              </a:rPr>
              <a:t>Vantaggi</a:t>
            </a:r>
            <a:endParaRPr lang="it-IT" sz="2400" dirty="0">
              <a:latin typeface="Arial Narrow" panose="020B0606020202030204" pitchFamily="34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it-IT" sz="2400" dirty="0">
                <a:latin typeface="Arial Narrow" panose="020B0606020202030204" pitchFamily="34" charset="0"/>
              </a:rPr>
              <a:t>tracciabilità dei prodotti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it-IT" sz="2400" dirty="0">
                <a:latin typeface="Arial Narrow" panose="020B0606020202030204" pitchFamily="34" charset="0"/>
              </a:rPr>
              <a:t>supporto tecnico qualificato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it-IT" sz="2400" dirty="0">
                <a:latin typeface="Arial Narrow" panose="020B0606020202030204" pitchFamily="34" charset="0"/>
              </a:rPr>
              <a:t>continuità analitica</a:t>
            </a:r>
          </a:p>
        </p:txBody>
      </p:sp>
    </p:spTree>
    <p:extLst>
      <p:ext uri="{BB962C8B-B14F-4D97-AF65-F5344CB8AC3E}">
        <p14:creationId xmlns:p14="http://schemas.microsoft.com/office/powerpoint/2010/main" val="38344619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43EEBB-0CA2-FEFB-3AF4-E1A2729184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1">
            <a:extLst>
              <a:ext uri="{FF2B5EF4-FFF2-40B4-BE49-F238E27FC236}">
                <a16:creationId xmlns:a16="http://schemas.microsoft.com/office/drawing/2014/main" id="{86493423-91EF-4E9E-56FE-F45C538F84BC}"/>
              </a:ext>
            </a:extLst>
          </p:cNvPr>
          <p:cNvSpPr txBox="1">
            <a:spLocks/>
          </p:cNvSpPr>
          <p:nvPr/>
        </p:nvSpPr>
        <p:spPr>
          <a:xfrm>
            <a:off x="1219200" y="807863"/>
            <a:ext cx="9833811" cy="60828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3400" b="1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Certificazione IVD (dispositivi diagnostici in vitro)</a:t>
            </a:r>
            <a:endParaRPr lang="it-IT" sz="3400" dirty="0">
              <a:latin typeface="Arial Narrow" panose="020B0606020202030204" pitchFamily="34" charset="0"/>
            </a:endParaRPr>
          </a:p>
        </p:txBody>
      </p:sp>
      <p:sp>
        <p:nvSpPr>
          <p:cNvPr id="2" name="Segnaposto contenuto 2">
            <a:extLst>
              <a:ext uri="{FF2B5EF4-FFF2-40B4-BE49-F238E27FC236}">
                <a16:creationId xmlns:a16="http://schemas.microsoft.com/office/drawing/2014/main" id="{309F193B-FCD9-0F53-155F-9771479357BC}"/>
              </a:ext>
            </a:extLst>
          </p:cNvPr>
          <p:cNvSpPr>
            <a:spLocks noGrp="1"/>
          </p:cNvSpPr>
          <p:nvPr/>
        </p:nvSpPr>
        <p:spPr>
          <a:xfrm>
            <a:off x="934432" y="3883404"/>
            <a:ext cx="10340026" cy="222515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it-IT" sz="1800" dirty="0">
                <a:latin typeface="Arial Narrow" panose="020B0606020202030204" pitchFamily="34" charset="0"/>
              </a:rPr>
              <a:t>Le normative che regolano la marcatura CE e l’immissione in commercio dei Dispositivi medico-diagnostici in vitro (IVD) sono attualmente il </a:t>
            </a:r>
            <a:r>
              <a:rPr lang="it-IT" sz="1800" b="1" dirty="0">
                <a:latin typeface="Arial Narrow" panose="020B0606020202030204" pitchFamily="34" charset="0"/>
              </a:rPr>
              <a:t>D. Lgs. n. 332/2000</a:t>
            </a:r>
            <a:r>
              <a:rPr lang="it-IT" sz="1800" dirty="0">
                <a:latin typeface="Arial Narrow" panose="020B0606020202030204" pitchFamily="34" charset="0"/>
              </a:rPr>
              <a:t> (attuazione della Direttiva 98/79/CE) ed il Regolamento UE 2017/746.  I Fabbricanti di Dispositivi IVD per poter mettere in commercio nel mercato Europeo devono soddisfare i requisiti previsti dalla normativa, e redigere una Dichiarazione CE di conformità. Per i Dispositivi IVD a più </a:t>
            </a:r>
            <a:r>
              <a:rPr lang="it-IT" sz="1800" b="1" dirty="0">
                <a:latin typeface="Arial Narrow" panose="020B0606020202030204" pitchFamily="34" charset="0"/>
              </a:rPr>
              <a:t>alto rischio </a:t>
            </a:r>
            <a:r>
              <a:rPr lang="it-IT" sz="1800" dirty="0">
                <a:latin typeface="Arial Narrow" panose="020B0606020202030204" pitchFamily="34" charset="0"/>
              </a:rPr>
              <a:t>è previsto che il fabbricante per redigere la dichiarazione di conformità debba essere in possesso dell'appropriata </a:t>
            </a:r>
            <a:r>
              <a:rPr lang="it-IT" sz="1800" b="1" dirty="0">
                <a:latin typeface="Arial Narrow" panose="020B0606020202030204" pitchFamily="34" charset="0"/>
              </a:rPr>
              <a:t>Certificazione CE di conformità rilasciata da un Organismo Notificato </a:t>
            </a:r>
            <a:r>
              <a:rPr lang="it-IT" sz="1800" dirty="0">
                <a:latin typeface="Arial Narrow" panose="020B0606020202030204" pitchFamily="34" charset="0"/>
              </a:rPr>
              <a:t>stabilito nella Unione Europea. Presso l'Organismo Notificato 0373, l'Unità Operativa Dispositivi Medico-Diagnostici in vitro si occupa specificamente dell’espletamento delle procedure di valutazione di conformità previste dal D. Lgs. n. 332/2000 (attuazione della Direttiva 98/79/CE).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FF693E44-B419-476C-7073-90924F8AC520}"/>
              </a:ext>
            </a:extLst>
          </p:cNvPr>
          <p:cNvSpPr>
            <a:spLocks noGrp="1"/>
          </p:cNvSpPr>
          <p:nvPr/>
        </p:nvSpPr>
        <p:spPr>
          <a:xfrm>
            <a:off x="945427" y="1943063"/>
            <a:ext cx="10312141" cy="13237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it-IT" sz="2400" dirty="0">
                <a:latin typeface="Arial Narrow" panose="020B0606020202030204" pitchFamily="34" charset="0"/>
              </a:rPr>
              <a:t>I reagenti, in quanto IVD, devono soddisfare stringenti requisiti in termini di sicurezza, prestazioni analitiche e tracciabilità. La marcatura CE e la conformità al regolamento IVDR garantiscono affidabilità, qualità e prestazione, rendendo il dato prodotto dal laboratorio conforme agli standard normativi.</a:t>
            </a:r>
          </a:p>
        </p:txBody>
      </p:sp>
    </p:spTree>
    <p:extLst>
      <p:ext uri="{BB962C8B-B14F-4D97-AF65-F5344CB8AC3E}">
        <p14:creationId xmlns:p14="http://schemas.microsoft.com/office/powerpoint/2010/main" val="40131199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94F6DD-771F-E26C-593E-E1DA6D92AF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1">
            <a:extLst>
              <a:ext uri="{FF2B5EF4-FFF2-40B4-BE49-F238E27FC236}">
                <a16:creationId xmlns:a16="http://schemas.microsoft.com/office/drawing/2014/main" id="{DDB55FB5-5AAD-DAFD-FB5B-BC1BCABE9EF5}"/>
              </a:ext>
            </a:extLst>
          </p:cNvPr>
          <p:cNvSpPr txBox="1">
            <a:spLocks/>
          </p:cNvSpPr>
          <p:nvPr/>
        </p:nvSpPr>
        <p:spPr>
          <a:xfrm>
            <a:off x="3708620" y="489943"/>
            <a:ext cx="4774759" cy="60828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3600" b="1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Conclusioni</a:t>
            </a:r>
            <a:endParaRPr lang="it-IT" sz="3600" dirty="0">
              <a:latin typeface="Arial Narrow" panose="020B0606020202030204" pitchFamily="34" charset="0"/>
            </a:endParaRPr>
          </a:p>
        </p:txBody>
      </p:sp>
      <p:sp>
        <p:nvSpPr>
          <p:cNvPr id="2" name="Segnaposto contenuto 2">
            <a:extLst>
              <a:ext uri="{FF2B5EF4-FFF2-40B4-BE49-F238E27FC236}">
                <a16:creationId xmlns:a16="http://schemas.microsoft.com/office/drawing/2014/main" id="{0365880D-5938-4432-CB4F-8E3B597B7D84}"/>
              </a:ext>
            </a:extLst>
          </p:cNvPr>
          <p:cNvSpPr>
            <a:spLocks noGrp="1"/>
          </p:cNvSpPr>
          <p:nvPr/>
        </p:nvSpPr>
        <p:spPr>
          <a:xfrm>
            <a:off x="838200" y="1253330"/>
            <a:ext cx="10515600" cy="48105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endParaRPr lang="it-IT" sz="2700" dirty="0">
              <a:latin typeface="Arial Narrow" panose="020B0606020202030204" pitchFamily="34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CEA9FD98-CEEE-813A-2993-F49DC1A96C69}"/>
              </a:ext>
            </a:extLst>
          </p:cNvPr>
          <p:cNvSpPr txBox="1"/>
          <p:nvPr/>
        </p:nvSpPr>
        <p:spPr>
          <a:xfrm>
            <a:off x="1027522" y="1253330"/>
            <a:ext cx="10605154" cy="38080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it-IT" sz="2200" dirty="0">
                <a:latin typeface="Arial Narrow" panose="020B0606020202030204" pitchFamily="34" charset="0"/>
              </a:rPr>
              <a:t>In </a:t>
            </a:r>
            <a:r>
              <a:rPr lang="it-IT" sz="2200" dirty="0" err="1">
                <a:latin typeface="Arial Narrow" panose="020B0606020202030204" pitchFamily="34" charset="0"/>
              </a:rPr>
              <a:t>emocitometria</a:t>
            </a:r>
            <a:r>
              <a:rPr lang="it-IT" sz="2200" dirty="0">
                <a:latin typeface="Arial Narrow" panose="020B0606020202030204" pitchFamily="34" charset="0"/>
              </a:rPr>
              <a:t> i reagenti non sono semplici consumabili ma elementi centrali del metodo analitico.</a:t>
            </a:r>
          </a:p>
          <a:p>
            <a:pPr marL="0" indent="0">
              <a:lnSpc>
                <a:spcPct val="150000"/>
              </a:lnSpc>
              <a:buNone/>
            </a:pPr>
            <a:endParaRPr lang="it-IT" sz="2200" dirty="0">
              <a:latin typeface="Arial Narrow" panose="020B0606020202030204" pitchFamily="34" charset="0"/>
            </a:endParaRPr>
          </a:p>
          <a:p>
            <a:pPr marL="342900" indent="-342900" algn="ctr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it-IT" sz="2400" dirty="0">
                <a:latin typeface="Arial Narrow" panose="020B0606020202030204" pitchFamily="34" charset="0"/>
              </a:rPr>
              <a:t>preparano il campione</a:t>
            </a:r>
          </a:p>
          <a:p>
            <a:pPr marL="342900" indent="-342900" algn="ctr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it-IT" sz="2400" dirty="0">
                <a:latin typeface="Arial Narrow" panose="020B0606020202030204" pitchFamily="34" charset="0"/>
              </a:rPr>
              <a:t>guidano il processo analitico</a:t>
            </a:r>
          </a:p>
          <a:p>
            <a:pPr marL="342900" indent="-342900" algn="ctr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it-IT" sz="2400" dirty="0">
                <a:latin typeface="Arial Narrow" panose="020B0606020202030204" pitchFamily="34" charset="0"/>
              </a:rPr>
              <a:t>determinano l’affidabilità del risultato</a:t>
            </a:r>
          </a:p>
          <a:p>
            <a:pPr marL="0" indent="0">
              <a:lnSpc>
                <a:spcPct val="150000"/>
              </a:lnSpc>
              <a:buNone/>
            </a:pPr>
            <a:endParaRPr lang="it-IT" sz="2400" b="1" dirty="0">
              <a:latin typeface="Arial Narrow" panose="020B060602020203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it-IT" sz="2400" dirty="0">
              <a:latin typeface="Arial Narrow" panose="020B0606020202030204" pitchFamily="34" charset="0"/>
            </a:endParaRP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307EA90C-E36D-7470-DD60-A2E6EB7B08A6}"/>
              </a:ext>
            </a:extLst>
          </p:cNvPr>
          <p:cNvSpPr txBox="1"/>
          <p:nvPr/>
        </p:nvSpPr>
        <p:spPr>
          <a:xfrm>
            <a:off x="1027522" y="4585447"/>
            <a:ext cx="10515600" cy="20596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it-IT" sz="2200" dirty="0">
                <a:latin typeface="Arial Narrow" panose="020B0606020202030204" pitchFamily="34" charset="0"/>
              </a:rPr>
              <a:t>Dalla conta manuale all’automazione la gestione dei reagenti è determinante per ottenere risultati affidabili e clinicamente validi. 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it-IT" sz="2200" dirty="0">
                <a:latin typeface="Arial Narrow" panose="020B0606020202030204" pitchFamily="34" charset="0"/>
              </a:rPr>
              <a:t>Comprendere il loro ruolo significa rende nota la qualità del risultato che il laboratorio fornisce al clinico.</a:t>
            </a:r>
          </a:p>
        </p:txBody>
      </p:sp>
    </p:spTree>
    <p:extLst>
      <p:ext uri="{BB962C8B-B14F-4D97-AF65-F5344CB8AC3E}">
        <p14:creationId xmlns:p14="http://schemas.microsoft.com/office/powerpoint/2010/main" val="7396230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A2360D4-E80B-07A6-9477-C1756B3631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28028" y="2766218"/>
            <a:ext cx="7535944" cy="1325563"/>
          </a:xfrm>
          <a:noFill/>
        </p:spPr>
        <p:txBody>
          <a:bodyPr>
            <a:normAutofit/>
          </a:bodyPr>
          <a:lstStyle/>
          <a:p>
            <a:pPr algn="ctr"/>
            <a:r>
              <a:rPr lang="en-US" sz="75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gradFill>
                  <a:gsLst>
                    <a:gs pos="35000">
                      <a:srgbClr val="002060"/>
                    </a:gs>
                    <a:gs pos="62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ivaldi" panose="03020602050506090804" pitchFamily="66" charset="0"/>
              </a:rPr>
              <a:t>Grazie per </a:t>
            </a:r>
            <a:r>
              <a:rPr lang="en-US" sz="7500" b="1" dirty="0" err="1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gradFill>
                  <a:gsLst>
                    <a:gs pos="35000">
                      <a:srgbClr val="002060"/>
                    </a:gs>
                    <a:gs pos="62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ivaldi" panose="03020602050506090804" pitchFamily="66" charset="0"/>
              </a:rPr>
              <a:t>l’attenzione</a:t>
            </a:r>
            <a:endParaRPr lang="en-US" sz="7500" b="1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gradFill>
                <a:gsLst>
                  <a:gs pos="35000">
                    <a:srgbClr val="002060"/>
                  </a:gs>
                  <a:gs pos="62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ivaldi" panose="030206020505060908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666041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1147</TotalTime>
  <Words>1529</Words>
  <Application>Microsoft Office PowerPoint</Application>
  <PresentationFormat>Widescreen</PresentationFormat>
  <Paragraphs>126</Paragraphs>
  <Slides>16</Slides>
  <Notes>5</Notes>
  <HiddenSlides>0</HiddenSlides>
  <MMClips>0</MMClips>
  <ScaleCrop>false</ScaleCrop>
  <HeadingPairs>
    <vt:vector size="8" baseType="variant">
      <vt:variant>
        <vt:lpstr>Caratteri utilizzati</vt:lpstr>
      </vt:variant>
      <vt:variant>
        <vt:i4>6</vt:i4>
      </vt:variant>
      <vt:variant>
        <vt:lpstr>Tema</vt:lpstr>
      </vt:variant>
      <vt:variant>
        <vt:i4>1</vt:i4>
      </vt:variant>
      <vt:variant>
        <vt:lpstr>Server OLE incorporati</vt:lpstr>
      </vt:variant>
      <vt:variant>
        <vt:i4>1</vt:i4>
      </vt:variant>
      <vt:variant>
        <vt:lpstr>Titoli diapositive</vt:lpstr>
      </vt:variant>
      <vt:variant>
        <vt:i4>16</vt:i4>
      </vt:variant>
    </vt:vector>
  </HeadingPairs>
  <TitlesOfParts>
    <vt:vector size="24" baseType="lpstr">
      <vt:lpstr>Arial</vt:lpstr>
      <vt:lpstr>Arial Narrow</vt:lpstr>
      <vt:lpstr>Calibri</vt:lpstr>
      <vt:lpstr>Calibri Light</vt:lpstr>
      <vt:lpstr>Vivaldi</vt:lpstr>
      <vt:lpstr>Wingdings</vt:lpstr>
      <vt:lpstr>Tema di Office</vt:lpstr>
      <vt:lpstr>Image</vt:lpstr>
      <vt:lpstr>Reagenti utilizzati in emocitometria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Grazie per l’attenzione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Fondazione Centro Studi Valetudo Ricerca e Sviluppo Professioni Sanitarie</dc:title>
  <dc:creator>Margherita Boccia</dc:creator>
  <cp:lastModifiedBy>claudia passaretti</cp:lastModifiedBy>
  <cp:revision>79</cp:revision>
  <dcterms:created xsi:type="dcterms:W3CDTF">2026-01-12T18:42:13Z</dcterms:created>
  <dcterms:modified xsi:type="dcterms:W3CDTF">2026-02-11T19:23:29Z</dcterms:modified>
</cp:coreProperties>
</file>