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29" r:id="rId1"/>
  </p:sldMasterIdLst>
  <p:notesMasterIdLst>
    <p:notesMasterId r:id="rId38"/>
  </p:notesMasterIdLst>
  <p:handoutMasterIdLst>
    <p:handoutMasterId r:id="rId39"/>
  </p:handoutMasterIdLst>
  <p:sldIdLst>
    <p:sldId id="558" r:id="rId2"/>
    <p:sldId id="592" r:id="rId3"/>
    <p:sldId id="505" r:id="rId4"/>
    <p:sldId id="506" r:id="rId5"/>
    <p:sldId id="587" r:id="rId6"/>
    <p:sldId id="588" r:id="rId7"/>
    <p:sldId id="595" r:id="rId8"/>
    <p:sldId id="602" r:id="rId9"/>
    <p:sldId id="596" r:id="rId10"/>
    <p:sldId id="567" r:id="rId11"/>
    <p:sldId id="568" r:id="rId12"/>
    <p:sldId id="571" r:id="rId13"/>
    <p:sldId id="529" r:id="rId14"/>
    <p:sldId id="591" r:id="rId15"/>
    <p:sldId id="597" r:id="rId16"/>
    <p:sldId id="598" r:id="rId17"/>
    <p:sldId id="599" r:id="rId18"/>
    <p:sldId id="582" r:id="rId19"/>
    <p:sldId id="574" r:id="rId20"/>
    <p:sldId id="585" r:id="rId21"/>
    <p:sldId id="575" r:id="rId22"/>
    <p:sldId id="583" r:id="rId23"/>
    <p:sldId id="593" r:id="rId24"/>
    <p:sldId id="577" r:id="rId25"/>
    <p:sldId id="594" r:id="rId26"/>
    <p:sldId id="600" r:id="rId27"/>
    <p:sldId id="530" r:id="rId28"/>
    <p:sldId id="601" r:id="rId29"/>
    <p:sldId id="531" r:id="rId30"/>
    <p:sldId id="532" r:id="rId31"/>
    <p:sldId id="589" r:id="rId32"/>
    <p:sldId id="590" r:id="rId33"/>
    <p:sldId id="533" r:id="rId34"/>
    <p:sldId id="534" r:id="rId35"/>
    <p:sldId id="586" r:id="rId36"/>
    <p:sldId id="580" r:id="rId3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FF00FF"/>
    <a:srgbClr val="FFFF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9300" autoAdjust="0"/>
    <p:restoredTop sz="99690" autoAdjust="0"/>
  </p:normalViewPr>
  <p:slideViewPr>
    <p:cSldViewPr>
      <p:cViewPr varScale="1">
        <p:scale>
          <a:sx n="87" d="100"/>
          <a:sy n="87" d="100"/>
        </p:scale>
        <p:origin x="-1622"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7874"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200">
                <a:latin typeface="Times New Roman" panose="02020603050405020304" pitchFamily="18" charset="0"/>
              </a:defRPr>
            </a:lvl1pPr>
          </a:lstStyle>
          <a:p>
            <a:pPr>
              <a:defRPr/>
            </a:pPr>
            <a:endParaRPr lang="it-IT" altLang="it-IT"/>
          </a:p>
        </p:txBody>
      </p:sp>
      <p:sp>
        <p:nvSpPr>
          <p:cNvPr id="207875" name="Rectangle 3"/>
          <p:cNvSpPr>
            <a:spLocks noGrp="1" noChangeArrowheads="1"/>
          </p:cNvSpPr>
          <p:nvPr>
            <p:ph type="dt" sz="quarter" idx="1"/>
          </p:nvPr>
        </p:nvSpPr>
        <p:spPr bwMode="auto">
          <a:xfrm>
            <a:off x="388620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200">
                <a:latin typeface="Times New Roman" panose="02020603050405020304" pitchFamily="18" charset="0"/>
              </a:defRPr>
            </a:lvl1pPr>
          </a:lstStyle>
          <a:p>
            <a:pPr>
              <a:defRPr/>
            </a:pPr>
            <a:endParaRPr lang="it-IT" altLang="it-IT"/>
          </a:p>
        </p:txBody>
      </p:sp>
      <p:sp>
        <p:nvSpPr>
          <p:cNvPr id="207876" name="Rectangle 4"/>
          <p:cNvSpPr>
            <a:spLocks noGrp="1" noChangeArrowheads="1"/>
          </p:cNvSpPr>
          <p:nvPr>
            <p:ph type="ftr" sz="quarter" idx="2"/>
          </p:nvPr>
        </p:nvSpPr>
        <p:spPr bwMode="auto">
          <a:xfrm>
            <a:off x="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defRPr sz="1200">
                <a:latin typeface="Times New Roman" panose="02020603050405020304" pitchFamily="18" charset="0"/>
              </a:defRPr>
            </a:lvl1pPr>
          </a:lstStyle>
          <a:p>
            <a:pPr>
              <a:defRPr/>
            </a:pPr>
            <a:endParaRPr lang="it-IT" altLang="it-IT"/>
          </a:p>
        </p:txBody>
      </p:sp>
      <p:sp>
        <p:nvSpPr>
          <p:cNvPr id="207877" name="Rectangle 5"/>
          <p:cNvSpPr>
            <a:spLocks noGrp="1" noChangeArrowheads="1"/>
          </p:cNvSpPr>
          <p:nvPr>
            <p:ph type="sldNum" sz="quarter" idx="3"/>
          </p:nvPr>
        </p:nvSpPr>
        <p:spPr bwMode="auto">
          <a:xfrm>
            <a:off x="388620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fld id="{1C168E7C-14A4-4710-A4D3-11D7B13980A8}" type="slidenum">
              <a:rPr lang="it-IT" altLang="it-IT"/>
              <a:pPr/>
              <a:t>‹N›</a:t>
            </a:fld>
            <a:endParaRPr lang="it-IT" altLang="it-IT"/>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200">
                <a:latin typeface="Times New Roman" panose="02020603050405020304" pitchFamily="18" charset="0"/>
              </a:defRPr>
            </a:lvl1pPr>
          </a:lstStyle>
          <a:p>
            <a:pPr>
              <a:defRPr/>
            </a:pPr>
            <a:endParaRPr lang="it-IT" altLang="it-IT"/>
          </a:p>
        </p:txBody>
      </p:sp>
      <p:sp>
        <p:nvSpPr>
          <p:cNvPr id="48131" name="Rectangle 3"/>
          <p:cNvSpPr>
            <a:spLocks noGrp="1" noChangeArrowheads="1"/>
          </p:cNvSpPr>
          <p:nvPr>
            <p:ph type="dt" idx="1"/>
          </p:nvPr>
        </p:nvSpPr>
        <p:spPr bwMode="auto">
          <a:xfrm>
            <a:off x="388620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200">
                <a:latin typeface="Times New Roman" panose="02020603050405020304" pitchFamily="18" charset="0"/>
              </a:defRPr>
            </a:lvl1pPr>
          </a:lstStyle>
          <a:p>
            <a:pPr>
              <a:defRPr/>
            </a:pPr>
            <a:endParaRPr lang="it-IT" altLang="it-IT"/>
          </a:p>
        </p:txBody>
      </p:sp>
      <p:sp>
        <p:nvSpPr>
          <p:cNvPr id="174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48133" name="Rectangle 5"/>
          <p:cNvSpPr>
            <a:spLocks noGrp="1" noChangeArrowheads="1"/>
          </p:cNvSpPr>
          <p:nvPr>
            <p:ph type="body" sz="quarter" idx="3"/>
          </p:nvPr>
        </p:nvSpPr>
        <p:spPr bwMode="auto">
          <a:xfrm>
            <a:off x="914400" y="4343400"/>
            <a:ext cx="50292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it-IT" altLang="it-IT" noProof="0"/>
              <a:t>Fare clic per modificare gli stili del testo dello schema</a:t>
            </a:r>
          </a:p>
          <a:p>
            <a:pPr lvl="1"/>
            <a:r>
              <a:rPr lang="it-IT" altLang="it-IT" noProof="0"/>
              <a:t>Secondo livello</a:t>
            </a:r>
          </a:p>
          <a:p>
            <a:pPr lvl="2"/>
            <a:r>
              <a:rPr lang="it-IT" altLang="it-IT" noProof="0"/>
              <a:t>Terzo livello</a:t>
            </a:r>
          </a:p>
          <a:p>
            <a:pPr lvl="3"/>
            <a:r>
              <a:rPr lang="it-IT" altLang="it-IT" noProof="0"/>
              <a:t>Quarto livello</a:t>
            </a:r>
          </a:p>
          <a:p>
            <a:pPr lvl="4"/>
            <a:r>
              <a:rPr lang="it-IT" altLang="it-IT" noProof="0"/>
              <a:t>Quinto livello</a:t>
            </a:r>
          </a:p>
        </p:txBody>
      </p:sp>
      <p:sp>
        <p:nvSpPr>
          <p:cNvPr id="48134" name="Rectangle 6"/>
          <p:cNvSpPr>
            <a:spLocks noGrp="1" noChangeArrowheads="1"/>
          </p:cNvSpPr>
          <p:nvPr>
            <p:ph type="ftr" sz="quarter" idx="4"/>
          </p:nvPr>
        </p:nvSpPr>
        <p:spPr bwMode="auto">
          <a:xfrm>
            <a:off x="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defRPr sz="1200">
                <a:latin typeface="Times New Roman" panose="02020603050405020304" pitchFamily="18" charset="0"/>
              </a:defRPr>
            </a:lvl1pPr>
          </a:lstStyle>
          <a:p>
            <a:pPr>
              <a:defRPr/>
            </a:pPr>
            <a:endParaRPr lang="it-IT" altLang="it-IT"/>
          </a:p>
        </p:txBody>
      </p:sp>
      <p:sp>
        <p:nvSpPr>
          <p:cNvPr id="48135" name="Rectangle 7"/>
          <p:cNvSpPr>
            <a:spLocks noGrp="1" noChangeArrowheads="1"/>
          </p:cNvSpPr>
          <p:nvPr>
            <p:ph type="sldNum" sz="quarter" idx="5"/>
          </p:nvPr>
        </p:nvSpPr>
        <p:spPr bwMode="auto">
          <a:xfrm>
            <a:off x="388620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fld id="{AC3A16E4-FD5A-481F-B9A2-5BA64816CE03}" type="slidenum">
              <a:rPr lang="it-IT" altLang="it-IT"/>
              <a:pPr/>
              <a:t>‹N›</a:t>
            </a:fld>
            <a:endParaRPr lang="it-IT" alt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miter lim="800000"/>
            <a:headEnd/>
            <a:tailEnd/>
          </a:ln>
        </p:spPr>
        <p:txBody>
          <a:bodyPr/>
          <a:lstStyle/>
          <a:p>
            <a:fld id="{C2B16D3F-4F16-450B-98AC-71DB2ADE7A04}" type="slidenum">
              <a:rPr lang="it-IT" altLang="it-IT"/>
              <a:pPr/>
              <a:t>1</a:t>
            </a:fld>
            <a:endParaRPr lang="it-IT" altLang="it-IT"/>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pPr eaLnBrk="1" hangingPunct="1"/>
            <a:endParaRPr lang="it-IT" altLang="it-IT"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miter lim="800000"/>
            <a:headEnd/>
            <a:tailEnd/>
          </a:ln>
        </p:spPr>
        <p:txBody>
          <a:bodyPr/>
          <a:lstStyle/>
          <a:p>
            <a:fld id="{D88D7B4E-2DA9-467F-B479-B9C31DBCF281}" type="slidenum">
              <a:rPr lang="it-IT" altLang="it-IT"/>
              <a:pPr/>
              <a:t>3</a:t>
            </a:fld>
            <a:endParaRPr lang="it-IT" altLang="it-IT"/>
          </a:p>
        </p:txBody>
      </p:sp>
      <p:sp>
        <p:nvSpPr>
          <p:cNvPr id="23555" name="Rectangle 2"/>
          <p:cNvSpPr>
            <a:spLocks noGrp="1" noRot="1" noChangeAspect="1" noChangeArrowheads="1" noTextEdit="1"/>
          </p:cNvSpPr>
          <p:nvPr>
            <p:ph type="sldImg"/>
          </p:nvPr>
        </p:nvSpPr>
        <p:spPr>
          <a:xfrm>
            <a:off x="1144588" y="685800"/>
            <a:ext cx="4570412" cy="3427413"/>
          </a:xfrm>
          <a:ln/>
        </p:spPr>
      </p:sp>
      <p:sp>
        <p:nvSpPr>
          <p:cNvPr id="23556" name="Rectangle 3"/>
          <p:cNvSpPr>
            <a:spLocks noGrp="1" noChangeArrowheads="1"/>
          </p:cNvSpPr>
          <p:nvPr>
            <p:ph type="body" idx="1"/>
          </p:nvPr>
        </p:nvSpPr>
        <p:spPr>
          <a:noFill/>
        </p:spPr>
        <p:txBody>
          <a:bodyPr/>
          <a:lstStyle/>
          <a:p>
            <a:pPr eaLnBrk="1" hangingPunct="1"/>
            <a:endParaRPr lang="it-IT" altLang="it-IT"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miter lim="800000"/>
            <a:headEnd/>
            <a:tailEnd/>
          </a:ln>
        </p:spPr>
        <p:txBody>
          <a:bodyPr/>
          <a:lstStyle/>
          <a:p>
            <a:fld id="{7556ACED-1E05-4E1F-9DEC-5B8E7BBB4662}" type="slidenum">
              <a:rPr lang="it-IT" altLang="it-IT"/>
              <a:pPr/>
              <a:t>4</a:t>
            </a:fld>
            <a:endParaRPr lang="it-IT" altLang="it-IT"/>
          </a:p>
        </p:txBody>
      </p:sp>
      <p:sp>
        <p:nvSpPr>
          <p:cNvPr id="25603" name="Rectangle 2"/>
          <p:cNvSpPr>
            <a:spLocks noGrp="1" noRot="1" noChangeAspect="1" noChangeArrowheads="1" noTextEdit="1"/>
          </p:cNvSpPr>
          <p:nvPr>
            <p:ph type="sldImg"/>
          </p:nvPr>
        </p:nvSpPr>
        <p:spPr>
          <a:xfrm>
            <a:off x="1144588" y="685800"/>
            <a:ext cx="4570412" cy="3427413"/>
          </a:xfrm>
          <a:ln/>
        </p:spPr>
      </p:sp>
      <p:sp>
        <p:nvSpPr>
          <p:cNvPr id="25604" name="Rectangle 3"/>
          <p:cNvSpPr>
            <a:spLocks noGrp="1" noChangeArrowheads="1"/>
          </p:cNvSpPr>
          <p:nvPr>
            <p:ph type="body" idx="1"/>
          </p:nvPr>
        </p:nvSpPr>
        <p:spPr>
          <a:noFill/>
        </p:spPr>
        <p:txBody>
          <a:bodyPr/>
          <a:lstStyle/>
          <a:p>
            <a:pPr eaLnBrk="1" hangingPunct="1"/>
            <a:endParaRPr lang="it-IT" altLang="it-IT"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pPr>
              <a:defRPr/>
            </a:pPr>
            <a:endParaRPr lang="it-IT" altLang="it-IT"/>
          </a:p>
        </p:txBody>
      </p:sp>
      <p:sp>
        <p:nvSpPr>
          <p:cNvPr id="5" name="Segnaposto piè di pagina 4"/>
          <p:cNvSpPr>
            <a:spLocks noGrp="1"/>
          </p:cNvSpPr>
          <p:nvPr>
            <p:ph type="ftr" sz="quarter" idx="11"/>
          </p:nvPr>
        </p:nvSpPr>
        <p:spPr/>
        <p:txBody>
          <a:bodyPr/>
          <a:lstStyle/>
          <a:p>
            <a:pPr>
              <a:defRPr/>
            </a:pPr>
            <a:r>
              <a:rPr lang="it-IT" altLang="it-IT" smtClean="0"/>
              <a:t>Napoli, 12 Febbraio 2026</a:t>
            </a:r>
            <a:endParaRPr lang="it-IT" altLang="it-IT"/>
          </a:p>
        </p:txBody>
      </p:sp>
      <p:sp>
        <p:nvSpPr>
          <p:cNvPr id="6" name="Segnaposto numero diapositiva 5"/>
          <p:cNvSpPr>
            <a:spLocks noGrp="1"/>
          </p:cNvSpPr>
          <p:nvPr>
            <p:ph type="sldNum" sz="quarter" idx="12"/>
          </p:nvPr>
        </p:nvSpPr>
        <p:spPr/>
        <p:txBody>
          <a:bodyPr/>
          <a:lstStyle/>
          <a:p>
            <a:pPr lvl="1"/>
            <a:fld id="{5BE971CC-F8E5-46BA-A9A5-C064099738D8}" type="slidenum">
              <a:rPr lang="it-IT" altLang="it-IT" smtClean="0"/>
              <a:pPr lvl="1"/>
              <a:t>‹N›</a:t>
            </a:fld>
            <a:endParaRPr lang="it-IT" altLang="it-IT"/>
          </a:p>
        </p:txBody>
      </p:sp>
    </p:spTree>
  </p:cSld>
  <p:clrMapOvr>
    <a:masterClrMapping/>
  </p:clrMapOvr>
  <p:transition>
    <p:cut/>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pPr>
              <a:defRPr/>
            </a:pPr>
            <a:endParaRPr lang="it-IT" altLang="it-IT"/>
          </a:p>
        </p:txBody>
      </p:sp>
      <p:sp>
        <p:nvSpPr>
          <p:cNvPr id="5" name="Segnaposto piè di pagina 4"/>
          <p:cNvSpPr>
            <a:spLocks noGrp="1"/>
          </p:cNvSpPr>
          <p:nvPr>
            <p:ph type="ftr" sz="quarter" idx="11"/>
          </p:nvPr>
        </p:nvSpPr>
        <p:spPr/>
        <p:txBody>
          <a:bodyPr/>
          <a:lstStyle/>
          <a:p>
            <a:pPr>
              <a:defRPr/>
            </a:pPr>
            <a:r>
              <a:rPr lang="it-IT" altLang="it-IT" smtClean="0"/>
              <a:t>Napoli, 12 Febbraio 2026</a:t>
            </a:r>
            <a:endParaRPr lang="it-IT" altLang="it-IT"/>
          </a:p>
        </p:txBody>
      </p:sp>
      <p:sp>
        <p:nvSpPr>
          <p:cNvPr id="6" name="Segnaposto numero diapositiva 5"/>
          <p:cNvSpPr>
            <a:spLocks noGrp="1"/>
          </p:cNvSpPr>
          <p:nvPr>
            <p:ph type="sldNum" sz="quarter" idx="12"/>
          </p:nvPr>
        </p:nvSpPr>
        <p:spPr/>
        <p:txBody>
          <a:bodyPr/>
          <a:lstStyle/>
          <a:p>
            <a:pPr lvl="1"/>
            <a:fld id="{2F809562-BEDA-40EB-B43B-C734E6A625B2}" type="slidenum">
              <a:rPr lang="it-IT" altLang="it-IT" smtClean="0"/>
              <a:pPr lvl="1"/>
              <a:t>‹N›</a:t>
            </a:fld>
            <a:endParaRPr lang="it-IT" altLang="it-IT">
              <a:latin typeface="Times New Roman" pitchFamily="18" charset="0"/>
            </a:endParaRPr>
          </a:p>
        </p:txBody>
      </p:sp>
    </p:spTree>
  </p:cSld>
  <p:clrMapOvr>
    <a:masterClrMapping/>
  </p:clrMapOvr>
  <p:transition>
    <p:cut/>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pPr>
              <a:defRPr/>
            </a:pPr>
            <a:endParaRPr lang="it-IT" altLang="it-IT"/>
          </a:p>
        </p:txBody>
      </p:sp>
      <p:sp>
        <p:nvSpPr>
          <p:cNvPr id="5" name="Segnaposto piè di pagina 4"/>
          <p:cNvSpPr>
            <a:spLocks noGrp="1"/>
          </p:cNvSpPr>
          <p:nvPr>
            <p:ph type="ftr" sz="quarter" idx="11"/>
          </p:nvPr>
        </p:nvSpPr>
        <p:spPr/>
        <p:txBody>
          <a:bodyPr/>
          <a:lstStyle/>
          <a:p>
            <a:pPr>
              <a:defRPr/>
            </a:pPr>
            <a:r>
              <a:rPr lang="it-IT" altLang="it-IT" smtClean="0"/>
              <a:t>Napoli, 12 Febbraio 2026</a:t>
            </a:r>
            <a:endParaRPr lang="it-IT" altLang="it-IT"/>
          </a:p>
        </p:txBody>
      </p:sp>
      <p:sp>
        <p:nvSpPr>
          <p:cNvPr id="6" name="Segnaposto numero diapositiva 5"/>
          <p:cNvSpPr>
            <a:spLocks noGrp="1"/>
          </p:cNvSpPr>
          <p:nvPr>
            <p:ph type="sldNum" sz="quarter" idx="12"/>
          </p:nvPr>
        </p:nvSpPr>
        <p:spPr/>
        <p:txBody>
          <a:bodyPr/>
          <a:lstStyle/>
          <a:p>
            <a:pPr lvl="1"/>
            <a:fld id="{5696AF06-48BA-41E6-9636-C77C8A00FE9F}" type="slidenum">
              <a:rPr lang="it-IT" altLang="it-IT" smtClean="0"/>
              <a:pPr lvl="1"/>
              <a:t>‹N›</a:t>
            </a:fld>
            <a:endParaRPr lang="it-IT" altLang="it-IT">
              <a:latin typeface="Times New Roman" pitchFamily="18" charset="0"/>
            </a:endParaRPr>
          </a:p>
        </p:txBody>
      </p:sp>
    </p:spTree>
  </p:cSld>
  <p:clrMapOvr>
    <a:masterClrMapping/>
  </p:clrMapOvr>
  <p:transition>
    <p:cut/>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pPr>
              <a:defRPr/>
            </a:pPr>
            <a:endParaRPr lang="it-IT" altLang="it-IT"/>
          </a:p>
        </p:txBody>
      </p:sp>
      <p:sp>
        <p:nvSpPr>
          <p:cNvPr id="6" name="Segnaposto piè di pagina 5"/>
          <p:cNvSpPr>
            <a:spLocks noGrp="1"/>
          </p:cNvSpPr>
          <p:nvPr>
            <p:ph type="ftr" sz="quarter" idx="11"/>
          </p:nvPr>
        </p:nvSpPr>
        <p:spPr/>
        <p:txBody>
          <a:bodyPr/>
          <a:lstStyle/>
          <a:p>
            <a:pPr>
              <a:defRPr/>
            </a:pPr>
            <a:r>
              <a:rPr lang="it-IT" altLang="it-IT" smtClean="0"/>
              <a:t>Napoli, 12 Febbraio 2026</a:t>
            </a:r>
            <a:endParaRPr lang="it-IT" altLang="it-IT"/>
          </a:p>
        </p:txBody>
      </p:sp>
      <p:sp>
        <p:nvSpPr>
          <p:cNvPr id="7" name="Segnaposto numero diapositiva 6"/>
          <p:cNvSpPr>
            <a:spLocks noGrp="1"/>
          </p:cNvSpPr>
          <p:nvPr>
            <p:ph type="sldNum" sz="quarter" idx="12"/>
          </p:nvPr>
        </p:nvSpPr>
        <p:spPr/>
        <p:txBody>
          <a:bodyPr/>
          <a:lstStyle/>
          <a:p>
            <a:pPr lvl="1"/>
            <a:fld id="{67DF284B-85C7-4A06-9C34-DAFA9168910F}" type="slidenum">
              <a:rPr lang="it-IT" altLang="it-IT" smtClean="0"/>
              <a:pPr lvl="1"/>
              <a:t>‹N›</a:t>
            </a:fld>
            <a:endParaRPr lang="it-IT" altLang="it-IT">
              <a:latin typeface="Times New Roman" pitchFamily="18" charset="0"/>
            </a:endParaRPr>
          </a:p>
        </p:txBody>
      </p:sp>
    </p:spTree>
  </p:cSld>
  <p:clrMapOvr>
    <a:masterClrMapping/>
  </p:clrMapOvr>
  <p:transition>
    <p:cut/>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pPr>
              <a:defRPr/>
            </a:pPr>
            <a:endParaRPr lang="it-IT" altLang="it-IT"/>
          </a:p>
        </p:txBody>
      </p:sp>
      <p:sp>
        <p:nvSpPr>
          <p:cNvPr id="8" name="Segnaposto piè di pagina 7"/>
          <p:cNvSpPr>
            <a:spLocks noGrp="1"/>
          </p:cNvSpPr>
          <p:nvPr>
            <p:ph type="ftr" sz="quarter" idx="11"/>
          </p:nvPr>
        </p:nvSpPr>
        <p:spPr/>
        <p:txBody>
          <a:bodyPr/>
          <a:lstStyle/>
          <a:p>
            <a:pPr>
              <a:defRPr/>
            </a:pPr>
            <a:r>
              <a:rPr lang="it-IT" altLang="it-IT" smtClean="0"/>
              <a:t>Napoli, 12 Febbraio 2026</a:t>
            </a:r>
            <a:endParaRPr lang="it-IT" altLang="it-IT"/>
          </a:p>
        </p:txBody>
      </p:sp>
      <p:sp>
        <p:nvSpPr>
          <p:cNvPr id="9" name="Segnaposto numero diapositiva 8"/>
          <p:cNvSpPr>
            <a:spLocks noGrp="1"/>
          </p:cNvSpPr>
          <p:nvPr>
            <p:ph type="sldNum" sz="quarter" idx="12"/>
          </p:nvPr>
        </p:nvSpPr>
        <p:spPr/>
        <p:txBody>
          <a:bodyPr/>
          <a:lstStyle/>
          <a:p>
            <a:pPr lvl="1"/>
            <a:fld id="{842E5B01-E625-4476-BF2E-6B75F6644DF6}" type="slidenum">
              <a:rPr lang="it-IT" altLang="it-IT" smtClean="0"/>
              <a:pPr lvl="1"/>
              <a:t>‹N›</a:t>
            </a:fld>
            <a:endParaRPr lang="it-IT" altLang="it-IT">
              <a:latin typeface="Times New Roman" pitchFamily="18" charset="0"/>
            </a:endParaRPr>
          </a:p>
        </p:txBody>
      </p:sp>
    </p:spTree>
  </p:cSld>
  <p:clrMapOvr>
    <a:masterClrMapping/>
  </p:clrMapOvr>
  <p:transition>
    <p:cut/>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pPr>
              <a:defRPr/>
            </a:pPr>
            <a:endParaRPr lang="it-IT" altLang="it-IT"/>
          </a:p>
        </p:txBody>
      </p:sp>
      <p:sp>
        <p:nvSpPr>
          <p:cNvPr id="4" name="Segnaposto piè di pagina 3"/>
          <p:cNvSpPr>
            <a:spLocks noGrp="1"/>
          </p:cNvSpPr>
          <p:nvPr>
            <p:ph type="ftr" sz="quarter" idx="11"/>
          </p:nvPr>
        </p:nvSpPr>
        <p:spPr/>
        <p:txBody>
          <a:bodyPr/>
          <a:lstStyle/>
          <a:p>
            <a:pPr>
              <a:defRPr/>
            </a:pPr>
            <a:r>
              <a:rPr lang="it-IT" altLang="it-IT" smtClean="0"/>
              <a:t>Napoli, 12 Febbraio 2026</a:t>
            </a:r>
            <a:endParaRPr lang="it-IT" altLang="it-IT"/>
          </a:p>
        </p:txBody>
      </p:sp>
      <p:sp>
        <p:nvSpPr>
          <p:cNvPr id="5" name="Segnaposto numero diapositiva 4"/>
          <p:cNvSpPr>
            <a:spLocks noGrp="1"/>
          </p:cNvSpPr>
          <p:nvPr>
            <p:ph type="sldNum" sz="quarter" idx="12"/>
          </p:nvPr>
        </p:nvSpPr>
        <p:spPr/>
        <p:txBody>
          <a:bodyPr/>
          <a:lstStyle/>
          <a:p>
            <a:pPr lvl="1"/>
            <a:fld id="{B23B56CB-4392-48AF-9C37-056B6D94AEAC}" type="slidenum">
              <a:rPr lang="it-IT" altLang="it-IT" smtClean="0"/>
              <a:pPr lvl="1"/>
              <a:t>‹N›</a:t>
            </a:fld>
            <a:endParaRPr lang="it-IT" altLang="it-IT">
              <a:latin typeface="Times New Roman" pitchFamily="18" charset="0"/>
            </a:endParaRPr>
          </a:p>
        </p:txBody>
      </p:sp>
    </p:spTree>
  </p:cSld>
  <p:clrMapOvr>
    <a:masterClrMapping/>
  </p:clrMapOvr>
  <p:transition>
    <p:cut/>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endParaRPr lang="it-IT" altLang="it-IT"/>
          </a:p>
        </p:txBody>
      </p:sp>
      <p:sp>
        <p:nvSpPr>
          <p:cNvPr id="3" name="Segnaposto piè di pagina 2"/>
          <p:cNvSpPr>
            <a:spLocks noGrp="1"/>
          </p:cNvSpPr>
          <p:nvPr>
            <p:ph type="ftr" sz="quarter" idx="11"/>
          </p:nvPr>
        </p:nvSpPr>
        <p:spPr/>
        <p:txBody>
          <a:bodyPr/>
          <a:lstStyle/>
          <a:p>
            <a:pPr>
              <a:defRPr/>
            </a:pPr>
            <a:r>
              <a:rPr lang="it-IT" altLang="it-IT" smtClean="0"/>
              <a:t>Napoli, 12 Febbraio 2026</a:t>
            </a:r>
            <a:endParaRPr lang="it-IT" altLang="it-IT"/>
          </a:p>
        </p:txBody>
      </p:sp>
      <p:sp>
        <p:nvSpPr>
          <p:cNvPr id="4" name="Segnaposto numero diapositiva 3"/>
          <p:cNvSpPr>
            <a:spLocks noGrp="1"/>
          </p:cNvSpPr>
          <p:nvPr>
            <p:ph type="sldNum" sz="quarter" idx="12"/>
          </p:nvPr>
        </p:nvSpPr>
        <p:spPr/>
        <p:txBody>
          <a:bodyPr/>
          <a:lstStyle/>
          <a:p>
            <a:pPr lvl="1"/>
            <a:fld id="{6C80147B-3A68-425E-A833-099108CEB89E}" type="slidenum">
              <a:rPr lang="it-IT" altLang="it-IT" smtClean="0"/>
              <a:pPr lvl="1"/>
              <a:t>‹N›</a:t>
            </a:fld>
            <a:endParaRPr lang="it-IT" altLang="it-IT">
              <a:latin typeface="Times New Roman" pitchFamily="18" charset="0"/>
            </a:endParaRPr>
          </a:p>
        </p:txBody>
      </p:sp>
    </p:spTree>
  </p:cSld>
  <p:clrMapOvr>
    <a:masterClrMapping/>
  </p:clrMapOvr>
  <p:transition>
    <p:cut/>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pPr>
              <a:defRPr/>
            </a:pPr>
            <a:endParaRPr lang="it-IT" altLang="it-IT"/>
          </a:p>
        </p:txBody>
      </p:sp>
      <p:sp>
        <p:nvSpPr>
          <p:cNvPr id="6" name="Segnaposto piè di pagina 5"/>
          <p:cNvSpPr>
            <a:spLocks noGrp="1"/>
          </p:cNvSpPr>
          <p:nvPr>
            <p:ph type="ftr" sz="quarter" idx="11"/>
          </p:nvPr>
        </p:nvSpPr>
        <p:spPr/>
        <p:txBody>
          <a:bodyPr/>
          <a:lstStyle/>
          <a:p>
            <a:pPr>
              <a:defRPr/>
            </a:pPr>
            <a:r>
              <a:rPr lang="it-IT" altLang="it-IT" smtClean="0"/>
              <a:t>Napoli, 12 Febbraio 2026</a:t>
            </a:r>
            <a:endParaRPr lang="it-IT" altLang="it-IT"/>
          </a:p>
        </p:txBody>
      </p:sp>
      <p:sp>
        <p:nvSpPr>
          <p:cNvPr id="7" name="Segnaposto numero diapositiva 6"/>
          <p:cNvSpPr>
            <a:spLocks noGrp="1"/>
          </p:cNvSpPr>
          <p:nvPr>
            <p:ph type="sldNum" sz="quarter" idx="12"/>
          </p:nvPr>
        </p:nvSpPr>
        <p:spPr/>
        <p:txBody>
          <a:bodyPr/>
          <a:lstStyle/>
          <a:p>
            <a:pPr lvl="1"/>
            <a:fld id="{49D6AD7A-0590-4DCA-B7F6-52EF59E99F16}" type="slidenum">
              <a:rPr lang="it-IT" altLang="it-IT" smtClean="0"/>
              <a:pPr lvl="1"/>
              <a:t>‹N›</a:t>
            </a:fld>
            <a:endParaRPr lang="it-IT" altLang="it-IT">
              <a:latin typeface="Times New Roman" pitchFamily="18" charset="0"/>
            </a:endParaRPr>
          </a:p>
        </p:txBody>
      </p:sp>
    </p:spTree>
  </p:cSld>
  <p:clrMapOvr>
    <a:masterClrMapping/>
  </p:clrMapOvr>
  <p:transition>
    <p:cut/>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pPr>
              <a:defRPr/>
            </a:pPr>
            <a:endParaRPr lang="it-IT" altLang="it-IT"/>
          </a:p>
        </p:txBody>
      </p:sp>
      <p:sp>
        <p:nvSpPr>
          <p:cNvPr id="6" name="Segnaposto piè di pagina 5"/>
          <p:cNvSpPr>
            <a:spLocks noGrp="1"/>
          </p:cNvSpPr>
          <p:nvPr>
            <p:ph type="ftr" sz="quarter" idx="11"/>
          </p:nvPr>
        </p:nvSpPr>
        <p:spPr/>
        <p:txBody>
          <a:bodyPr/>
          <a:lstStyle/>
          <a:p>
            <a:pPr>
              <a:defRPr/>
            </a:pPr>
            <a:r>
              <a:rPr lang="it-IT" altLang="it-IT" smtClean="0"/>
              <a:t>Napoli, 12 Febbraio 2026</a:t>
            </a:r>
            <a:endParaRPr lang="it-IT" altLang="it-IT"/>
          </a:p>
        </p:txBody>
      </p:sp>
      <p:sp>
        <p:nvSpPr>
          <p:cNvPr id="7" name="Segnaposto numero diapositiva 6"/>
          <p:cNvSpPr>
            <a:spLocks noGrp="1"/>
          </p:cNvSpPr>
          <p:nvPr>
            <p:ph type="sldNum" sz="quarter" idx="12"/>
          </p:nvPr>
        </p:nvSpPr>
        <p:spPr/>
        <p:txBody>
          <a:bodyPr/>
          <a:lstStyle/>
          <a:p>
            <a:pPr lvl="1"/>
            <a:fld id="{444A5ECB-A18C-476C-86E0-607930B3CA4E}" type="slidenum">
              <a:rPr lang="it-IT" altLang="it-IT" smtClean="0"/>
              <a:pPr lvl="1"/>
              <a:t>‹N›</a:t>
            </a:fld>
            <a:endParaRPr lang="it-IT" altLang="it-IT">
              <a:latin typeface="Times New Roman" pitchFamily="18" charset="0"/>
            </a:endParaRPr>
          </a:p>
        </p:txBody>
      </p:sp>
    </p:spTree>
  </p:cSld>
  <p:clrMapOvr>
    <a:masterClrMapping/>
  </p:clrMapOvr>
  <p:transition>
    <p:cut/>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pPr>
              <a:defRPr/>
            </a:pPr>
            <a:endParaRPr lang="it-IT" altLang="it-IT"/>
          </a:p>
        </p:txBody>
      </p:sp>
      <p:sp>
        <p:nvSpPr>
          <p:cNvPr id="5" name="Segnaposto piè di pagina 4"/>
          <p:cNvSpPr>
            <a:spLocks noGrp="1"/>
          </p:cNvSpPr>
          <p:nvPr>
            <p:ph type="ftr" sz="quarter" idx="11"/>
          </p:nvPr>
        </p:nvSpPr>
        <p:spPr/>
        <p:txBody>
          <a:bodyPr/>
          <a:lstStyle/>
          <a:p>
            <a:pPr>
              <a:defRPr/>
            </a:pPr>
            <a:r>
              <a:rPr lang="it-IT" altLang="it-IT" smtClean="0"/>
              <a:t>Napoli, 12 Febbraio 2026</a:t>
            </a:r>
            <a:endParaRPr lang="it-IT" altLang="it-IT"/>
          </a:p>
        </p:txBody>
      </p:sp>
      <p:sp>
        <p:nvSpPr>
          <p:cNvPr id="6" name="Segnaposto numero diapositiva 5"/>
          <p:cNvSpPr>
            <a:spLocks noGrp="1"/>
          </p:cNvSpPr>
          <p:nvPr>
            <p:ph type="sldNum" sz="quarter" idx="12"/>
          </p:nvPr>
        </p:nvSpPr>
        <p:spPr/>
        <p:txBody>
          <a:bodyPr/>
          <a:lstStyle/>
          <a:p>
            <a:pPr lvl="1"/>
            <a:fld id="{836DCB97-701E-47A4-A6CF-3BB738BC7D4F}" type="slidenum">
              <a:rPr lang="it-IT" altLang="it-IT" smtClean="0"/>
              <a:pPr lvl="1"/>
              <a:t>‹N›</a:t>
            </a:fld>
            <a:endParaRPr lang="it-IT" altLang="it-IT">
              <a:latin typeface="Times New Roman" pitchFamily="18" charset="0"/>
            </a:endParaRPr>
          </a:p>
        </p:txBody>
      </p:sp>
    </p:spTree>
  </p:cSld>
  <p:clrMapOvr>
    <a:masterClrMapping/>
  </p:clrMapOvr>
  <p:transition>
    <p:cut/>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pPr>
              <a:defRPr/>
            </a:pPr>
            <a:endParaRPr lang="it-IT" altLang="it-IT"/>
          </a:p>
        </p:txBody>
      </p:sp>
      <p:sp>
        <p:nvSpPr>
          <p:cNvPr id="5" name="Segnaposto piè di pagina 4"/>
          <p:cNvSpPr>
            <a:spLocks noGrp="1"/>
          </p:cNvSpPr>
          <p:nvPr>
            <p:ph type="ftr" sz="quarter" idx="11"/>
          </p:nvPr>
        </p:nvSpPr>
        <p:spPr/>
        <p:txBody>
          <a:bodyPr/>
          <a:lstStyle/>
          <a:p>
            <a:pPr>
              <a:defRPr/>
            </a:pPr>
            <a:r>
              <a:rPr lang="it-IT" altLang="it-IT" smtClean="0"/>
              <a:t>Napoli, 12 Febbraio 2026</a:t>
            </a:r>
            <a:endParaRPr lang="it-IT" altLang="it-IT"/>
          </a:p>
        </p:txBody>
      </p:sp>
      <p:sp>
        <p:nvSpPr>
          <p:cNvPr id="6" name="Segnaposto numero diapositiva 5"/>
          <p:cNvSpPr>
            <a:spLocks noGrp="1"/>
          </p:cNvSpPr>
          <p:nvPr>
            <p:ph type="sldNum" sz="quarter" idx="12"/>
          </p:nvPr>
        </p:nvSpPr>
        <p:spPr/>
        <p:txBody>
          <a:bodyPr/>
          <a:lstStyle/>
          <a:p>
            <a:pPr lvl="1"/>
            <a:fld id="{0E36F3E8-6209-4707-9158-08C720E7AFFA}" type="slidenum">
              <a:rPr lang="it-IT" altLang="it-IT" smtClean="0"/>
              <a:pPr lvl="1"/>
              <a:t>‹N›</a:t>
            </a:fld>
            <a:endParaRPr lang="it-IT" altLang="it-IT">
              <a:latin typeface="Times New Roman" pitchFamily="18" charset="0"/>
            </a:endParaRPr>
          </a:p>
        </p:txBody>
      </p:sp>
    </p:spTree>
  </p:cSld>
  <p:clrMapOvr>
    <a:masterClrMapping/>
  </p:clrMapOvr>
  <p:transition>
    <p:cut/>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olo, test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682625" y="609600"/>
            <a:ext cx="8080375" cy="1143000"/>
          </a:xfrm>
        </p:spPr>
        <p:txBody>
          <a:bodyPr/>
          <a:lstStyle/>
          <a:p>
            <a:r>
              <a:rPr lang="it-IT"/>
              <a:t>Fare clic per modificare lo stile del titolo dello schema</a:t>
            </a:r>
          </a:p>
        </p:txBody>
      </p:sp>
      <p:sp>
        <p:nvSpPr>
          <p:cNvPr id="3" name="Segnaposto testo 2"/>
          <p:cNvSpPr>
            <a:spLocks noGrp="1"/>
          </p:cNvSpPr>
          <p:nvPr>
            <p:ph type="body" sz="half" idx="1"/>
          </p:nvPr>
        </p:nvSpPr>
        <p:spPr>
          <a:xfrm>
            <a:off x="682625" y="1981200"/>
            <a:ext cx="3810000" cy="41148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5025" y="1981200"/>
            <a:ext cx="3810000" cy="41148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lvl1pPr>
              <a:defRPr/>
            </a:lvl1pPr>
          </a:lstStyle>
          <a:p>
            <a:pPr>
              <a:defRPr/>
            </a:pPr>
            <a:endParaRPr lang="it-IT" altLang="it-IT"/>
          </a:p>
        </p:txBody>
      </p:sp>
      <p:sp>
        <p:nvSpPr>
          <p:cNvPr id="6" name="Segnaposto piè di pagina 5"/>
          <p:cNvSpPr>
            <a:spLocks noGrp="1"/>
          </p:cNvSpPr>
          <p:nvPr>
            <p:ph type="ftr" sz="quarter" idx="11"/>
          </p:nvPr>
        </p:nvSpPr>
        <p:spPr/>
        <p:txBody>
          <a:bodyPr/>
          <a:lstStyle>
            <a:lvl1pPr>
              <a:defRPr/>
            </a:lvl1pPr>
          </a:lstStyle>
          <a:p>
            <a:pPr>
              <a:defRPr/>
            </a:pPr>
            <a:r>
              <a:rPr lang="it-IT" altLang="it-IT"/>
              <a:t>Napoli, 12 Febbraio 2026</a:t>
            </a:r>
          </a:p>
        </p:txBody>
      </p:sp>
      <p:sp>
        <p:nvSpPr>
          <p:cNvPr id="7" name="Segnaposto numero diapositiva 6"/>
          <p:cNvSpPr>
            <a:spLocks noGrp="1"/>
          </p:cNvSpPr>
          <p:nvPr>
            <p:ph type="sldNum" sz="quarter" idx="12"/>
          </p:nvPr>
        </p:nvSpPr>
        <p:spPr/>
        <p:txBody>
          <a:bodyPr/>
          <a:lstStyle>
            <a:lvl2pPr lvl="1">
              <a:defRPr/>
            </a:lvl2pPr>
          </a:lstStyle>
          <a:p>
            <a:pPr lvl="1"/>
            <a:fld id="{50F83329-16D7-4150-88E1-26D904AF9041}" type="slidenum">
              <a:rPr lang="it-IT" altLang="it-IT"/>
              <a:pPr lvl="1"/>
              <a:t>‹N›</a:t>
            </a:fld>
            <a:endParaRPr lang="it-IT" altLang="it-IT">
              <a:latin typeface="Times New Roman" pitchFamily="18" charset="0"/>
            </a:endParaRPr>
          </a:p>
        </p:txBody>
      </p:sp>
    </p:spTree>
  </p:cSld>
  <p:clrMapOvr>
    <a:masterClrMapping/>
  </p:clrMapOvr>
  <p:transition>
    <p:cu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hart">
  <p:cSld name="Titolo, testo e grafico">
    <p:spTree>
      <p:nvGrpSpPr>
        <p:cNvPr id="1" name=""/>
        <p:cNvGrpSpPr/>
        <p:nvPr/>
      </p:nvGrpSpPr>
      <p:grpSpPr>
        <a:xfrm>
          <a:off x="0" y="0"/>
          <a:ext cx="0" cy="0"/>
          <a:chOff x="0" y="0"/>
          <a:chExt cx="0" cy="0"/>
        </a:xfrm>
      </p:grpSpPr>
      <p:sp>
        <p:nvSpPr>
          <p:cNvPr id="2" name="Titolo 1"/>
          <p:cNvSpPr>
            <a:spLocks noGrp="1"/>
          </p:cNvSpPr>
          <p:nvPr>
            <p:ph type="title"/>
          </p:nvPr>
        </p:nvSpPr>
        <p:spPr>
          <a:xfrm>
            <a:off x="682625" y="609600"/>
            <a:ext cx="8080375" cy="1143000"/>
          </a:xfrm>
        </p:spPr>
        <p:txBody>
          <a:bodyPr/>
          <a:lstStyle/>
          <a:p>
            <a:r>
              <a:rPr lang="it-IT"/>
              <a:t>Fare clic per modificare lo stile del titolo dello schema</a:t>
            </a:r>
          </a:p>
        </p:txBody>
      </p:sp>
      <p:sp>
        <p:nvSpPr>
          <p:cNvPr id="3" name="Segnaposto testo 2"/>
          <p:cNvSpPr>
            <a:spLocks noGrp="1"/>
          </p:cNvSpPr>
          <p:nvPr>
            <p:ph type="body" sz="half" idx="1"/>
          </p:nvPr>
        </p:nvSpPr>
        <p:spPr>
          <a:xfrm>
            <a:off x="682625" y="1981200"/>
            <a:ext cx="3810000" cy="41148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grafico 3"/>
          <p:cNvSpPr>
            <a:spLocks noGrp="1"/>
          </p:cNvSpPr>
          <p:nvPr>
            <p:ph type="chart" sz="half" idx="2"/>
          </p:nvPr>
        </p:nvSpPr>
        <p:spPr>
          <a:xfrm>
            <a:off x="4645025" y="1981200"/>
            <a:ext cx="3810000" cy="4114800"/>
          </a:xfrm>
        </p:spPr>
        <p:txBody>
          <a:bodyPr/>
          <a:lstStyle/>
          <a:p>
            <a:pPr lvl="0"/>
            <a:endParaRPr lang="it-IT" noProof="0"/>
          </a:p>
        </p:txBody>
      </p:sp>
      <p:sp>
        <p:nvSpPr>
          <p:cNvPr id="5" name="Segnaposto data 4"/>
          <p:cNvSpPr>
            <a:spLocks noGrp="1"/>
          </p:cNvSpPr>
          <p:nvPr>
            <p:ph type="dt" sz="half" idx="10"/>
          </p:nvPr>
        </p:nvSpPr>
        <p:spPr/>
        <p:txBody>
          <a:bodyPr/>
          <a:lstStyle>
            <a:lvl1pPr>
              <a:defRPr/>
            </a:lvl1pPr>
          </a:lstStyle>
          <a:p>
            <a:pPr>
              <a:defRPr/>
            </a:pPr>
            <a:endParaRPr lang="it-IT" altLang="it-IT"/>
          </a:p>
        </p:txBody>
      </p:sp>
      <p:sp>
        <p:nvSpPr>
          <p:cNvPr id="6" name="Segnaposto piè di pagina 5"/>
          <p:cNvSpPr>
            <a:spLocks noGrp="1"/>
          </p:cNvSpPr>
          <p:nvPr>
            <p:ph type="ftr" sz="quarter" idx="11"/>
          </p:nvPr>
        </p:nvSpPr>
        <p:spPr/>
        <p:txBody>
          <a:bodyPr/>
          <a:lstStyle>
            <a:lvl1pPr>
              <a:defRPr/>
            </a:lvl1pPr>
          </a:lstStyle>
          <a:p>
            <a:pPr>
              <a:defRPr/>
            </a:pPr>
            <a:r>
              <a:rPr lang="it-IT" altLang="it-IT"/>
              <a:t>Napoli, 12 Febbraio 2026</a:t>
            </a:r>
          </a:p>
        </p:txBody>
      </p:sp>
      <p:sp>
        <p:nvSpPr>
          <p:cNvPr id="7" name="Segnaposto numero diapositiva 6"/>
          <p:cNvSpPr>
            <a:spLocks noGrp="1"/>
          </p:cNvSpPr>
          <p:nvPr>
            <p:ph type="sldNum" sz="quarter" idx="12"/>
          </p:nvPr>
        </p:nvSpPr>
        <p:spPr/>
        <p:txBody>
          <a:bodyPr/>
          <a:lstStyle>
            <a:lvl2pPr lvl="1">
              <a:defRPr/>
            </a:lvl2pPr>
          </a:lstStyle>
          <a:p>
            <a:pPr lvl="1"/>
            <a:fld id="{C3AAE6F9-DC4E-40FA-97AF-A291482FA079}" type="slidenum">
              <a:rPr lang="it-IT" altLang="it-IT"/>
              <a:pPr lvl="1"/>
              <a:t>‹N›</a:t>
            </a:fld>
            <a:endParaRPr lang="it-IT" altLang="it-IT">
              <a:latin typeface="Times New Roman" pitchFamily="18" charset="0"/>
            </a:endParaRPr>
          </a:p>
        </p:txBody>
      </p:sp>
    </p:spTree>
  </p:cSld>
  <p:clrMapOvr>
    <a:masterClrMapping/>
  </p:clrMapOvr>
  <p:transition>
    <p:cu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cSld name="Titolo, contenuto e testo">
    <p:spTree>
      <p:nvGrpSpPr>
        <p:cNvPr id="1" name=""/>
        <p:cNvGrpSpPr/>
        <p:nvPr/>
      </p:nvGrpSpPr>
      <p:grpSpPr>
        <a:xfrm>
          <a:off x="0" y="0"/>
          <a:ext cx="0" cy="0"/>
          <a:chOff x="0" y="0"/>
          <a:chExt cx="0" cy="0"/>
        </a:xfrm>
      </p:grpSpPr>
      <p:sp>
        <p:nvSpPr>
          <p:cNvPr id="2" name="Titolo 1"/>
          <p:cNvSpPr>
            <a:spLocks noGrp="1"/>
          </p:cNvSpPr>
          <p:nvPr>
            <p:ph type="title"/>
          </p:nvPr>
        </p:nvSpPr>
        <p:spPr>
          <a:xfrm>
            <a:off x="682625" y="609600"/>
            <a:ext cx="8080375" cy="1143000"/>
          </a:xfrm>
        </p:spPr>
        <p:txBody>
          <a:bodyPr/>
          <a:lstStyle/>
          <a:p>
            <a:r>
              <a:rPr lang="it-IT"/>
              <a:t>Fare clic per modificare lo stile del titolo dello schema</a:t>
            </a:r>
          </a:p>
        </p:txBody>
      </p:sp>
      <p:sp>
        <p:nvSpPr>
          <p:cNvPr id="3" name="Segnaposto contenuto 2"/>
          <p:cNvSpPr>
            <a:spLocks noGrp="1"/>
          </p:cNvSpPr>
          <p:nvPr>
            <p:ph sz="half" idx="1"/>
          </p:nvPr>
        </p:nvSpPr>
        <p:spPr>
          <a:xfrm>
            <a:off x="682625" y="1981200"/>
            <a:ext cx="3810000" cy="41148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645025" y="1981200"/>
            <a:ext cx="3810000" cy="41148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lvl1pPr>
              <a:defRPr/>
            </a:lvl1pPr>
          </a:lstStyle>
          <a:p>
            <a:pPr>
              <a:defRPr/>
            </a:pPr>
            <a:endParaRPr lang="it-IT" altLang="it-IT"/>
          </a:p>
        </p:txBody>
      </p:sp>
      <p:sp>
        <p:nvSpPr>
          <p:cNvPr id="6" name="Segnaposto piè di pagina 5"/>
          <p:cNvSpPr>
            <a:spLocks noGrp="1"/>
          </p:cNvSpPr>
          <p:nvPr>
            <p:ph type="ftr" sz="quarter" idx="11"/>
          </p:nvPr>
        </p:nvSpPr>
        <p:spPr/>
        <p:txBody>
          <a:bodyPr/>
          <a:lstStyle>
            <a:lvl1pPr>
              <a:defRPr/>
            </a:lvl1pPr>
          </a:lstStyle>
          <a:p>
            <a:pPr>
              <a:defRPr/>
            </a:pPr>
            <a:r>
              <a:rPr lang="it-IT" altLang="it-IT"/>
              <a:t>Napoli, 12 Febbraio 2026</a:t>
            </a:r>
          </a:p>
        </p:txBody>
      </p:sp>
      <p:sp>
        <p:nvSpPr>
          <p:cNvPr id="7" name="Segnaposto numero diapositiva 6"/>
          <p:cNvSpPr>
            <a:spLocks noGrp="1"/>
          </p:cNvSpPr>
          <p:nvPr>
            <p:ph type="sldNum" sz="quarter" idx="12"/>
          </p:nvPr>
        </p:nvSpPr>
        <p:spPr/>
        <p:txBody>
          <a:bodyPr/>
          <a:lstStyle>
            <a:lvl2pPr lvl="1">
              <a:defRPr/>
            </a:lvl2pPr>
          </a:lstStyle>
          <a:p>
            <a:pPr lvl="1"/>
            <a:fld id="{07CCD21B-281D-4E59-9BC7-712FD7B310A3}" type="slidenum">
              <a:rPr lang="it-IT" altLang="it-IT"/>
              <a:pPr lvl="1"/>
              <a:t>‹N›</a:t>
            </a:fld>
            <a:endParaRPr lang="it-IT" altLang="it-IT">
              <a:latin typeface="Times New Roman" pitchFamily="18" charset="0"/>
            </a:endParaRPr>
          </a:p>
        </p:txBody>
      </p:sp>
    </p:spTree>
  </p:cSld>
  <p:clrMapOvr>
    <a:masterClrMapping/>
  </p:clrMapOvr>
  <p:transition>
    <p:cu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cSld name="Contenuto">
    <p:spTree>
      <p:nvGrpSpPr>
        <p:cNvPr id="1" name=""/>
        <p:cNvGrpSpPr/>
        <p:nvPr/>
      </p:nvGrpSpPr>
      <p:grpSpPr>
        <a:xfrm>
          <a:off x="0" y="0"/>
          <a:ext cx="0" cy="0"/>
          <a:chOff x="0" y="0"/>
          <a:chExt cx="0" cy="0"/>
        </a:xfrm>
      </p:grpSpPr>
      <p:sp>
        <p:nvSpPr>
          <p:cNvPr id="2" name="Segnaposto contenuto 1"/>
          <p:cNvSpPr>
            <a:spLocks noGrp="1"/>
          </p:cNvSpPr>
          <p:nvPr>
            <p:ph/>
          </p:nvPr>
        </p:nvSpPr>
        <p:spPr>
          <a:xfrm>
            <a:off x="682625" y="609600"/>
            <a:ext cx="8080375" cy="54864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3" name="Segnaposto data 2"/>
          <p:cNvSpPr>
            <a:spLocks noGrp="1"/>
          </p:cNvSpPr>
          <p:nvPr>
            <p:ph type="dt" sz="half" idx="10"/>
          </p:nvPr>
        </p:nvSpPr>
        <p:spPr/>
        <p:txBody>
          <a:bodyPr/>
          <a:lstStyle>
            <a:lvl1pPr>
              <a:defRPr/>
            </a:lvl1pPr>
          </a:lstStyle>
          <a:p>
            <a:pPr>
              <a:defRPr/>
            </a:pPr>
            <a:endParaRPr lang="it-IT" altLang="it-IT"/>
          </a:p>
        </p:txBody>
      </p:sp>
      <p:sp>
        <p:nvSpPr>
          <p:cNvPr id="4" name="Segnaposto piè di pagina 3"/>
          <p:cNvSpPr>
            <a:spLocks noGrp="1"/>
          </p:cNvSpPr>
          <p:nvPr>
            <p:ph type="ftr" sz="quarter" idx="11"/>
          </p:nvPr>
        </p:nvSpPr>
        <p:spPr/>
        <p:txBody>
          <a:bodyPr/>
          <a:lstStyle>
            <a:lvl1pPr>
              <a:defRPr/>
            </a:lvl1pPr>
          </a:lstStyle>
          <a:p>
            <a:pPr>
              <a:defRPr/>
            </a:pPr>
            <a:r>
              <a:rPr lang="it-IT" altLang="it-IT"/>
              <a:t>Napoli, 12 Febbraio 2026</a:t>
            </a:r>
          </a:p>
        </p:txBody>
      </p:sp>
      <p:sp>
        <p:nvSpPr>
          <p:cNvPr id="5" name="Segnaposto numero diapositiva 4"/>
          <p:cNvSpPr>
            <a:spLocks noGrp="1"/>
          </p:cNvSpPr>
          <p:nvPr>
            <p:ph type="sldNum" sz="quarter" idx="12"/>
          </p:nvPr>
        </p:nvSpPr>
        <p:spPr/>
        <p:txBody>
          <a:bodyPr/>
          <a:lstStyle>
            <a:lvl2pPr lvl="1">
              <a:defRPr/>
            </a:lvl2pPr>
          </a:lstStyle>
          <a:p>
            <a:pPr lvl="1"/>
            <a:fld id="{49C0B98D-4EF1-4254-96E3-7F8C1F683B7C}" type="slidenum">
              <a:rPr lang="it-IT" altLang="it-IT"/>
              <a:pPr lvl="1"/>
              <a:t>‹N›</a:t>
            </a:fld>
            <a:endParaRPr lang="it-IT" altLang="it-IT">
              <a:latin typeface="Times New Roman" pitchFamily="18" charset="0"/>
            </a:endParaRPr>
          </a:p>
        </p:txBody>
      </p:sp>
    </p:spTree>
  </p:cSld>
  <p:clrMapOvr>
    <a:masterClrMapping/>
  </p:clrMapOvr>
  <p:transition>
    <p:cu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it-IT" alt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it-IT" altLang="it-IT" smtClean="0"/>
              <a:t>Napoli, 12 Febbraio 2026</a:t>
            </a:r>
            <a:endParaRPr lang="it-IT" alt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lvl="1"/>
            <a:fld id="{57BB83A9-319F-49E3-86C8-9F4752005750}" type="slidenum">
              <a:rPr lang="it-IT" altLang="it-IT" smtClean="0"/>
              <a:pPr lvl="1"/>
              <a:t>‹N›</a:t>
            </a:fld>
            <a:endParaRPr lang="it-IT" altLang="it-IT">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Lst>
  <p:transition>
    <p:cut/>
  </p:transition>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3.xml"/><Relationship Id="rId1" Type="http://schemas.openxmlformats.org/officeDocument/2006/relationships/vmlDrawing" Target="../drawings/vmlDrawing2.v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3.xml"/><Relationship Id="rId1" Type="http://schemas.openxmlformats.org/officeDocument/2006/relationships/vmlDrawing" Target="../drawings/vmlDrawing3.v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4.xml"/><Relationship Id="rId1" Type="http://schemas.openxmlformats.org/officeDocument/2006/relationships/vmlDrawing" Target="../drawings/vmlDrawing4.v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2.xml"/><Relationship Id="rId1" Type="http://schemas.openxmlformats.org/officeDocument/2006/relationships/vmlDrawing" Target="../drawings/vmlDrawing5.v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4.xml"/><Relationship Id="rId1" Type="http://schemas.openxmlformats.org/officeDocument/2006/relationships/vmlDrawing" Target="../drawings/vmlDrawing6.v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4.xml"/><Relationship Id="rId1" Type="http://schemas.openxmlformats.org/officeDocument/2006/relationships/vmlDrawing" Target="../drawings/vmlDrawing7.v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4.xml"/><Relationship Id="rId1" Type="http://schemas.openxmlformats.org/officeDocument/2006/relationships/vmlDrawing" Target="../drawings/vmlDrawing8.v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13.xml"/><Relationship Id="rId1" Type="http://schemas.openxmlformats.org/officeDocument/2006/relationships/vmlDrawing" Target="../drawings/vmlDrawing9.vml"/></Relationships>
</file>

<file path=ppt/slides/_rels/slide34.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6818" name="Rectangle 2"/>
          <p:cNvSpPr>
            <a:spLocks noGrp="1" noChangeArrowheads="1"/>
          </p:cNvSpPr>
          <p:nvPr>
            <p:ph type="ctrTitle"/>
          </p:nvPr>
        </p:nvSpPr>
        <p:spPr>
          <a:xfrm>
            <a:off x="642910" y="3214686"/>
            <a:ext cx="7772400" cy="1871662"/>
          </a:xfrm>
        </p:spPr>
        <p:txBody>
          <a:bodyPr>
            <a:normAutofit fontScale="90000"/>
          </a:bodyPr>
          <a:lstStyle/>
          <a:p>
            <a:pPr algn="ctr" eaLnBrk="1" hangingPunct="1">
              <a:lnSpc>
                <a:spcPct val="130000"/>
              </a:lnSpc>
              <a:defRPr/>
            </a:pPr>
            <a:r>
              <a:rPr lang="it-IT" altLang="it-IT" sz="4800" b="1" dirty="0"/>
              <a:t/>
            </a:r>
            <a:br>
              <a:rPr lang="it-IT" altLang="it-IT" sz="4800" b="1" dirty="0"/>
            </a:br>
            <a:r>
              <a:rPr lang="it-IT" altLang="it-IT" b="1" dirty="0">
                <a:solidFill>
                  <a:schemeClr val="tx1"/>
                </a:solidFill>
                <a:latin typeface="Tahoma" panose="020B0604030504040204" pitchFamily="34" charset="0"/>
              </a:rPr>
              <a:t>“</a:t>
            </a:r>
            <a:r>
              <a:rPr lang="it-IT" b="1" dirty="0">
                <a:solidFill>
                  <a:schemeClr val="tx1"/>
                </a:solidFill>
                <a:effectLst/>
              </a:rPr>
              <a:t>la VEQ in </a:t>
            </a:r>
            <a:r>
              <a:rPr lang="it-IT" b="1" dirty="0" err="1" smtClean="0">
                <a:solidFill>
                  <a:schemeClr val="tx1"/>
                </a:solidFill>
                <a:effectLst/>
              </a:rPr>
              <a:t>emocitometria</a:t>
            </a:r>
            <a:r>
              <a:rPr lang="it-IT" altLang="it-IT" b="1" dirty="0" smtClean="0">
                <a:solidFill>
                  <a:schemeClr val="tx1"/>
                </a:solidFill>
                <a:latin typeface="Tahoma" panose="020B0604030504040204" pitchFamily="34" charset="0"/>
              </a:rPr>
              <a:t>”</a:t>
            </a:r>
            <a:endParaRPr lang="it-IT" altLang="it-IT" sz="2800" b="1" dirty="0">
              <a:solidFill>
                <a:schemeClr val="tx1"/>
              </a:solidFill>
              <a:latin typeface="Tahoma" panose="020B0604030504040204" pitchFamily="34" charset="0"/>
            </a:endParaRPr>
          </a:p>
        </p:txBody>
      </p:sp>
      <p:sp>
        <p:nvSpPr>
          <p:cNvPr id="2" name="Rectangle 8"/>
          <p:cNvSpPr>
            <a:spLocks noGrp="1" noChangeArrowheads="1"/>
          </p:cNvSpPr>
          <p:nvPr>
            <p:ph type="ftr" sz="quarter" idx="11"/>
          </p:nvPr>
        </p:nvSpPr>
        <p:spPr>
          <a:xfrm>
            <a:off x="2411413" y="5805488"/>
            <a:ext cx="4589479" cy="1017587"/>
          </a:xfrm>
        </p:spPr>
        <p:txBody>
          <a:bodyPr/>
          <a:lstStyle/>
          <a:p>
            <a:pPr algn="ctr">
              <a:defRPr/>
            </a:pPr>
            <a:r>
              <a:rPr lang="it-IT" altLang="it-IT" dirty="0"/>
              <a:t>Napoli, 12 Febbraio 2026</a:t>
            </a:r>
          </a:p>
        </p:txBody>
      </p:sp>
      <p:sp>
        <p:nvSpPr>
          <p:cNvPr id="3" name="Rectangle 9"/>
          <p:cNvSpPr>
            <a:spLocks noGrp="1" noChangeArrowheads="1"/>
          </p:cNvSpPr>
          <p:nvPr>
            <p:ph type="sldNum" sz="quarter" idx="12"/>
          </p:nvPr>
        </p:nvSpPr>
        <p:spPr/>
        <p:txBody>
          <a:bodyPr/>
          <a:lstStyle/>
          <a:p>
            <a:pPr lvl="1"/>
            <a:fld id="{DE5D5674-7F3D-440E-80AC-6F9107638EB1}" type="slidenum">
              <a:rPr lang="it-IT" altLang="it-IT"/>
              <a:pPr lvl="1"/>
              <a:t>1</a:t>
            </a:fld>
            <a:endParaRPr lang="it-IT" altLang="it-IT"/>
          </a:p>
        </p:txBody>
      </p:sp>
      <p:sp>
        <p:nvSpPr>
          <p:cNvPr id="546819" name="Text Box 3"/>
          <p:cNvSpPr txBox="1">
            <a:spLocks noChangeArrowheads="1"/>
          </p:cNvSpPr>
          <p:nvPr/>
        </p:nvSpPr>
        <p:spPr bwMode="auto">
          <a:xfrm>
            <a:off x="2857488" y="5214950"/>
            <a:ext cx="4346575" cy="523875"/>
          </a:xfrm>
          <a:prstGeom prst="rect">
            <a:avLst/>
          </a:prstGeom>
          <a:noFill/>
          <a:ln w="12700" cap="sq">
            <a:noFill/>
            <a:miter lim="800000"/>
            <a:headEnd type="none" w="sm" len="sm"/>
            <a:tailEnd type="none" w="sm" len="sm"/>
          </a:ln>
          <a:effectLst/>
        </p:spPr>
        <p:txBody>
          <a:bodyPr>
            <a:spAutoFit/>
          </a:bodyPr>
          <a:lstStyle/>
          <a:p>
            <a:pPr eaLnBrk="1" hangingPunct="1">
              <a:spcBef>
                <a:spcPct val="50000"/>
              </a:spcBef>
            </a:pPr>
            <a:r>
              <a:rPr lang="it-IT" altLang="it-IT" sz="2800" b="1" dirty="0">
                <a:latin typeface="Tahoma" pitchFamily="34" charset="0"/>
              </a:rPr>
              <a:t>Gennaro Gemito</a:t>
            </a:r>
            <a:endParaRPr lang="it-IT" altLang="it-IT" sz="2400" dirty="0">
              <a:latin typeface="Tahoma" pitchFamily="34" charset="0"/>
            </a:endParaRPr>
          </a:p>
        </p:txBody>
      </p:sp>
      <p:sp>
        <p:nvSpPr>
          <p:cNvPr id="546820" name="Text Box 4"/>
          <p:cNvSpPr txBox="1">
            <a:spLocks noChangeArrowheads="1"/>
          </p:cNvSpPr>
          <p:nvPr/>
        </p:nvSpPr>
        <p:spPr bwMode="auto">
          <a:xfrm>
            <a:off x="762000" y="304800"/>
            <a:ext cx="184150" cy="457200"/>
          </a:xfrm>
          <a:prstGeom prst="rect">
            <a:avLst/>
          </a:prstGeom>
          <a:noFill/>
          <a:ln w="12700" cap="sq">
            <a:noFill/>
            <a:miter lim="800000"/>
            <a:headEnd type="none" w="sm" len="sm"/>
            <a:tailEnd type="none" w="sm" len="sm"/>
          </a:ln>
          <a:effectLst/>
        </p:spPr>
        <p:txBody>
          <a:bodyPr wrap="none">
            <a:spAutoFit/>
          </a:bodyPr>
          <a:lstStyle/>
          <a:p>
            <a:pPr eaLnBrk="1" hangingPunct="1">
              <a:spcBef>
                <a:spcPct val="50000"/>
              </a:spcBef>
            </a:pPr>
            <a:endParaRPr lang="it-IT" altLang="it-IT" sz="2400">
              <a:latin typeface="Times New Roman" pitchFamily="18" charset="0"/>
            </a:endParaRPr>
          </a:p>
        </p:txBody>
      </p:sp>
      <p:pic>
        <p:nvPicPr>
          <p:cNvPr id="19463" name="Picture 5"/>
          <p:cNvPicPr>
            <a:picLocks noChangeAspect="1" noChangeArrowheads="1"/>
          </p:cNvPicPr>
          <p:nvPr/>
        </p:nvPicPr>
        <p:blipFill>
          <a:blip r:embed="rId4"/>
          <a:srcRect/>
          <a:stretch>
            <a:fillRect/>
          </a:stretch>
        </p:blipFill>
        <p:spPr bwMode="auto">
          <a:xfrm>
            <a:off x="6286512" y="4929198"/>
            <a:ext cx="1301643" cy="1143008"/>
          </a:xfrm>
          <a:prstGeom prst="rect">
            <a:avLst/>
          </a:prstGeom>
          <a:noFill/>
          <a:ln w="9525">
            <a:noFill/>
            <a:miter lim="800000"/>
            <a:headEnd/>
            <a:tailEnd/>
          </a:ln>
        </p:spPr>
      </p:pic>
      <p:sp>
        <p:nvSpPr>
          <p:cNvPr id="19464" name="Text Box 6"/>
          <p:cNvSpPr txBox="1">
            <a:spLocks noChangeArrowheads="1"/>
          </p:cNvSpPr>
          <p:nvPr/>
        </p:nvSpPr>
        <p:spPr bwMode="auto">
          <a:xfrm>
            <a:off x="7812088" y="404813"/>
            <a:ext cx="1081087" cy="457200"/>
          </a:xfrm>
          <a:prstGeom prst="rect">
            <a:avLst/>
          </a:prstGeom>
          <a:noFill/>
          <a:ln w="12700" cap="sq">
            <a:noFill/>
            <a:miter lim="800000"/>
            <a:headEnd type="none" w="sm" len="sm"/>
            <a:tailEnd type="none" w="sm" len="sm"/>
          </a:ln>
          <a:effectLst/>
        </p:spPr>
        <p:txBody>
          <a:bodyPr>
            <a:spAutoFit/>
          </a:bodyPr>
          <a:lstStyle/>
          <a:p>
            <a:pPr eaLnBrk="1" hangingPunct="1">
              <a:spcBef>
                <a:spcPct val="50000"/>
              </a:spcBef>
            </a:pPr>
            <a:endParaRPr lang="it-IT" altLang="it-IT" sz="2400">
              <a:latin typeface="Times New Roman" pitchFamily="18" charset="0"/>
            </a:endParaRPr>
          </a:p>
        </p:txBody>
      </p:sp>
      <p:sp>
        <p:nvSpPr>
          <p:cNvPr id="3789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t-IT"/>
          </a:p>
        </p:txBody>
      </p:sp>
      <p:graphicFrame>
        <p:nvGraphicFramePr>
          <p:cNvPr id="37889" name="Object 1"/>
          <p:cNvGraphicFramePr>
            <a:graphicFrameLocks noChangeAspect="1"/>
          </p:cNvGraphicFramePr>
          <p:nvPr/>
        </p:nvGraphicFramePr>
        <p:xfrm>
          <a:off x="4732337" y="0"/>
          <a:ext cx="4411663" cy="1760538"/>
        </p:xfrm>
        <a:graphic>
          <a:graphicData uri="http://schemas.openxmlformats.org/presentationml/2006/ole">
            <p:oleObj spid="_x0000_s37889" r:id="rId5" imgW="4572000" imgH="1828800" progId="">
              <p:embed/>
            </p:oleObj>
          </a:graphicData>
        </a:graphic>
      </p:graphicFrame>
      <p:sp>
        <p:nvSpPr>
          <p:cNvPr id="37891" name="Rectangle 3"/>
          <p:cNvSpPr>
            <a:spLocks noChangeArrowheads="1"/>
          </p:cNvSpPr>
          <p:nvPr/>
        </p:nvSpPr>
        <p:spPr bwMode="auto">
          <a:xfrm>
            <a:off x="0" y="2143116"/>
            <a:ext cx="9144000" cy="14465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800" b="1" i="0" u="none" strike="noStrike" cap="none" normalizeH="0" baseline="0" dirty="0" smtClean="0">
                <a:ln>
                  <a:noFill/>
                </a:ln>
                <a:solidFill>
                  <a:srgbClr val="00204F"/>
                </a:solidFill>
                <a:effectLst/>
                <a:latin typeface="Times New Roman" pitchFamily="18" charset="0"/>
                <a:ea typeface="Calibri" pitchFamily="34" charset="0"/>
                <a:cs typeface="Times New Roman" pitchFamily="18" charset="0"/>
              </a:rPr>
              <a:t>Corso di Formazione in </a:t>
            </a:r>
            <a:r>
              <a:rPr kumimoji="0" lang="it-IT" sz="2800" b="1" i="0" u="none" strike="noStrike" cap="none" normalizeH="0" baseline="0" dirty="0" err="1" smtClean="0">
                <a:ln>
                  <a:noFill/>
                </a:ln>
                <a:solidFill>
                  <a:srgbClr val="00204F"/>
                </a:solidFill>
                <a:effectLst/>
                <a:latin typeface="Times New Roman" pitchFamily="18" charset="0"/>
                <a:ea typeface="Calibri" pitchFamily="34" charset="0"/>
                <a:cs typeface="Times New Roman" pitchFamily="18" charset="0"/>
              </a:rPr>
              <a:t>Emocitometria</a:t>
            </a:r>
            <a:r>
              <a:rPr kumimoji="0" lang="it-IT" sz="2800" b="1" i="0" u="none" strike="noStrike" cap="none" normalizeH="0" baseline="0" dirty="0" smtClean="0">
                <a:ln>
                  <a:noFill/>
                </a:ln>
                <a:solidFill>
                  <a:srgbClr val="00204F"/>
                </a:solidFill>
                <a:effectLst/>
                <a:latin typeface="Times New Roman" pitchFamily="18" charset="0"/>
                <a:ea typeface="Calibri" pitchFamily="34" charset="0"/>
                <a:cs typeface="Times New Roman" pitchFamily="18" charset="0"/>
              </a:rPr>
              <a:t> per TSLB in Medicina di Laboratorio e Medicina Trasfusionale</a:t>
            </a:r>
            <a:endParaRPr kumimoji="0" lang="it-IT" sz="2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sz="1600" b="1" i="0" u="none" strike="noStrike" cap="none" normalizeH="0" baseline="0" dirty="0" smtClean="0">
                <a:ln>
                  <a:noFill/>
                </a:ln>
                <a:solidFill>
                  <a:srgbClr val="00204F"/>
                </a:solidFill>
                <a:effectLst/>
                <a:latin typeface="Times New Roman" pitchFamily="18" charset="0"/>
                <a:ea typeface="Calibri" pitchFamily="34" charset="0"/>
                <a:cs typeface="Times New Roman" pitchFamily="18" charset="0"/>
              </a:rPr>
              <a:t>Napoli Centro Direzionale Isola A2</a:t>
            </a:r>
            <a:endParaRPr kumimoji="0" lang="it-IT"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it-IT" sz="1600" b="1" dirty="0" smtClean="0">
                <a:solidFill>
                  <a:srgbClr val="00204F"/>
                </a:solidFill>
                <a:latin typeface="Times New Roman" pitchFamily="18" charset="0"/>
                <a:ea typeface="Calibri" pitchFamily="34" charset="0"/>
                <a:cs typeface="Times New Roman" pitchFamily="18" charset="0"/>
              </a:rPr>
              <a:t>12</a:t>
            </a:r>
            <a:r>
              <a:rPr kumimoji="0" lang="it-IT" sz="1600" b="1" i="0" u="none" strike="noStrike" cap="none" normalizeH="0" baseline="0" dirty="0" smtClean="0">
                <a:ln>
                  <a:noFill/>
                </a:ln>
                <a:solidFill>
                  <a:srgbClr val="00204F"/>
                </a:solidFill>
                <a:effectLst/>
                <a:latin typeface="Times New Roman" pitchFamily="18" charset="0"/>
                <a:ea typeface="Calibri" pitchFamily="34" charset="0"/>
                <a:cs typeface="Times New Roman" pitchFamily="18" charset="0"/>
              </a:rPr>
              <a:t>Febbraio 2026</a:t>
            </a:r>
            <a:endParaRPr kumimoji="0" lang="it-IT"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12" name="Immagine 11"/>
          <p:cNvPicPr/>
          <p:nvPr/>
        </p:nvPicPr>
        <p:blipFill>
          <a:blip r:embed="rId6">
            <a:extLst>
              <a:ext uri="{28A0092B-C50C-407E-A947-70E740481C1C}">
                <a14:useLocalDpi xmln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urn:schemas-microsoft-com:office:office" xmlns:oel="http://schemas.microsoft.com/office/2019/extlst"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du="http://schemas.microsoft.com/office/word/2023/wordml/word16du" xmlns:w16sdtdh="http://schemas.microsoft.com/office/word/2020/wordml/sdtdatahash" xmlns:w16sdtfl="http://schemas.microsoft.com/office/word/2024/wordml/sdtformatlock"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1" y="0"/>
            <a:ext cx="3857620" cy="171448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46818"/>
                                        </p:tgtEl>
                                        <p:attrNameLst>
                                          <p:attrName>style.visibility</p:attrName>
                                        </p:attrNameLst>
                                      </p:cBhvr>
                                      <p:to>
                                        <p:strVal val="visible"/>
                                      </p:to>
                                    </p:set>
                                    <p:animEffect transition="in" filter="dissolve">
                                      <p:cBhvr>
                                        <p:cTn id="7" dur="500"/>
                                        <p:tgtEl>
                                          <p:spTgt spid="5468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5" presetClass="entr" presetSubtype="0" fill="hold" grpId="0" nodeType="clickEffect" nodePh="1">
                                  <p:stCondLst>
                                    <p:cond delay="0"/>
                                  </p:stCondLst>
                                  <p:endCondLst>
                                    <p:cond evt="begin" delay="0">
                                      <p:tn val="10"/>
                                    </p:cond>
                                  </p:endCondLst>
                                  <p:childTnLst>
                                    <p:set>
                                      <p:cBhvr>
                                        <p:cTn id="11" dur="1" fill="hold">
                                          <p:stCondLst>
                                            <p:cond delay="0"/>
                                          </p:stCondLst>
                                        </p:cTn>
                                        <p:tgtEl>
                                          <p:spTgt spid="546820"/>
                                        </p:tgtEl>
                                        <p:attrNameLst>
                                          <p:attrName>style.visibility</p:attrName>
                                        </p:attrNameLst>
                                      </p:cBhvr>
                                      <p:to>
                                        <p:strVal val="visible"/>
                                      </p:to>
                                    </p:set>
                                    <p:anim calcmode="lin" valueType="num">
                                      <p:cBhvr>
                                        <p:cTn id="12" dur="1000" fill="hold"/>
                                        <p:tgtEl>
                                          <p:spTgt spid="546820"/>
                                        </p:tgtEl>
                                        <p:attrNameLst>
                                          <p:attrName>ppt_w</p:attrName>
                                        </p:attrNameLst>
                                      </p:cBhvr>
                                      <p:tavLst>
                                        <p:tav tm="0">
                                          <p:val>
                                            <p:fltVal val="0"/>
                                          </p:val>
                                        </p:tav>
                                        <p:tav tm="100000">
                                          <p:val>
                                            <p:strVal val="#ppt_w"/>
                                          </p:val>
                                        </p:tav>
                                      </p:tavLst>
                                    </p:anim>
                                    <p:anim calcmode="lin" valueType="num">
                                      <p:cBhvr>
                                        <p:cTn id="13" dur="1000" fill="hold"/>
                                        <p:tgtEl>
                                          <p:spTgt spid="546820"/>
                                        </p:tgtEl>
                                        <p:attrNameLst>
                                          <p:attrName>ppt_h</p:attrName>
                                        </p:attrNameLst>
                                      </p:cBhvr>
                                      <p:tavLst>
                                        <p:tav tm="0">
                                          <p:val>
                                            <p:fltVal val="0"/>
                                          </p:val>
                                        </p:tav>
                                        <p:tav tm="100000">
                                          <p:val>
                                            <p:strVal val="#ppt_h"/>
                                          </p:val>
                                        </p:tav>
                                      </p:tavLst>
                                    </p:anim>
                                    <p:anim calcmode="lin" valueType="num">
                                      <p:cBhvr>
                                        <p:cTn id="14" dur="1000" fill="hold"/>
                                        <p:tgtEl>
                                          <p:spTgt spid="546820"/>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546820"/>
                                        </p:tgtEl>
                                        <p:attrNameLst>
                                          <p:attrName>ppt_y</p:attrName>
                                        </p:attrNameLst>
                                      </p:cBhvr>
                                      <p:tavLst>
                                        <p:tav tm="0" fmla="#ppt_y+(sin(-2*pi*(1-$))*-#ppt_x+cos(-2*pi*(1-$))*(1-#ppt_y))*(1-$)">
                                          <p:val>
                                            <p:fltVal val="0"/>
                                          </p:val>
                                        </p:tav>
                                        <p:tav tm="100000">
                                          <p:val>
                                            <p:fltVal val="1"/>
                                          </p:val>
                                        </p:tav>
                                      </p:tavLst>
                                    </p:anim>
                                  </p:childTnLst>
                                </p:cTn>
                              </p:par>
                            </p:childTnLst>
                          </p:cTn>
                        </p:par>
                        <p:par>
                          <p:cTn id="16" fill="hold" nodeType="afterGroup">
                            <p:stCondLst>
                              <p:cond delay="1000"/>
                            </p:stCondLst>
                            <p:childTnLst>
                              <p:par>
                                <p:cTn id="17" presetID="2" presetClass="entr" presetSubtype="4" fill="hold" grpId="0" nodeType="afterEffect">
                                  <p:stCondLst>
                                    <p:cond delay="0"/>
                                  </p:stCondLst>
                                  <p:childTnLst>
                                    <p:set>
                                      <p:cBhvr>
                                        <p:cTn id="18" dur="1" fill="hold">
                                          <p:stCondLst>
                                            <p:cond delay="0"/>
                                          </p:stCondLst>
                                        </p:cTn>
                                        <p:tgtEl>
                                          <p:spTgt spid="546819"/>
                                        </p:tgtEl>
                                        <p:attrNameLst>
                                          <p:attrName>style.visibility</p:attrName>
                                        </p:attrNameLst>
                                      </p:cBhvr>
                                      <p:to>
                                        <p:strVal val="visible"/>
                                      </p:to>
                                    </p:set>
                                    <p:anim calcmode="lin" valueType="num">
                                      <p:cBhvr additive="base">
                                        <p:cTn id="19" dur="500" fill="hold"/>
                                        <p:tgtEl>
                                          <p:spTgt spid="546819"/>
                                        </p:tgtEl>
                                        <p:attrNameLst>
                                          <p:attrName>ppt_x</p:attrName>
                                        </p:attrNameLst>
                                      </p:cBhvr>
                                      <p:tavLst>
                                        <p:tav tm="0">
                                          <p:val>
                                            <p:strVal val="#ppt_x"/>
                                          </p:val>
                                        </p:tav>
                                        <p:tav tm="100000">
                                          <p:val>
                                            <p:strVal val="#ppt_x"/>
                                          </p:val>
                                        </p:tav>
                                      </p:tavLst>
                                    </p:anim>
                                    <p:anim calcmode="lin" valueType="num">
                                      <p:cBhvr additive="base">
                                        <p:cTn id="20" dur="500" fill="hold"/>
                                        <p:tgtEl>
                                          <p:spTgt spid="5468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6818" grpId="0" autoUpdateAnimBg="0"/>
      <p:bldP spid="546819" grpId="0" autoUpdateAnimBg="0"/>
      <p:bldP spid="546820"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egnaposto contenuto 2"/>
          <p:cNvSpPr>
            <a:spLocks noGrp="1" noChangeArrowheads="1"/>
          </p:cNvSpPr>
          <p:nvPr>
            <p:ph idx="1"/>
          </p:nvPr>
        </p:nvSpPr>
        <p:spPr>
          <a:xfrm>
            <a:off x="323850" y="692150"/>
            <a:ext cx="8131175" cy="5976938"/>
          </a:xfrm>
        </p:spPr>
        <p:txBody>
          <a:bodyPr/>
          <a:lstStyle/>
          <a:p>
            <a:r>
              <a:rPr lang="it-IT" sz="1400" dirty="0" smtClean="0"/>
              <a:t>La VEQ (Valutazione Esterna di Qualità) non è un parametro clinico, ma un programma di controllo qualità che i laboratori seguono per garantire l'accuratezza dei loro risultati (incluso l'emocromo) attraverso l'analisi di campioni "ignoti" inviati da un ente esterno, confrontando le loro prestazioni con quelle di altri laboratori. In sintesi, l'emocromo è ciò che viene misurato nel paziente, mentre la VEQ è il metodo con cui si verifica che il laboratorio misuri correttamente l'emocromo (e altri esami). </a:t>
            </a:r>
          </a:p>
          <a:p>
            <a:r>
              <a:rPr lang="it-IT" sz="1400" b="1" dirty="0" smtClean="0"/>
              <a:t>L'Emocromo </a:t>
            </a:r>
            <a:r>
              <a:rPr lang="it-IT" sz="1400" dirty="0" smtClean="0"/>
              <a:t>(Esame del Sangue)</a:t>
            </a:r>
          </a:p>
          <a:p>
            <a:r>
              <a:rPr lang="it-IT" sz="1400" dirty="0" smtClean="0"/>
              <a:t>Cosa misura: Numero, dimensione, forma e contenuto di emoglobina di globuli rossi (eritrociti), globuli bianchi (leucociti) e piastrine.</a:t>
            </a:r>
          </a:p>
          <a:p>
            <a:r>
              <a:rPr lang="it-IT" sz="1400" dirty="0" smtClean="0"/>
              <a:t>A cosa serve: Identificare condizioni come anemia (carenza di ferro), infezioni (batteriche, virali), infiammazioni, allergie, e sospettare patologie più gravi come leucemie.</a:t>
            </a:r>
          </a:p>
          <a:p>
            <a:r>
              <a:rPr lang="it-IT" sz="1400" dirty="0" smtClean="0"/>
              <a:t>Parametri chiave: Globuli Rossi (GR), Emoglobina (</a:t>
            </a:r>
            <a:r>
              <a:rPr lang="it-IT" sz="1400" dirty="0" err="1" smtClean="0"/>
              <a:t>Hb</a:t>
            </a:r>
            <a:r>
              <a:rPr lang="it-IT" sz="1400" dirty="0" smtClean="0"/>
              <a:t>), Ematocrito (</a:t>
            </a:r>
            <a:r>
              <a:rPr lang="it-IT" sz="1400" dirty="0" err="1" smtClean="0"/>
              <a:t>Hct</a:t>
            </a:r>
            <a:r>
              <a:rPr lang="it-IT" sz="1400" dirty="0" smtClean="0"/>
              <a:t>), Globuli Bianchi (WBC), Piastrine, indici </a:t>
            </a:r>
            <a:r>
              <a:rPr lang="it-IT" sz="1400" dirty="0" err="1" smtClean="0"/>
              <a:t>eritrocitari</a:t>
            </a:r>
            <a:r>
              <a:rPr lang="it-IT" sz="1400" dirty="0" smtClean="0"/>
              <a:t> (MCV, MCH, MCHC). </a:t>
            </a:r>
          </a:p>
          <a:p>
            <a:r>
              <a:rPr lang="it-IT" sz="1400" b="1" dirty="0" smtClean="0"/>
              <a:t>La VEQ </a:t>
            </a:r>
            <a:r>
              <a:rPr lang="it-IT" sz="1400" dirty="0" smtClean="0"/>
              <a:t>(Valutazione Esterna di Qualità) </a:t>
            </a:r>
          </a:p>
          <a:p>
            <a:r>
              <a:rPr lang="it-IT" sz="1400" dirty="0" smtClean="0"/>
              <a:t>Cos'è: Un sistema di controllo esterno che verifica l'affidabilità dei laboratori analitici.</a:t>
            </a:r>
          </a:p>
          <a:p>
            <a:r>
              <a:rPr lang="it-IT" sz="1400" dirty="0" smtClean="0"/>
              <a:t>Come funziona: Un ente esterno invia campioni identici a più laboratori. I laboratori li analizzano e i risultati vengono confrontati per valutare l'accuratezza delle loro misurazioni.</a:t>
            </a:r>
          </a:p>
          <a:p>
            <a:r>
              <a:rPr lang="it-IT" sz="1400" dirty="0" smtClean="0"/>
              <a:t>Scopo: Assicurare che i risultati forniti ai pazienti (come quelli dell'emocromo) siano </a:t>
            </a:r>
            <a:r>
              <a:rPr lang="it-IT" sz="1400" b="1" dirty="0" smtClean="0"/>
              <a:t>precisi</a:t>
            </a:r>
            <a:r>
              <a:rPr lang="it-IT" sz="1400" dirty="0" smtClean="0"/>
              <a:t> e </a:t>
            </a:r>
            <a:r>
              <a:rPr lang="it-IT" sz="1400" b="1" dirty="0" smtClean="0"/>
              <a:t>confrontabili</a:t>
            </a:r>
            <a:r>
              <a:rPr lang="it-IT" sz="1400" dirty="0" smtClean="0"/>
              <a:t>, </a:t>
            </a:r>
            <a:r>
              <a:rPr lang="it-IT" sz="1400" u="sng" dirty="0" smtClean="0"/>
              <a:t>aiutando i laboratori a identificare e correggere eventuali errori</a:t>
            </a:r>
            <a:r>
              <a:rPr lang="it-IT" sz="1400" dirty="0" smtClean="0"/>
              <a:t>. </a:t>
            </a:r>
          </a:p>
          <a:p>
            <a:r>
              <a:rPr lang="it-IT" sz="1400" b="1" dirty="0" smtClean="0"/>
              <a:t>Relazione tra VEQ ed Emocromo</a:t>
            </a:r>
          </a:p>
          <a:p>
            <a:r>
              <a:rPr lang="it-IT" sz="1400" dirty="0" smtClean="0"/>
              <a:t>La VEQ è un processo di garanzia della qualità che assicura che il laboratorio sia in grado di eseguire correttamente l'emocromo e altre analisi, garantendo l'affidabilità dei dati che poi arrivano al paziente. </a:t>
            </a:r>
          </a:p>
          <a:p>
            <a:endParaRPr lang="it-IT" sz="1400" dirty="0" smtClean="0"/>
          </a:p>
          <a:p>
            <a:endParaRPr lang="it-IT" sz="1400" dirty="0" smtClean="0"/>
          </a:p>
        </p:txBody>
      </p:sp>
      <p:sp>
        <p:nvSpPr>
          <p:cNvPr id="22" name="Segnaposto piè di pagina 21"/>
          <p:cNvSpPr>
            <a:spLocks noGrp="1"/>
          </p:cNvSpPr>
          <p:nvPr>
            <p:ph type="ftr" sz="quarter" idx="11"/>
          </p:nvPr>
        </p:nvSpPr>
        <p:spPr/>
        <p:txBody>
          <a:bodyPr/>
          <a:lstStyle/>
          <a:p>
            <a:pPr>
              <a:defRPr/>
            </a:pPr>
            <a:r>
              <a:rPr lang="it-IT" altLang="it-IT"/>
              <a:t>Napoli, 12 Febbraio 2026</a:t>
            </a:r>
          </a:p>
        </p:txBody>
      </p:sp>
      <p:sp>
        <p:nvSpPr>
          <p:cNvPr id="5" name="Segnaposto numero diapositiva 4"/>
          <p:cNvSpPr>
            <a:spLocks noGrp="1"/>
          </p:cNvSpPr>
          <p:nvPr>
            <p:ph type="sldNum" sz="quarter" idx="12"/>
          </p:nvPr>
        </p:nvSpPr>
        <p:spPr/>
        <p:txBody>
          <a:bodyPr/>
          <a:lstStyle/>
          <a:p>
            <a:pPr lvl="1"/>
            <a:fld id="{09F3511F-F82E-47C5-AA02-0CEF3D42A099}" type="slidenum">
              <a:rPr lang="it-IT" altLang="it-IT"/>
              <a:pPr lvl="1"/>
              <a:t>2</a:t>
            </a:fld>
            <a:endParaRPr lang="it-IT" altLang="it-IT">
              <a:latin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1346" name="Rectangle 2"/>
          <p:cNvSpPr>
            <a:spLocks noGrp="1" noChangeArrowheads="1"/>
          </p:cNvSpPr>
          <p:nvPr>
            <p:ph type="title"/>
          </p:nvPr>
        </p:nvSpPr>
        <p:spPr/>
        <p:txBody>
          <a:bodyPr/>
          <a:lstStyle/>
          <a:p>
            <a:pPr algn="ctr" eaLnBrk="1" hangingPunct="1">
              <a:defRPr/>
            </a:pPr>
            <a:r>
              <a:rPr lang="it-IT" altLang="it-IT" b="1">
                <a:solidFill>
                  <a:schemeClr val="tx1"/>
                </a:solidFill>
              </a:rPr>
              <a:t>SISTEMA QUALITA’</a:t>
            </a:r>
          </a:p>
        </p:txBody>
      </p:sp>
      <p:sp>
        <p:nvSpPr>
          <p:cNvPr id="441350" name="Rectangle 6"/>
          <p:cNvSpPr>
            <a:spLocks noGrp="1" noChangeArrowheads="1"/>
          </p:cNvSpPr>
          <p:nvPr>
            <p:ph type="body" sz="half" idx="1"/>
          </p:nvPr>
        </p:nvSpPr>
        <p:spPr>
          <a:xfrm>
            <a:off x="684213" y="1628775"/>
            <a:ext cx="7634287" cy="4114800"/>
          </a:xfrm>
          <a:noFill/>
        </p:spPr>
        <p:txBody>
          <a:bodyPr lIns="92075" rIns="92075"/>
          <a:lstStyle/>
          <a:p>
            <a:pPr algn="ctr" eaLnBrk="1" hangingPunct="1">
              <a:lnSpc>
                <a:spcPct val="130000"/>
              </a:lnSpc>
              <a:buFont typeface="Wingdings" pitchFamily="2" charset="2"/>
              <a:buNone/>
            </a:pPr>
            <a:r>
              <a:rPr lang="it-IT" altLang="it-IT" sz="2800" b="1" smtClean="0"/>
              <a:t>Tutte le attività che contribuiscono a migliorare la qualità di un Laboratorio fanno parte del programma di “Sicurezza di Qualità”  e corrispondono  a due procedure chiamate </a:t>
            </a:r>
          </a:p>
          <a:p>
            <a:pPr algn="ctr" eaLnBrk="1" hangingPunct="1">
              <a:lnSpc>
                <a:spcPct val="130000"/>
              </a:lnSpc>
              <a:buFont typeface="Wingdings" pitchFamily="2" charset="2"/>
              <a:buNone/>
            </a:pPr>
            <a:r>
              <a:rPr lang="it-IT" altLang="it-IT" sz="3600" b="1" smtClean="0"/>
              <a:t>CQI  -  VEQ</a:t>
            </a:r>
          </a:p>
        </p:txBody>
      </p:sp>
      <p:sp>
        <p:nvSpPr>
          <p:cNvPr id="2" name="Segnaposto piè di pagina 5"/>
          <p:cNvSpPr>
            <a:spLocks noGrp="1"/>
          </p:cNvSpPr>
          <p:nvPr>
            <p:ph type="ftr" sz="quarter" idx="11"/>
          </p:nvPr>
        </p:nvSpPr>
        <p:spPr>
          <a:xfrm>
            <a:off x="3576638" y="6148388"/>
            <a:ext cx="4267200" cy="457200"/>
          </a:xfrm>
        </p:spPr>
        <p:txBody>
          <a:bodyPr/>
          <a:lstStyle/>
          <a:p>
            <a:pPr>
              <a:defRPr/>
            </a:pPr>
            <a:r>
              <a:rPr lang="it-IT" altLang="it-IT" dirty="0"/>
              <a:t>Napoli, 12 Febbraio 2026</a:t>
            </a:r>
          </a:p>
        </p:txBody>
      </p:sp>
      <p:sp>
        <p:nvSpPr>
          <p:cNvPr id="22531" name="Segnaposto numero diapositiva 6"/>
          <p:cNvSpPr>
            <a:spLocks noGrp="1"/>
          </p:cNvSpPr>
          <p:nvPr>
            <p:ph type="sldNum" sz="quarter" idx="12"/>
          </p:nvPr>
        </p:nvSpPr>
        <p:spPr>
          <a:noFill/>
          <a:ln>
            <a:miter lim="800000"/>
            <a:headEnd/>
            <a:tailEnd/>
          </a:ln>
        </p:spPr>
        <p:txBody>
          <a:bodyPr/>
          <a:lstStyle/>
          <a:p>
            <a:pPr lvl="1"/>
            <a:fld id="{0DE9F3AE-F3C7-4984-B7E8-244F189D46A8}" type="slidenum">
              <a:rPr lang="it-IT" altLang="it-IT"/>
              <a:pPr lvl="1"/>
              <a:t>3</a:t>
            </a:fld>
            <a:endParaRPr lang="it-IT" altLang="it-IT">
              <a:latin typeface="Times New Roman" pitchFamily="18" charset="0"/>
            </a:endParaRPr>
          </a:p>
        </p:txBody>
      </p:sp>
      <p:sp>
        <p:nvSpPr>
          <p:cNvPr id="22534" name="Text Box 3"/>
          <p:cNvSpPr txBox="1">
            <a:spLocks noChangeArrowheads="1"/>
          </p:cNvSpPr>
          <p:nvPr/>
        </p:nvSpPr>
        <p:spPr bwMode="auto">
          <a:xfrm>
            <a:off x="971550" y="1989138"/>
            <a:ext cx="7416800" cy="457200"/>
          </a:xfrm>
          <a:prstGeom prst="rect">
            <a:avLst/>
          </a:prstGeom>
          <a:noFill/>
          <a:ln w="12700" cap="sq">
            <a:noFill/>
            <a:miter lim="800000"/>
            <a:headEnd type="none" w="sm" len="sm"/>
            <a:tailEnd type="none" w="sm" len="sm"/>
          </a:ln>
          <a:effectLst/>
        </p:spPr>
        <p:txBody>
          <a:bodyPr>
            <a:spAutoFit/>
          </a:bodyPr>
          <a:lstStyle/>
          <a:p>
            <a:pPr>
              <a:spcBef>
                <a:spcPct val="50000"/>
              </a:spcBef>
            </a:pPr>
            <a:endParaRPr lang="it-IT" altLang="it-IT" sz="2400">
              <a:latin typeface="Times New Roman" pitchFamily="18" charset="0"/>
            </a:endParaRPr>
          </a:p>
        </p:txBody>
      </p:sp>
      <p:sp>
        <p:nvSpPr>
          <p:cNvPr id="22535" name="Text Box 4"/>
          <p:cNvSpPr txBox="1">
            <a:spLocks noChangeArrowheads="1"/>
          </p:cNvSpPr>
          <p:nvPr/>
        </p:nvSpPr>
        <p:spPr bwMode="auto">
          <a:xfrm>
            <a:off x="611188" y="2205038"/>
            <a:ext cx="7632700" cy="457200"/>
          </a:xfrm>
          <a:prstGeom prst="rect">
            <a:avLst/>
          </a:prstGeom>
          <a:noFill/>
          <a:ln w="12700" cap="sq">
            <a:noFill/>
            <a:miter lim="800000"/>
            <a:headEnd type="none" w="sm" len="sm"/>
            <a:tailEnd type="none" w="sm" len="sm"/>
          </a:ln>
          <a:effectLst/>
        </p:spPr>
        <p:txBody>
          <a:bodyPr>
            <a:spAutoFit/>
          </a:bodyPr>
          <a:lstStyle/>
          <a:p>
            <a:pPr>
              <a:spcBef>
                <a:spcPct val="50000"/>
              </a:spcBef>
            </a:pPr>
            <a:endParaRPr lang="it-IT" altLang="it-IT" sz="2400">
              <a:latin typeface="Times New Roman" pitchFamily="18" charset="0"/>
            </a:endParaRPr>
          </a:p>
        </p:txBody>
      </p:sp>
      <p:sp>
        <p:nvSpPr>
          <p:cNvPr id="22536" name="Text Box 5"/>
          <p:cNvSpPr txBox="1">
            <a:spLocks noChangeArrowheads="1"/>
          </p:cNvSpPr>
          <p:nvPr/>
        </p:nvSpPr>
        <p:spPr bwMode="auto">
          <a:xfrm>
            <a:off x="468313" y="1989138"/>
            <a:ext cx="7991475" cy="457200"/>
          </a:xfrm>
          <a:prstGeom prst="rect">
            <a:avLst/>
          </a:prstGeom>
          <a:noFill/>
          <a:ln w="12700" cap="sq">
            <a:noFill/>
            <a:miter lim="800000"/>
            <a:headEnd type="none" w="sm" len="sm"/>
            <a:tailEnd type="none" w="sm" len="sm"/>
          </a:ln>
          <a:effectLst/>
        </p:spPr>
        <p:txBody>
          <a:bodyPr>
            <a:spAutoFit/>
          </a:bodyPr>
          <a:lstStyle/>
          <a:p>
            <a:pPr>
              <a:spcBef>
                <a:spcPct val="50000"/>
              </a:spcBef>
            </a:pPr>
            <a:endParaRPr lang="it-IT" altLang="it-IT" sz="2400">
              <a:latin typeface="Times New Roman" pitchFamily="18" charset="0"/>
            </a:endParaRPr>
          </a:p>
        </p:txBody>
      </p:sp>
      <p:sp>
        <p:nvSpPr>
          <p:cNvPr id="3" name="Segnaposto contenuto 2"/>
          <p:cNvSpPr>
            <a:spLocks noGrp="1"/>
          </p:cNvSpPr>
          <p:nvPr>
            <p:ph sz="half" idx="2"/>
          </p:nvPr>
        </p:nvSpPr>
        <p:spPr>
          <a:xfrm>
            <a:off x="4645025" y="1981200"/>
            <a:ext cx="3810000" cy="4114800"/>
          </a:xfrm>
        </p:spPr>
        <p:txBody>
          <a:bodyPr/>
          <a:lstStyle/>
          <a:p>
            <a:endParaRPr lang="it-IT"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441346"/>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4413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1346" grpId="0" autoUpdateAnimBg="0"/>
      <p:bldP spid="441350"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400" name="Rectangle 8"/>
          <p:cNvSpPr>
            <a:spLocks noGrp="1" noChangeArrowheads="1"/>
          </p:cNvSpPr>
          <p:nvPr>
            <p:ph type="title"/>
          </p:nvPr>
        </p:nvSpPr>
        <p:spPr>
          <a:xfrm>
            <a:off x="827088" y="549275"/>
            <a:ext cx="8080375" cy="725488"/>
          </a:xfrm>
        </p:spPr>
        <p:txBody>
          <a:bodyPr/>
          <a:lstStyle/>
          <a:p>
            <a:pPr eaLnBrk="1" hangingPunct="1">
              <a:defRPr/>
            </a:pPr>
            <a:r>
              <a:rPr lang="it-IT" altLang="it-IT" sz="4000" b="1" dirty="0"/>
              <a:t>  </a:t>
            </a:r>
            <a:r>
              <a:rPr lang="it-IT" altLang="it-IT" sz="4000" b="1" dirty="0" err="1" smtClean="0"/>
              <a:t>Quality</a:t>
            </a:r>
            <a:r>
              <a:rPr lang="it-IT" altLang="it-IT" sz="4000" b="1" dirty="0" smtClean="0"/>
              <a:t> </a:t>
            </a:r>
            <a:r>
              <a:rPr lang="it-IT" altLang="it-IT" sz="4000" b="1" dirty="0"/>
              <a:t>Assurance</a:t>
            </a:r>
          </a:p>
        </p:txBody>
      </p:sp>
      <p:sp>
        <p:nvSpPr>
          <p:cNvPr id="2" name="Segnaposto piè di pagina 4"/>
          <p:cNvSpPr>
            <a:spLocks noGrp="1"/>
          </p:cNvSpPr>
          <p:nvPr>
            <p:ph type="ftr" sz="quarter" idx="11"/>
          </p:nvPr>
        </p:nvSpPr>
        <p:spPr/>
        <p:txBody>
          <a:bodyPr/>
          <a:lstStyle/>
          <a:p>
            <a:pPr>
              <a:defRPr/>
            </a:pPr>
            <a:r>
              <a:rPr lang="it-IT" altLang="it-IT"/>
              <a:t>Napoli, 12 Febbraio 2026</a:t>
            </a:r>
          </a:p>
        </p:txBody>
      </p:sp>
      <p:sp>
        <p:nvSpPr>
          <p:cNvPr id="24579" name="Segnaposto numero diapositiva 5"/>
          <p:cNvSpPr>
            <a:spLocks noGrp="1"/>
          </p:cNvSpPr>
          <p:nvPr>
            <p:ph type="sldNum" sz="quarter" idx="12"/>
          </p:nvPr>
        </p:nvSpPr>
        <p:spPr>
          <a:noFill/>
          <a:ln>
            <a:miter lim="800000"/>
            <a:headEnd/>
            <a:tailEnd/>
          </a:ln>
        </p:spPr>
        <p:txBody>
          <a:bodyPr/>
          <a:lstStyle/>
          <a:p>
            <a:pPr lvl="1"/>
            <a:fld id="{AA8F4BA6-51C8-4C2D-A730-8B8A2DF3C199}" type="slidenum">
              <a:rPr lang="it-IT" altLang="it-IT"/>
              <a:pPr lvl="1"/>
              <a:t>4</a:t>
            </a:fld>
            <a:endParaRPr lang="it-IT" altLang="it-IT">
              <a:latin typeface="Times New Roman" pitchFamily="18" charset="0"/>
            </a:endParaRPr>
          </a:p>
        </p:txBody>
      </p:sp>
      <p:sp>
        <p:nvSpPr>
          <p:cNvPr id="443394" name="Oval 2"/>
          <p:cNvSpPr>
            <a:spLocks noChangeArrowheads="1"/>
          </p:cNvSpPr>
          <p:nvPr/>
        </p:nvSpPr>
        <p:spPr bwMode="auto">
          <a:xfrm>
            <a:off x="4191000" y="1905000"/>
            <a:ext cx="2514600" cy="2514600"/>
          </a:xfrm>
          <a:prstGeom prst="ellipse">
            <a:avLst/>
          </a:prstGeom>
          <a:blipFill dpi="0" rotWithShape="0">
            <a:blip r:embed="rId3"/>
            <a:srcRect/>
            <a:tile tx="0" ty="0" sx="100000" sy="100000" flip="none" algn="tl"/>
          </a:blipFill>
          <a:ln w="12700" cap="sq">
            <a:solidFill>
              <a:schemeClr val="tx1"/>
            </a:solidFill>
            <a:round/>
            <a:headEnd type="none" w="sm" len="sm"/>
            <a:tailEnd type="none" w="sm" len="sm"/>
          </a:ln>
          <a:effectLst/>
        </p:spPr>
        <p:txBody>
          <a:bodyPr wrap="none" anchor="ctr"/>
          <a:lstStyle/>
          <a:p>
            <a:endParaRPr lang="it-IT" altLang="it-IT"/>
          </a:p>
        </p:txBody>
      </p:sp>
      <p:sp>
        <p:nvSpPr>
          <p:cNvPr id="443395" name="Oval 3"/>
          <p:cNvSpPr>
            <a:spLocks noChangeArrowheads="1"/>
          </p:cNvSpPr>
          <p:nvPr/>
        </p:nvSpPr>
        <p:spPr bwMode="auto">
          <a:xfrm>
            <a:off x="2438400" y="1905000"/>
            <a:ext cx="2514600" cy="2514600"/>
          </a:xfrm>
          <a:prstGeom prst="ellipse">
            <a:avLst/>
          </a:prstGeom>
          <a:blipFill dpi="0" rotWithShape="0">
            <a:blip r:embed="rId4"/>
            <a:srcRect/>
            <a:tile tx="0" ty="0" sx="100000" sy="100000" flip="none" algn="tl"/>
          </a:blipFill>
          <a:ln w="12700" cap="sq">
            <a:solidFill>
              <a:schemeClr val="tx1"/>
            </a:solidFill>
            <a:round/>
            <a:headEnd type="none" w="sm" len="sm"/>
            <a:tailEnd type="none" w="sm" len="sm"/>
          </a:ln>
          <a:effectLst/>
        </p:spPr>
        <p:txBody>
          <a:bodyPr wrap="none" anchor="ctr"/>
          <a:lstStyle/>
          <a:p>
            <a:endParaRPr lang="it-IT" altLang="it-IT"/>
          </a:p>
        </p:txBody>
      </p:sp>
      <p:sp>
        <p:nvSpPr>
          <p:cNvPr id="443396" name="Oval 4"/>
          <p:cNvSpPr>
            <a:spLocks noChangeArrowheads="1"/>
          </p:cNvSpPr>
          <p:nvPr/>
        </p:nvSpPr>
        <p:spPr bwMode="auto">
          <a:xfrm>
            <a:off x="1905000" y="1600200"/>
            <a:ext cx="5334000" cy="3886200"/>
          </a:xfrm>
          <a:prstGeom prst="ellipse">
            <a:avLst/>
          </a:prstGeom>
          <a:noFill/>
          <a:ln w="12700" cap="sq">
            <a:solidFill>
              <a:schemeClr val="tx1"/>
            </a:solidFill>
            <a:round/>
            <a:headEnd type="none" w="sm" len="sm"/>
            <a:tailEnd type="none" w="sm" len="sm"/>
          </a:ln>
          <a:effectLst/>
        </p:spPr>
        <p:txBody>
          <a:bodyPr wrap="none" anchor="ctr"/>
          <a:lstStyle/>
          <a:p>
            <a:endParaRPr lang="it-IT" altLang="it-IT"/>
          </a:p>
        </p:txBody>
      </p:sp>
      <p:sp>
        <p:nvSpPr>
          <p:cNvPr id="443397" name="Text Box 5"/>
          <p:cNvSpPr txBox="1">
            <a:spLocks noChangeArrowheads="1"/>
          </p:cNvSpPr>
          <p:nvPr/>
        </p:nvSpPr>
        <p:spPr bwMode="auto">
          <a:xfrm>
            <a:off x="3276600" y="2895600"/>
            <a:ext cx="990600" cy="579438"/>
          </a:xfrm>
          <a:prstGeom prst="rect">
            <a:avLst/>
          </a:prstGeom>
          <a:noFill/>
          <a:ln>
            <a:noFill/>
          </a:ln>
          <a:effectLst/>
        </p:spPr>
        <p:txBody>
          <a:bodyPr>
            <a:spAutoFit/>
          </a:bodyPr>
          <a:lstStyle/>
          <a:p>
            <a:pPr>
              <a:spcBef>
                <a:spcPct val="50000"/>
              </a:spcBef>
              <a:defRPr/>
            </a:pPr>
            <a:r>
              <a:rPr lang="it-IT" altLang="it-IT" sz="3200" b="1">
                <a:solidFill>
                  <a:srgbClr val="660033"/>
                </a:solidFill>
                <a:effectLst>
                  <a:outerShdw blurRad="38100" dist="38100" dir="2700000" algn="tl">
                    <a:srgbClr val="000000"/>
                  </a:outerShdw>
                </a:effectLst>
                <a:latin typeface="Times New Roman" panose="02020603050405020304" pitchFamily="18" charset="0"/>
              </a:rPr>
              <a:t>CQI</a:t>
            </a:r>
          </a:p>
        </p:txBody>
      </p:sp>
      <p:sp>
        <p:nvSpPr>
          <p:cNvPr id="443398" name="Text Box 6"/>
          <p:cNvSpPr txBox="1">
            <a:spLocks noChangeArrowheads="1"/>
          </p:cNvSpPr>
          <p:nvPr/>
        </p:nvSpPr>
        <p:spPr bwMode="auto">
          <a:xfrm>
            <a:off x="5105400" y="2895600"/>
            <a:ext cx="1195388" cy="579438"/>
          </a:xfrm>
          <a:prstGeom prst="rect">
            <a:avLst/>
          </a:prstGeom>
          <a:noFill/>
          <a:ln w="12700" cap="sq">
            <a:noFill/>
            <a:miter lim="800000"/>
            <a:headEnd type="none" w="sm" len="sm"/>
            <a:tailEnd type="none" w="sm" len="sm"/>
          </a:ln>
          <a:effectLst/>
        </p:spPr>
        <p:txBody>
          <a:bodyPr>
            <a:spAutoFit/>
          </a:bodyPr>
          <a:lstStyle/>
          <a:p>
            <a:pPr>
              <a:spcBef>
                <a:spcPct val="50000"/>
              </a:spcBef>
            </a:pPr>
            <a:r>
              <a:rPr lang="it-IT" altLang="it-IT" sz="3200" b="1">
                <a:solidFill>
                  <a:srgbClr val="FF3300"/>
                </a:solidFill>
                <a:latin typeface="Times New Roman" pitchFamily="18" charset="0"/>
              </a:rPr>
              <a:t>VEQ</a:t>
            </a:r>
          </a:p>
        </p:txBody>
      </p:sp>
      <p:sp>
        <p:nvSpPr>
          <p:cNvPr id="443399" name="Oval 7"/>
          <p:cNvSpPr>
            <a:spLocks noChangeArrowheads="1"/>
          </p:cNvSpPr>
          <p:nvPr/>
        </p:nvSpPr>
        <p:spPr bwMode="auto">
          <a:xfrm>
            <a:off x="4211638" y="1916113"/>
            <a:ext cx="2514600" cy="2514600"/>
          </a:xfrm>
          <a:prstGeom prst="ellipse">
            <a:avLst/>
          </a:prstGeom>
          <a:noFill/>
          <a:ln w="12700" cap="sq">
            <a:solidFill>
              <a:schemeClr val="tx1"/>
            </a:solidFill>
            <a:round/>
            <a:headEnd type="none" w="sm" len="sm"/>
            <a:tailEnd type="none" w="sm" len="sm"/>
          </a:ln>
          <a:effectLst/>
        </p:spPr>
        <p:txBody>
          <a:bodyPr wrap="none" anchor="ctr"/>
          <a:lstStyle/>
          <a:p>
            <a:endParaRPr lang="it-IT" altLang="it-IT"/>
          </a:p>
        </p:txBody>
      </p:sp>
      <p:sp>
        <p:nvSpPr>
          <p:cNvPr id="443401" name="Text Box 9"/>
          <p:cNvSpPr txBox="1">
            <a:spLocks noChangeArrowheads="1"/>
          </p:cNvSpPr>
          <p:nvPr/>
        </p:nvSpPr>
        <p:spPr bwMode="auto">
          <a:xfrm>
            <a:off x="0" y="5445125"/>
            <a:ext cx="9144000" cy="854075"/>
          </a:xfrm>
          <a:prstGeom prst="rect">
            <a:avLst/>
          </a:prstGeom>
          <a:noFill/>
          <a:ln w="12700" cap="sq">
            <a:noFill/>
            <a:miter lim="800000"/>
            <a:headEnd type="none" w="sm" len="sm"/>
            <a:tailEnd type="none" w="sm" len="sm"/>
          </a:ln>
          <a:effectLst/>
        </p:spPr>
        <p:txBody>
          <a:bodyPr>
            <a:spAutoFit/>
          </a:bodyPr>
          <a:lstStyle/>
          <a:p>
            <a:pPr algn="ctr">
              <a:spcBef>
                <a:spcPct val="50000"/>
              </a:spcBef>
            </a:pPr>
            <a:r>
              <a:rPr lang="it-IT" altLang="it-IT" sz="2000" b="1">
                <a:latin typeface="Times New Roman" pitchFamily="18" charset="0"/>
              </a:rPr>
              <a:t>Q.A. = Garantire ad ogni paziente un servizio soddisfacente, </a:t>
            </a:r>
          </a:p>
          <a:p>
            <a:pPr algn="ctr">
              <a:spcBef>
                <a:spcPct val="50000"/>
              </a:spcBef>
            </a:pPr>
            <a:r>
              <a:rPr lang="it-IT" altLang="it-IT" sz="2000" b="1">
                <a:latin typeface="Times New Roman" pitchFamily="18" charset="0"/>
              </a:rPr>
              <a:t>il migliore, per quel paziente,  in funzione della struttura sanitaria</a:t>
            </a:r>
          </a:p>
        </p:txBody>
      </p:sp>
      <p:sp>
        <p:nvSpPr>
          <p:cNvPr id="443402" name="Text Box 10"/>
          <p:cNvSpPr txBox="1">
            <a:spLocks noChangeArrowheads="1"/>
          </p:cNvSpPr>
          <p:nvPr/>
        </p:nvSpPr>
        <p:spPr bwMode="auto">
          <a:xfrm>
            <a:off x="3505200" y="4478338"/>
            <a:ext cx="2209800" cy="641350"/>
          </a:xfrm>
          <a:prstGeom prst="rect">
            <a:avLst/>
          </a:prstGeom>
          <a:solidFill>
            <a:srgbClr val="00B0F0"/>
          </a:solidFill>
          <a:ln w="12700" cap="sq">
            <a:noFill/>
            <a:miter lim="800000"/>
            <a:headEnd type="none" w="sm" len="sm"/>
            <a:tailEnd type="none" w="sm" len="sm"/>
          </a:ln>
          <a:effectLst/>
        </p:spPr>
        <p:txBody>
          <a:bodyPr>
            <a:spAutoFit/>
          </a:bodyPr>
          <a:lstStyle/>
          <a:p>
            <a:pPr algn="ctr"/>
            <a:r>
              <a:rPr lang="it-IT" altLang="it-IT" b="1" dirty="0" err="1">
                <a:solidFill>
                  <a:schemeClr val="bg2"/>
                </a:solidFill>
                <a:latin typeface="Times New Roman" pitchFamily="18" charset="0"/>
              </a:rPr>
              <a:t>Quality</a:t>
            </a:r>
            <a:r>
              <a:rPr lang="it-IT" altLang="it-IT" b="1" dirty="0">
                <a:solidFill>
                  <a:schemeClr val="bg2"/>
                </a:solidFill>
                <a:latin typeface="Times New Roman" pitchFamily="18" charset="0"/>
              </a:rPr>
              <a:t> Assurance</a:t>
            </a:r>
          </a:p>
          <a:p>
            <a:pPr algn="ctr"/>
            <a:r>
              <a:rPr lang="it-IT" altLang="it-IT" b="1" dirty="0">
                <a:solidFill>
                  <a:schemeClr val="bg2"/>
                </a:solidFill>
                <a:latin typeface="Times New Roman" pitchFamily="18" charset="0"/>
              </a:rPr>
              <a:t>Q.A.</a:t>
            </a:r>
            <a:endParaRPr lang="it-IT" altLang="it-IT" sz="2400" dirty="0">
              <a:latin typeface="Times New Roman" pitchFamily="18" charset="0"/>
            </a:endParaRPr>
          </a:p>
        </p:txBody>
      </p:sp>
    </p:spTree>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nodeType="afterEffect">
                                  <p:stCondLst>
                                    <p:cond delay="0"/>
                                  </p:stCondLst>
                                  <p:childTnLst>
                                    <p:set>
                                      <p:cBhvr>
                                        <p:cTn id="6" dur="1" fill="hold">
                                          <p:stCondLst>
                                            <p:cond delay="0"/>
                                          </p:stCondLst>
                                        </p:cTn>
                                        <p:tgtEl>
                                          <p:spTgt spid="443395"/>
                                        </p:tgtEl>
                                        <p:attrNameLst>
                                          <p:attrName>style.visibility</p:attrName>
                                        </p:attrNameLst>
                                      </p:cBhvr>
                                      <p:to>
                                        <p:strVal val="visible"/>
                                      </p:to>
                                    </p:set>
                                    <p:animScale>
                                      <p:cBhvr>
                                        <p:cTn id="7" dur="1000" decel="50000" fill="hold">
                                          <p:stCondLst>
                                            <p:cond delay="0"/>
                                          </p:stCondLst>
                                        </p:cTn>
                                        <p:tgtEl>
                                          <p:spTgt spid="44339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43395"/>
                                        </p:tgtEl>
                                        <p:attrNameLst>
                                          <p:attrName>ppt_x</p:attrName>
                                          <p:attrName>ppt_y</p:attrName>
                                        </p:attrNameLst>
                                      </p:cBhvr>
                                    </p:animMotion>
                                    <p:animEffect transition="in" filter="fade">
                                      <p:cBhvr>
                                        <p:cTn id="9" dur="1000"/>
                                        <p:tgtEl>
                                          <p:spTgt spid="443395"/>
                                        </p:tgtEl>
                                      </p:cBhvr>
                                    </p:animEffect>
                                  </p:childTnLst>
                                </p:cTn>
                              </p:par>
                            </p:childTnLst>
                          </p:cTn>
                        </p:par>
                        <p:par>
                          <p:cTn id="10" fill="hold" nodeType="afterGroup">
                            <p:stCondLst>
                              <p:cond delay="1000"/>
                            </p:stCondLst>
                            <p:childTnLst>
                              <p:par>
                                <p:cTn id="11" presetID="30" presetClass="entr" presetSubtype="0" fill="hold" grpId="0" nodeType="afterEffect">
                                  <p:stCondLst>
                                    <p:cond delay="0"/>
                                  </p:stCondLst>
                                  <p:childTnLst>
                                    <p:set>
                                      <p:cBhvr>
                                        <p:cTn id="12" dur="1" fill="hold">
                                          <p:stCondLst>
                                            <p:cond delay="0"/>
                                          </p:stCondLst>
                                        </p:cTn>
                                        <p:tgtEl>
                                          <p:spTgt spid="443397"/>
                                        </p:tgtEl>
                                        <p:attrNameLst>
                                          <p:attrName>style.visibility</p:attrName>
                                        </p:attrNameLst>
                                      </p:cBhvr>
                                      <p:to>
                                        <p:strVal val="visible"/>
                                      </p:to>
                                    </p:set>
                                    <p:animEffect transition="in" filter="fade">
                                      <p:cBhvr>
                                        <p:cTn id="13" dur="800" decel="100000"/>
                                        <p:tgtEl>
                                          <p:spTgt spid="443397"/>
                                        </p:tgtEl>
                                      </p:cBhvr>
                                    </p:animEffect>
                                    <p:anim calcmode="lin" valueType="num">
                                      <p:cBhvr>
                                        <p:cTn id="14" dur="800" decel="100000" fill="hold"/>
                                        <p:tgtEl>
                                          <p:spTgt spid="443397"/>
                                        </p:tgtEl>
                                        <p:attrNameLst>
                                          <p:attrName>style.rotation</p:attrName>
                                        </p:attrNameLst>
                                      </p:cBhvr>
                                      <p:tavLst>
                                        <p:tav tm="0">
                                          <p:val>
                                            <p:fltVal val="-90"/>
                                          </p:val>
                                        </p:tav>
                                        <p:tav tm="100000">
                                          <p:val>
                                            <p:fltVal val="0"/>
                                          </p:val>
                                        </p:tav>
                                      </p:tavLst>
                                    </p:anim>
                                    <p:anim calcmode="lin" valueType="num">
                                      <p:cBhvr>
                                        <p:cTn id="15" dur="800" decel="100000" fill="hold"/>
                                        <p:tgtEl>
                                          <p:spTgt spid="443397"/>
                                        </p:tgtEl>
                                        <p:attrNameLst>
                                          <p:attrName>ppt_x</p:attrName>
                                        </p:attrNameLst>
                                      </p:cBhvr>
                                      <p:tavLst>
                                        <p:tav tm="0">
                                          <p:val>
                                            <p:strVal val="#ppt_x+0.4"/>
                                          </p:val>
                                        </p:tav>
                                        <p:tav tm="100000">
                                          <p:val>
                                            <p:strVal val="#ppt_x-0.05"/>
                                          </p:val>
                                        </p:tav>
                                      </p:tavLst>
                                    </p:anim>
                                    <p:anim calcmode="lin" valueType="num">
                                      <p:cBhvr>
                                        <p:cTn id="16" dur="800" decel="100000" fill="hold"/>
                                        <p:tgtEl>
                                          <p:spTgt spid="443397"/>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443397"/>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443397"/>
                                        </p:tgtEl>
                                        <p:attrNameLst>
                                          <p:attrName>ppt_y</p:attrName>
                                        </p:attrNameLst>
                                      </p:cBhvr>
                                      <p:tavLst>
                                        <p:tav tm="0">
                                          <p:val>
                                            <p:strVal val="#ppt_y+0.1"/>
                                          </p:val>
                                        </p:tav>
                                        <p:tav tm="100000">
                                          <p:val>
                                            <p:strVal val="#ppt_y"/>
                                          </p:val>
                                        </p:tav>
                                      </p:tavLst>
                                    </p:anim>
                                  </p:childTnLst>
                                </p:cTn>
                              </p:par>
                            </p:childTnLst>
                          </p:cTn>
                        </p:par>
                        <p:par>
                          <p:cTn id="19" fill="hold" nodeType="afterGroup">
                            <p:stCondLst>
                              <p:cond delay="2000"/>
                            </p:stCondLst>
                            <p:childTnLst>
                              <p:par>
                                <p:cTn id="20" presetID="52" presetClass="entr" presetSubtype="0" fill="hold" nodeType="afterEffect">
                                  <p:stCondLst>
                                    <p:cond delay="0"/>
                                  </p:stCondLst>
                                  <p:childTnLst>
                                    <p:set>
                                      <p:cBhvr>
                                        <p:cTn id="21" dur="1" fill="hold">
                                          <p:stCondLst>
                                            <p:cond delay="0"/>
                                          </p:stCondLst>
                                        </p:cTn>
                                        <p:tgtEl>
                                          <p:spTgt spid="443394"/>
                                        </p:tgtEl>
                                        <p:attrNameLst>
                                          <p:attrName>style.visibility</p:attrName>
                                        </p:attrNameLst>
                                      </p:cBhvr>
                                      <p:to>
                                        <p:strVal val="visible"/>
                                      </p:to>
                                    </p:set>
                                    <p:animScale>
                                      <p:cBhvr>
                                        <p:cTn id="22" dur="1000" decel="50000" fill="hold">
                                          <p:stCondLst>
                                            <p:cond delay="0"/>
                                          </p:stCondLst>
                                        </p:cTn>
                                        <p:tgtEl>
                                          <p:spTgt spid="44339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443394"/>
                                        </p:tgtEl>
                                        <p:attrNameLst>
                                          <p:attrName>ppt_x</p:attrName>
                                          <p:attrName>ppt_y</p:attrName>
                                        </p:attrNameLst>
                                      </p:cBhvr>
                                    </p:animMotion>
                                    <p:animEffect transition="in" filter="fade">
                                      <p:cBhvr>
                                        <p:cTn id="24" dur="1000"/>
                                        <p:tgtEl>
                                          <p:spTgt spid="443394"/>
                                        </p:tgtEl>
                                      </p:cBhvr>
                                    </p:animEffect>
                                  </p:childTnLst>
                                </p:cTn>
                              </p:par>
                            </p:childTnLst>
                          </p:cTn>
                        </p:par>
                        <p:par>
                          <p:cTn id="25" fill="hold" nodeType="afterGroup">
                            <p:stCondLst>
                              <p:cond delay="3000"/>
                            </p:stCondLst>
                            <p:childTnLst>
                              <p:par>
                                <p:cTn id="26" presetID="52" presetClass="entr" presetSubtype="0" fill="hold" nodeType="afterEffect">
                                  <p:stCondLst>
                                    <p:cond delay="0"/>
                                  </p:stCondLst>
                                  <p:childTnLst>
                                    <p:set>
                                      <p:cBhvr>
                                        <p:cTn id="27" dur="1" fill="hold">
                                          <p:stCondLst>
                                            <p:cond delay="0"/>
                                          </p:stCondLst>
                                        </p:cTn>
                                        <p:tgtEl>
                                          <p:spTgt spid="443399"/>
                                        </p:tgtEl>
                                        <p:attrNameLst>
                                          <p:attrName>style.visibility</p:attrName>
                                        </p:attrNameLst>
                                      </p:cBhvr>
                                      <p:to>
                                        <p:strVal val="visible"/>
                                      </p:to>
                                    </p:set>
                                    <p:animScale>
                                      <p:cBhvr>
                                        <p:cTn id="28" dur="1000" decel="50000" fill="hold">
                                          <p:stCondLst>
                                            <p:cond delay="0"/>
                                          </p:stCondLst>
                                        </p:cTn>
                                        <p:tgtEl>
                                          <p:spTgt spid="44339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443399"/>
                                        </p:tgtEl>
                                        <p:attrNameLst>
                                          <p:attrName>ppt_x</p:attrName>
                                          <p:attrName>ppt_y</p:attrName>
                                        </p:attrNameLst>
                                      </p:cBhvr>
                                    </p:animMotion>
                                    <p:animEffect transition="in" filter="fade">
                                      <p:cBhvr>
                                        <p:cTn id="30" dur="1000"/>
                                        <p:tgtEl>
                                          <p:spTgt spid="443399"/>
                                        </p:tgtEl>
                                      </p:cBhvr>
                                    </p:animEffect>
                                  </p:childTnLst>
                                </p:cTn>
                              </p:par>
                            </p:childTnLst>
                          </p:cTn>
                        </p:par>
                        <p:par>
                          <p:cTn id="31" fill="hold" nodeType="afterGroup">
                            <p:stCondLst>
                              <p:cond delay="4000"/>
                            </p:stCondLst>
                            <p:childTnLst>
                              <p:par>
                                <p:cTn id="32" presetID="30" presetClass="entr" presetSubtype="0" fill="hold" grpId="0" nodeType="afterEffect">
                                  <p:stCondLst>
                                    <p:cond delay="0"/>
                                  </p:stCondLst>
                                  <p:childTnLst>
                                    <p:set>
                                      <p:cBhvr>
                                        <p:cTn id="33" dur="1" fill="hold">
                                          <p:stCondLst>
                                            <p:cond delay="0"/>
                                          </p:stCondLst>
                                        </p:cTn>
                                        <p:tgtEl>
                                          <p:spTgt spid="443398"/>
                                        </p:tgtEl>
                                        <p:attrNameLst>
                                          <p:attrName>style.visibility</p:attrName>
                                        </p:attrNameLst>
                                      </p:cBhvr>
                                      <p:to>
                                        <p:strVal val="visible"/>
                                      </p:to>
                                    </p:set>
                                    <p:animEffect transition="in" filter="fade">
                                      <p:cBhvr>
                                        <p:cTn id="34" dur="800" decel="100000"/>
                                        <p:tgtEl>
                                          <p:spTgt spid="443398"/>
                                        </p:tgtEl>
                                      </p:cBhvr>
                                    </p:animEffect>
                                    <p:anim calcmode="lin" valueType="num">
                                      <p:cBhvr>
                                        <p:cTn id="35" dur="800" decel="100000" fill="hold"/>
                                        <p:tgtEl>
                                          <p:spTgt spid="443398"/>
                                        </p:tgtEl>
                                        <p:attrNameLst>
                                          <p:attrName>style.rotation</p:attrName>
                                        </p:attrNameLst>
                                      </p:cBhvr>
                                      <p:tavLst>
                                        <p:tav tm="0">
                                          <p:val>
                                            <p:fltVal val="-90"/>
                                          </p:val>
                                        </p:tav>
                                        <p:tav tm="100000">
                                          <p:val>
                                            <p:fltVal val="0"/>
                                          </p:val>
                                        </p:tav>
                                      </p:tavLst>
                                    </p:anim>
                                    <p:anim calcmode="lin" valueType="num">
                                      <p:cBhvr>
                                        <p:cTn id="36" dur="800" decel="100000" fill="hold"/>
                                        <p:tgtEl>
                                          <p:spTgt spid="443398"/>
                                        </p:tgtEl>
                                        <p:attrNameLst>
                                          <p:attrName>ppt_x</p:attrName>
                                        </p:attrNameLst>
                                      </p:cBhvr>
                                      <p:tavLst>
                                        <p:tav tm="0">
                                          <p:val>
                                            <p:strVal val="#ppt_x+0.4"/>
                                          </p:val>
                                        </p:tav>
                                        <p:tav tm="100000">
                                          <p:val>
                                            <p:strVal val="#ppt_x-0.05"/>
                                          </p:val>
                                        </p:tav>
                                      </p:tavLst>
                                    </p:anim>
                                    <p:anim calcmode="lin" valueType="num">
                                      <p:cBhvr>
                                        <p:cTn id="37" dur="800" decel="100000" fill="hold"/>
                                        <p:tgtEl>
                                          <p:spTgt spid="443398"/>
                                        </p:tgtEl>
                                        <p:attrNameLst>
                                          <p:attrName>ppt_y</p:attrName>
                                        </p:attrNameLst>
                                      </p:cBhvr>
                                      <p:tavLst>
                                        <p:tav tm="0">
                                          <p:val>
                                            <p:strVal val="#ppt_y-0.4"/>
                                          </p:val>
                                        </p:tav>
                                        <p:tav tm="100000">
                                          <p:val>
                                            <p:strVal val="#ppt_y+0.1"/>
                                          </p:val>
                                        </p:tav>
                                      </p:tavLst>
                                    </p:anim>
                                    <p:anim calcmode="lin" valueType="num">
                                      <p:cBhvr>
                                        <p:cTn id="38" dur="200" accel="100000" fill="hold">
                                          <p:stCondLst>
                                            <p:cond delay="800"/>
                                          </p:stCondLst>
                                        </p:cTn>
                                        <p:tgtEl>
                                          <p:spTgt spid="443398"/>
                                        </p:tgtEl>
                                        <p:attrNameLst>
                                          <p:attrName>ppt_x</p:attrName>
                                        </p:attrNameLst>
                                      </p:cBhvr>
                                      <p:tavLst>
                                        <p:tav tm="0">
                                          <p:val>
                                            <p:strVal val="#ppt_x-0.05"/>
                                          </p:val>
                                        </p:tav>
                                        <p:tav tm="100000">
                                          <p:val>
                                            <p:strVal val="#ppt_x"/>
                                          </p:val>
                                        </p:tav>
                                      </p:tavLst>
                                    </p:anim>
                                    <p:anim calcmode="lin" valueType="num">
                                      <p:cBhvr>
                                        <p:cTn id="39" dur="200" accel="100000" fill="hold">
                                          <p:stCondLst>
                                            <p:cond delay="800"/>
                                          </p:stCondLst>
                                        </p:cTn>
                                        <p:tgtEl>
                                          <p:spTgt spid="443398"/>
                                        </p:tgtEl>
                                        <p:attrNameLst>
                                          <p:attrName>ppt_y</p:attrName>
                                        </p:attrNameLst>
                                      </p:cBhvr>
                                      <p:tavLst>
                                        <p:tav tm="0">
                                          <p:val>
                                            <p:strVal val="#ppt_y+0.1"/>
                                          </p:val>
                                        </p:tav>
                                        <p:tav tm="100000">
                                          <p:val>
                                            <p:strVal val="#ppt_y"/>
                                          </p:val>
                                        </p:tav>
                                      </p:tavLst>
                                    </p:anim>
                                  </p:childTnLst>
                                </p:cTn>
                              </p:par>
                            </p:childTnLst>
                          </p:cTn>
                        </p:par>
                        <p:par>
                          <p:cTn id="40" fill="hold" nodeType="afterGroup">
                            <p:stCondLst>
                              <p:cond delay="5000"/>
                            </p:stCondLst>
                            <p:childTnLst>
                              <p:par>
                                <p:cTn id="41" presetID="10" presetClass="entr" presetSubtype="0" fill="hold" nodeType="afterEffect">
                                  <p:stCondLst>
                                    <p:cond delay="0"/>
                                  </p:stCondLst>
                                  <p:childTnLst>
                                    <p:set>
                                      <p:cBhvr>
                                        <p:cTn id="42" dur="1" fill="hold">
                                          <p:stCondLst>
                                            <p:cond delay="0"/>
                                          </p:stCondLst>
                                        </p:cTn>
                                        <p:tgtEl>
                                          <p:spTgt spid="443396"/>
                                        </p:tgtEl>
                                        <p:attrNameLst>
                                          <p:attrName>style.visibility</p:attrName>
                                        </p:attrNameLst>
                                      </p:cBhvr>
                                      <p:to>
                                        <p:strVal val="visible"/>
                                      </p:to>
                                    </p:set>
                                    <p:animEffect transition="in" filter="fade">
                                      <p:cBhvr>
                                        <p:cTn id="43" dur="2000"/>
                                        <p:tgtEl>
                                          <p:spTgt spid="443396"/>
                                        </p:tgtEl>
                                      </p:cBhvr>
                                    </p:animEffect>
                                  </p:childTnLst>
                                </p:cTn>
                              </p:par>
                            </p:childTnLst>
                          </p:cTn>
                        </p:par>
                        <p:par>
                          <p:cTn id="44" fill="hold" nodeType="afterGroup">
                            <p:stCondLst>
                              <p:cond delay="7000"/>
                            </p:stCondLst>
                            <p:childTnLst>
                              <p:par>
                                <p:cTn id="45" presetID="1" presetClass="entr" presetSubtype="0" fill="hold" grpId="0" nodeType="afterEffect">
                                  <p:stCondLst>
                                    <p:cond delay="0"/>
                                  </p:stCondLst>
                                  <p:childTnLst>
                                    <p:set>
                                      <p:cBhvr>
                                        <p:cTn id="46" dur="1" fill="hold">
                                          <p:stCondLst>
                                            <p:cond delay="499"/>
                                          </p:stCondLst>
                                        </p:cTn>
                                        <p:tgtEl>
                                          <p:spTgt spid="443402"/>
                                        </p:tgtEl>
                                        <p:attrNameLst>
                                          <p:attrName>style.visibility</p:attrName>
                                        </p:attrNameLst>
                                      </p:cBhvr>
                                      <p:to>
                                        <p:strVal val="visible"/>
                                      </p:to>
                                    </p:set>
                                  </p:childTnLst>
                                </p:cTn>
                              </p:par>
                            </p:childTnLst>
                          </p:cTn>
                        </p:par>
                        <p:par>
                          <p:cTn id="47" fill="hold" nodeType="afterGroup">
                            <p:stCondLst>
                              <p:cond delay="7500"/>
                            </p:stCondLst>
                            <p:childTnLst>
                              <p:par>
                                <p:cTn id="48" presetID="26" presetClass="entr" presetSubtype="0" fill="hold" grpId="1" nodeType="afterEffect">
                                  <p:stCondLst>
                                    <p:cond delay="0"/>
                                  </p:stCondLst>
                                  <p:childTnLst>
                                    <p:set>
                                      <p:cBhvr>
                                        <p:cTn id="49" dur="1" fill="hold">
                                          <p:stCondLst>
                                            <p:cond delay="0"/>
                                          </p:stCondLst>
                                        </p:cTn>
                                        <p:tgtEl>
                                          <p:spTgt spid="443402"/>
                                        </p:tgtEl>
                                        <p:attrNameLst>
                                          <p:attrName>style.visibility</p:attrName>
                                        </p:attrNameLst>
                                      </p:cBhvr>
                                      <p:to>
                                        <p:strVal val="visible"/>
                                      </p:to>
                                    </p:set>
                                    <p:animEffect transition="in" filter="wipe(down)">
                                      <p:cBhvr>
                                        <p:cTn id="50" dur="580">
                                          <p:stCondLst>
                                            <p:cond delay="0"/>
                                          </p:stCondLst>
                                        </p:cTn>
                                        <p:tgtEl>
                                          <p:spTgt spid="443402"/>
                                        </p:tgtEl>
                                      </p:cBhvr>
                                    </p:animEffect>
                                    <p:anim calcmode="lin" valueType="num">
                                      <p:cBhvr>
                                        <p:cTn id="51" dur="1822" tmFilter="0,0; 0.14,0.36; 0.43,0.73; 0.71,0.91; 1.0,1.0">
                                          <p:stCondLst>
                                            <p:cond delay="0"/>
                                          </p:stCondLst>
                                        </p:cTn>
                                        <p:tgtEl>
                                          <p:spTgt spid="443402"/>
                                        </p:tgtEl>
                                        <p:attrNameLst>
                                          <p:attrName>ppt_x</p:attrName>
                                        </p:attrNameLst>
                                      </p:cBhvr>
                                      <p:tavLst>
                                        <p:tav tm="0">
                                          <p:val>
                                            <p:strVal val="#ppt_x-0.25"/>
                                          </p:val>
                                        </p:tav>
                                        <p:tav tm="100000">
                                          <p:val>
                                            <p:strVal val="#ppt_x"/>
                                          </p:val>
                                        </p:tav>
                                      </p:tavLst>
                                    </p:anim>
                                    <p:anim calcmode="lin" valueType="num">
                                      <p:cBhvr>
                                        <p:cTn id="52" dur="664" tmFilter="0.0,0.0; 0.25,0.07; 0.50,0.2; 0.75,0.467; 1.0,1.0">
                                          <p:stCondLst>
                                            <p:cond delay="0"/>
                                          </p:stCondLst>
                                        </p:cTn>
                                        <p:tgtEl>
                                          <p:spTgt spid="443402"/>
                                        </p:tgtEl>
                                        <p:attrNameLst>
                                          <p:attrName>ppt_y</p:attrName>
                                        </p:attrNameLst>
                                      </p:cBhvr>
                                      <p:tavLst>
                                        <p:tav tm="0" fmla="#ppt_y-sin(pi*$)/3">
                                          <p:val>
                                            <p:fltVal val="0.5"/>
                                          </p:val>
                                        </p:tav>
                                        <p:tav tm="100000">
                                          <p:val>
                                            <p:fltVal val="1"/>
                                          </p:val>
                                        </p:tav>
                                      </p:tavLst>
                                    </p:anim>
                                    <p:anim calcmode="lin" valueType="num">
                                      <p:cBhvr>
                                        <p:cTn id="53" dur="664" tmFilter="0, 0; 0.125,0.2665; 0.25,0.4; 0.375,0.465; 0.5,0.5;  0.625,0.535; 0.75,0.6; 0.875,0.7335; 1,1">
                                          <p:stCondLst>
                                            <p:cond delay="664"/>
                                          </p:stCondLst>
                                        </p:cTn>
                                        <p:tgtEl>
                                          <p:spTgt spid="443402"/>
                                        </p:tgtEl>
                                        <p:attrNameLst>
                                          <p:attrName>ppt_y</p:attrName>
                                        </p:attrNameLst>
                                      </p:cBhvr>
                                      <p:tavLst>
                                        <p:tav tm="0" fmla="#ppt_y-sin(pi*$)/9">
                                          <p:val>
                                            <p:fltVal val="0"/>
                                          </p:val>
                                        </p:tav>
                                        <p:tav tm="100000">
                                          <p:val>
                                            <p:fltVal val="1"/>
                                          </p:val>
                                        </p:tav>
                                      </p:tavLst>
                                    </p:anim>
                                    <p:anim calcmode="lin" valueType="num">
                                      <p:cBhvr>
                                        <p:cTn id="54" dur="332" tmFilter="0, 0; 0.125,0.2665; 0.25,0.4; 0.375,0.465; 0.5,0.5;  0.625,0.535; 0.75,0.6; 0.875,0.7335; 1,1">
                                          <p:stCondLst>
                                            <p:cond delay="1324"/>
                                          </p:stCondLst>
                                        </p:cTn>
                                        <p:tgtEl>
                                          <p:spTgt spid="443402"/>
                                        </p:tgtEl>
                                        <p:attrNameLst>
                                          <p:attrName>ppt_y</p:attrName>
                                        </p:attrNameLst>
                                      </p:cBhvr>
                                      <p:tavLst>
                                        <p:tav tm="0" fmla="#ppt_y-sin(pi*$)/27">
                                          <p:val>
                                            <p:fltVal val="0"/>
                                          </p:val>
                                        </p:tav>
                                        <p:tav tm="100000">
                                          <p:val>
                                            <p:fltVal val="1"/>
                                          </p:val>
                                        </p:tav>
                                      </p:tavLst>
                                    </p:anim>
                                    <p:anim calcmode="lin" valueType="num">
                                      <p:cBhvr>
                                        <p:cTn id="55" dur="164" tmFilter="0, 0; 0.125,0.2665; 0.25,0.4; 0.375,0.465; 0.5,0.5;  0.625,0.535; 0.75,0.6; 0.875,0.7335; 1,1">
                                          <p:stCondLst>
                                            <p:cond delay="1656"/>
                                          </p:stCondLst>
                                        </p:cTn>
                                        <p:tgtEl>
                                          <p:spTgt spid="443402"/>
                                        </p:tgtEl>
                                        <p:attrNameLst>
                                          <p:attrName>ppt_y</p:attrName>
                                        </p:attrNameLst>
                                      </p:cBhvr>
                                      <p:tavLst>
                                        <p:tav tm="0" fmla="#ppt_y-sin(pi*$)/81">
                                          <p:val>
                                            <p:fltVal val="0"/>
                                          </p:val>
                                        </p:tav>
                                        <p:tav tm="100000">
                                          <p:val>
                                            <p:fltVal val="1"/>
                                          </p:val>
                                        </p:tav>
                                      </p:tavLst>
                                    </p:anim>
                                    <p:animScale>
                                      <p:cBhvr>
                                        <p:cTn id="56" dur="26">
                                          <p:stCondLst>
                                            <p:cond delay="650"/>
                                          </p:stCondLst>
                                        </p:cTn>
                                        <p:tgtEl>
                                          <p:spTgt spid="443402"/>
                                        </p:tgtEl>
                                      </p:cBhvr>
                                      <p:to x="100000" y="60000"/>
                                    </p:animScale>
                                    <p:animScale>
                                      <p:cBhvr>
                                        <p:cTn id="57" dur="166" decel="50000">
                                          <p:stCondLst>
                                            <p:cond delay="676"/>
                                          </p:stCondLst>
                                        </p:cTn>
                                        <p:tgtEl>
                                          <p:spTgt spid="443402"/>
                                        </p:tgtEl>
                                      </p:cBhvr>
                                      <p:to x="100000" y="100000"/>
                                    </p:animScale>
                                    <p:animScale>
                                      <p:cBhvr>
                                        <p:cTn id="58" dur="26">
                                          <p:stCondLst>
                                            <p:cond delay="1312"/>
                                          </p:stCondLst>
                                        </p:cTn>
                                        <p:tgtEl>
                                          <p:spTgt spid="443402"/>
                                        </p:tgtEl>
                                      </p:cBhvr>
                                      <p:to x="100000" y="80000"/>
                                    </p:animScale>
                                    <p:animScale>
                                      <p:cBhvr>
                                        <p:cTn id="59" dur="166" decel="50000">
                                          <p:stCondLst>
                                            <p:cond delay="1338"/>
                                          </p:stCondLst>
                                        </p:cTn>
                                        <p:tgtEl>
                                          <p:spTgt spid="443402"/>
                                        </p:tgtEl>
                                      </p:cBhvr>
                                      <p:to x="100000" y="100000"/>
                                    </p:animScale>
                                    <p:animScale>
                                      <p:cBhvr>
                                        <p:cTn id="60" dur="26">
                                          <p:stCondLst>
                                            <p:cond delay="1642"/>
                                          </p:stCondLst>
                                        </p:cTn>
                                        <p:tgtEl>
                                          <p:spTgt spid="443402"/>
                                        </p:tgtEl>
                                      </p:cBhvr>
                                      <p:to x="100000" y="90000"/>
                                    </p:animScale>
                                    <p:animScale>
                                      <p:cBhvr>
                                        <p:cTn id="61" dur="166" decel="50000">
                                          <p:stCondLst>
                                            <p:cond delay="1668"/>
                                          </p:stCondLst>
                                        </p:cTn>
                                        <p:tgtEl>
                                          <p:spTgt spid="443402"/>
                                        </p:tgtEl>
                                      </p:cBhvr>
                                      <p:to x="100000" y="100000"/>
                                    </p:animScale>
                                    <p:animScale>
                                      <p:cBhvr>
                                        <p:cTn id="62" dur="26">
                                          <p:stCondLst>
                                            <p:cond delay="1808"/>
                                          </p:stCondLst>
                                        </p:cTn>
                                        <p:tgtEl>
                                          <p:spTgt spid="443402"/>
                                        </p:tgtEl>
                                      </p:cBhvr>
                                      <p:to x="100000" y="95000"/>
                                    </p:animScale>
                                    <p:animScale>
                                      <p:cBhvr>
                                        <p:cTn id="63" dur="166" decel="50000">
                                          <p:stCondLst>
                                            <p:cond delay="1834"/>
                                          </p:stCondLst>
                                        </p:cTn>
                                        <p:tgtEl>
                                          <p:spTgt spid="443402"/>
                                        </p:tgtEl>
                                      </p:cBhvr>
                                      <p:to x="100000" y="100000"/>
                                    </p:animScale>
                                  </p:childTnLst>
                                </p:cTn>
                              </p:par>
                            </p:childTnLst>
                          </p:cTn>
                        </p:par>
                        <p:par>
                          <p:cTn id="64" fill="hold" nodeType="afterGroup">
                            <p:stCondLst>
                              <p:cond delay="9500"/>
                            </p:stCondLst>
                            <p:childTnLst>
                              <p:par>
                                <p:cTn id="65" presetID="27" presetClass="entr" presetSubtype="0" fill="hold" grpId="0" nodeType="afterEffect">
                                  <p:stCondLst>
                                    <p:cond delay="0"/>
                                  </p:stCondLst>
                                  <p:iterate type="lt">
                                    <p:tmPct val="50000"/>
                                  </p:iterate>
                                  <p:childTnLst>
                                    <p:set>
                                      <p:cBhvr>
                                        <p:cTn id="66" dur="1" fill="hold">
                                          <p:stCondLst>
                                            <p:cond delay="0"/>
                                          </p:stCondLst>
                                        </p:cTn>
                                        <p:tgtEl>
                                          <p:spTgt spid="443401"/>
                                        </p:tgtEl>
                                        <p:attrNameLst>
                                          <p:attrName>style.visibility</p:attrName>
                                        </p:attrNameLst>
                                      </p:cBhvr>
                                      <p:to>
                                        <p:strVal val="visible"/>
                                      </p:to>
                                    </p:set>
                                    <p:anim calcmode="discrete" valueType="clr">
                                      <p:cBhvr override="childStyle">
                                        <p:cTn id="67" dur="80"/>
                                        <p:tgtEl>
                                          <p:spTgt spid="443401"/>
                                        </p:tgtEl>
                                        <p:attrNameLst>
                                          <p:attrName>style.color</p:attrName>
                                        </p:attrNameLst>
                                      </p:cBhvr>
                                      <p:tavLst>
                                        <p:tav tm="0">
                                          <p:val>
                                            <p:clrVal>
                                              <a:schemeClr val="accent2"/>
                                            </p:clrVal>
                                          </p:val>
                                        </p:tav>
                                        <p:tav tm="50000">
                                          <p:val>
                                            <p:clrVal>
                                              <a:schemeClr val="hlink"/>
                                            </p:clrVal>
                                          </p:val>
                                        </p:tav>
                                      </p:tavLst>
                                    </p:anim>
                                    <p:anim calcmode="discrete" valueType="clr">
                                      <p:cBhvr>
                                        <p:cTn id="68" dur="80"/>
                                        <p:tgtEl>
                                          <p:spTgt spid="443401"/>
                                        </p:tgtEl>
                                        <p:attrNameLst>
                                          <p:attrName>fillcolor</p:attrName>
                                        </p:attrNameLst>
                                      </p:cBhvr>
                                      <p:tavLst>
                                        <p:tav tm="0">
                                          <p:val>
                                            <p:clrVal>
                                              <a:schemeClr val="accent2"/>
                                            </p:clrVal>
                                          </p:val>
                                        </p:tav>
                                        <p:tav tm="50000">
                                          <p:val>
                                            <p:clrVal>
                                              <a:schemeClr val="hlink"/>
                                            </p:clrVal>
                                          </p:val>
                                        </p:tav>
                                      </p:tavLst>
                                    </p:anim>
                                    <p:set>
                                      <p:cBhvr>
                                        <p:cTn id="69" dur="80"/>
                                        <p:tgtEl>
                                          <p:spTgt spid="44340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3397" grpId="0"/>
      <p:bldP spid="443398" grpId="0"/>
      <p:bldP spid="443401" grpId="0"/>
      <p:bldP spid="443402" grpId="0" animBg="1" autoUpdateAnimBg="0"/>
      <p:bldP spid="443402"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2"/>
          <p:cNvSpPr>
            <a:spLocks noGrp="1" noChangeArrowheads="1"/>
          </p:cNvSpPr>
          <p:nvPr>
            <p:ph type="body" sz="half" idx="1"/>
          </p:nvPr>
        </p:nvSpPr>
        <p:spPr>
          <a:xfrm>
            <a:off x="250825" y="404813"/>
            <a:ext cx="8713788" cy="5691187"/>
          </a:xfrm>
        </p:spPr>
        <p:txBody>
          <a:bodyPr/>
          <a:lstStyle/>
          <a:p>
            <a:pPr algn="ctr" eaLnBrk="1" hangingPunct="1">
              <a:lnSpc>
                <a:spcPct val="80000"/>
              </a:lnSpc>
              <a:buFont typeface="Wingdings" pitchFamily="2" charset="2"/>
              <a:buNone/>
            </a:pPr>
            <a:r>
              <a:rPr lang="en-US" altLang="it-IT" b="1" dirty="0" smtClean="0"/>
              <a:t>CQ  -  </a:t>
            </a:r>
            <a:r>
              <a:rPr lang="en-US" altLang="it-IT" b="1" dirty="0" err="1" smtClean="0"/>
              <a:t>Strategie</a:t>
            </a:r>
            <a:r>
              <a:rPr lang="en-US" altLang="it-IT" b="1" dirty="0" smtClean="0"/>
              <a:t> di </a:t>
            </a:r>
            <a:r>
              <a:rPr lang="en-US" altLang="it-IT" b="1" dirty="0" err="1" smtClean="0"/>
              <a:t>controllo</a:t>
            </a:r>
            <a:endParaRPr lang="en-US" altLang="it-IT" dirty="0" smtClean="0"/>
          </a:p>
          <a:p>
            <a:pPr eaLnBrk="1" hangingPunct="1">
              <a:lnSpc>
                <a:spcPct val="80000"/>
              </a:lnSpc>
            </a:pPr>
            <a:endParaRPr lang="en-US" altLang="it-IT" sz="2800" dirty="0" smtClean="0"/>
          </a:p>
          <a:p>
            <a:pPr algn="just" eaLnBrk="1" hangingPunct="1">
              <a:lnSpc>
                <a:spcPct val="80000"/>
              </a:lnSpc>
            </a:pPr>
            <a:r>
              <a:rPr lang="en-US" altLang="it-IT" sz="2800" b="1" dirty="0" smtClean="0">
                <a:solidFill>
                  <a:srgbClr val="990033"/>
                </a:solidFill>
              </a:rPr>
              <a:t>  </a:t>
            </a:r>
            <a:r>
              <a:rPr lang="en-US" altLang="it-IT" sz="2800" b="1" dirty="0" err="1" smtClean="0">
                <a:solidFill>
                  <a:srgbClr val="FF0000"/>
                </a:solidFill>
              </a:rPr>
              <a:t>Controllo</a:t>
            </a:r>
            <a:r>
              <a:rPr lang="en-US" altLang="it-IT" sz="2800" b="1" dirty="0" smtClean="0">
                <a:solidFill>
                  <a:srgbClr val="FF0000"/>
                </a:solidFill>
              </a:rPr>
              <a:t> </a:t>
            </a:r>
            <a:r>
              <a:rPr lang="en-US" altLang="it-IT" sz="2800" b="1" i="1" dirty="0" smtClean="0">
                <a:solidFill>
                  <a:srgbClr val="FF0000"/>
                </a:solidFill>
              </a:rPr>
              <a:t>a priori</a:t>
            </a:r>
            <a:r>
              <a:rPr lang="en-US" altLang="it-IT" sz="2800" b="1" i="1" dirty="0" smtClean="0">
                <a:solidFill>
                  <a:srgbClr val="990033"/>
                </a:solidFill>
              </a:rPr>
              <a:t> </a:t>
            </a:r>
            <a:r>
              <a:rPr lang="en-US" altLang="it-IT" sz="2800" dirty="0" smtClean="0"/>
              <a:t> -</a:t>
            </a:r>
            <a:r>
              <a:rPr lang="en-US" altLang="it-IT" sz="2800" b="1" dirty="0" smtClean="0"/>
              <a:t>prima </a:t>
            </a:r>
            <a:r>
              <a:rPr lang="en-US" altLang="it-IT" sz="2800" b="1" dirty="0" err="1" smtClean="0"/>
              <a:t>dell’avvio</a:t>
            </a:r>
            <a:r>
              <a:rPr lang="en-US" altLang="it-IT" sz="2800" b="1" dirty="0" smtClean="0"/>
              <a:t> del                       </a:t>
            </a:r>
            <a:r>
              <a:rPr lang="en-US" altLang="it-IT" sz="2800" b="1" dirty="0" err="1" smtClean="0"/>
              <a:t>processo</a:t>
            </a:r>
            <a:r>
              <a:rPr lang="en-US" altLang="it-IT" sz="2800" b="1" dirty="0" smtClean="0"/>
              <a:t>  </a:t>
            </a:r>
            <a:r>
              <a:rPr lang="en-US" altLang="it-IT" sz="2800" b="1" dirty="0" err="1" smtClean="0"/>
              <a:t>analitico</a:t>
            </a:r>
            <a:endParaRPr lang="en-US" altLang="it-IT" sz="2800" dirty="0" smtClean="0"/>
          </a:p>
          <a:p>
            <a:pPr algn="just" eaLnBrk="1" hangingPunct="1">
              <a:lnSpc>
                <a:spcPct val="80000"/>
              </a:lnSpc>
              <a:buFont typeface="Wingdings" pitchFamily="2" charset="2"/>
              <a:buNone/>
            </a:pPr>
            <a:endParaRPr lang="en-US" altLang="it-IT" sz="2800" dirty="0" smtClean="0"/>
          </a:p>
          <a:p>
            <a:pPr algn="just" eaLnBrk="1" hangingPunct="1">
              <a:lnSpc>
                <a:spcPct val="80000"/>
              </a:lnSpc>
            </a:pPr>
            <a:r>
              <a:rPr lang="en-US" altLang="it-IT" sz="2800" b="1" dirty="0" smtClean="0">
                <a:solidFill>
                  <a:srgbClr val="990033"/>
                </a:solidFill>
              </a:rPr>
              <a:t>  </a:t>
            </a:r>
            <a:r>
              <a:rPr lang="en-US" altLang="it-IT" sz="2800" b="1" dirty="0" err="1" smtClean="0">
                <a:solidFill>
                  <a:srgbClr val="FF0000"/>
                </a:solidFill>
              </a:rPr>
              <a:t>Controllo</a:t>
            </a:r>
            <a:r>
              <a:rPr lang="en-US" altLang="it-IT" sz="2800" b="1" dirty="0" smtClean="0">
                <a:solidFill>
                  <a:srgbClr val="FF0000"/>
                </a:solidFill>
              </a:rPr>
              <a:t> </a:t>
            </a:r>
            <a:r>
              <a:rPr lang="en-US" altLang="it-IT" sz="2800" b="1" dirty="0" err="1" smtClean="0">
                <a:solidFill>
                  <a:srgbClr val="FF0000"/>
                </a:solidFill>
              </a:rPr>
              <a:t>interattivo</a:t>
            </a:r>
            <a:r>
              <a:rPr lang="en-US" altLang="it-IT" sz="2800" dirty="0" smtClean="0"/>
              <a:t>  	-</a:t>
            </a:r>
            <a:r>
              <a:rPr lang="en-US" altLang="it-IT" sz="2800" b="1" dirty="0" err="1" smtClean="0"/>
              <a:t>durante</a:t>
            </a:r>
            <a:r>
              <a:rPr lang="en-US" altLang="it-IT" sz="2800" b="1" dirty="0" smtClean="0"/>
              <a:t> </a:t>
            </a:r>
            <a:r>
              <a:rPr lang="en-US" altLang="it-IT" sz="2800" b="1" dirty="0" err="1" smtClean="0"/>
              <a:t>il</a:t>
            </a:r>
            <a:r>
              <a:rPr lang="en-US" altLang="it-IT" sz="2800" b="1" dirty="0" smtClean="0"/>
              <a:t> </a:t>
            </a:r>
            <a:r>
              <a:rPr lang="en-US" altLang="it-IT" sz="2800" b="1" dirty="0" err="1" smtClean="0"/>
              <a:t>processo</a:t>
            </a:r>
            <a:r>
              <a:rPr lang="en-US" altLang="it-IT" sz="2800" b="1" dirty="0" smtClean="0"/>
              <a:t> </a:t>
            </a:r>
            <a:r>
              <a:rPr lang="en-US" altLang="it-IT" sz="2800" b="1" dirty="0" err="1" smtClean="0"/>
              <a:t>analitico</a:t>
            </a:r>
            <a:endParaRPr lang="en-US" altLang="it-IT" sz="2800" b="1" dirty="0" smtClean="0"/>
          </a:p>
          <a:p>
            <a:pPr algn="just" eaLnBrk="1" hangingPunct="1">
              <a:lnSpc>
                <a:spcPct val="80000"/>
              </a:lnSpc>
            </a:pPr>
            <a:endParaRPr lang="en-US" altLang="it-IT" sz="2800" dirty="0" smtClean="0"/>
          </a:p>
          <a:p>
            <a:pPr algn="just" eaLnBrk="1" hangingPunct="1">
              <a:lnSpc>
                <a:spcPct val="80000"/>
              </a:lnSpc>
            </a:pPr>
            <a:r>
              <a:rPr lang="en-US" altLang="it-IT" sz="2800" b="1" dirty="0" smtClean="0">
                <a:solidFill>
                  <a:srgbClr val="990033"/>
                </a:solidFill>
              </a:rPr>
              <a:t>  </a:t>
            </a:r>
            <a:r>
              <a:rPr lang="en-US" altLang="it-IT" sz="2800" b="1" dirty="0" err="1" smtClean="0">
                <a:solidFill>
                  <a:srgbClr val="FF0000"/>
                </a:solidFill>
              </a:rPr>
              <a:t>Controllo</a:t>
            </a:r>
            <a:r>
              <a:rPr lang="en-US" altLang="it-IT" sz="2800" b="1" dirty="0" smtClean="0">
                <a:solidFill>
                  <a:srgbClr val="FF0000"/>
                </a:solidFill>
              </a:rPr>
              <a:t> </a:t>
            </a:r>
            <a:r>
              <a:rPr lang="en-US" altLang="it-IT" sz="2800" b="1" i="1" dirty="0" smtClean="0">
                <a:solidFill>
                  <a:srgbClr val="FF0000"/>
                </a:solidFill>
              </a:rPr>
              <a:t>a posteriori</a:t>
            </a:r>
            <a:r>
              <a:rPr lang="en-US" altLang="it-IT" sz="2800" dirty="0" smtClean="0"/>
              <a:t>  	-</a:t>
            </a:r>
            <a:r>
              <a:rPr lang="en-US" altLang="it-IT" sz="2800" b="1" dirty="0" err="1" smtClean="0"/>
              <a:t>separato</a:t>
            </a:r>
            <a:r>
              <a:rPr lang="en-US" altLang="it-IT" sz="2800" b="1" dirty="0" smtClean="0"/>
              <a:t>, </a:t>
            </a:r>
            <a:r>
              <a:rPr lang="en-US" altLang="it-IT" sz="2800" b="1" dirty="0" err="1" smtClean="0"/>
              <a:t>nel</a:t>
            </a:r>
            <a:r>
              <a:rPr lang="en-US" altLang="it-IT" sz="2800" b="1" dirty="0" smtClean="0"/>
              <a:t> tempo, dal </a:t>
            </a:r>
            <a:r>
              <a:rPr lang="en-US" altLang="it-IT" sz="2800" b="1" dirty="0" err="1" smtClean="0"/>
              <a:t>processo</a:t>
            </a:r>
            <a:r>
              <a:rPr lang="en-US" altLang="it-IT" sz="2800" b="1" dirty="0" smtClean="0"/>
              <a:t> </a:t>
            </a:r>
            <a:r>
              <a:rPr lang="en-US" altLang="it-IT" sz="2800" b="1" dirty="0" err="1" smtClean="0"/>
              <a:t>analitico</a:t>
            </a:r>
            <a:endParaRPr lang="en-US" altLang="it-IT" sz="2800" b="1" dirty="0" smtClean="0"/>
          </a:p>
          <a:p>
            <a:pPr algn="just" eaLnBrk="1" hangingPunct="1">
              <a:lnSpc>
                <a:spcPct val="80000"/>
              </a:lnSpc>
            </a:pPr>
            <a:endParaRPr lang="en-US" altLang="it-IT" sz="2800" dirty="0" smtClean="0"/>
          </a:p>
          <a:p>
            <a:pPr algn="just" eaLnBrk="1" hangingPunct="1">
              <a:lnSpc>
                <a:spcPct val="80000"/>
              </a:lnSpc>
            </a:pPr>
            <a:r>
              <a:rPr lang="en-US" altLang="it-IT" sz="2800" b="1" dirty="0" smtClean="0"/>
              <a:t>Le </a:t>
            </a:r>
            <a:r>
              <a:rPr lang="en-US" altLang="it-IT" sz="2800" b="1" dirty="0" err="1" smtClean="0"/>
              <a:t>tre</a:t>
            </a:r>
            <a:r>
              <a:rPr lang="en-US" altLang="it-IT" sz="2800" b="1" dirty="0" smtClean="0"/>
              <a:t> </a:t>
            </a:r>
            <a:r>
              <a:rPr lang="en-US" altLang="it-IT" sz="2800" b="1" dirty="0" err="1" smtClean="0"/>
              <a:t>strategie</a:t>
            </a:r>
            <a:r>
              <a:rPr lang="en-US" altLang="it-IT" sz="2800" b="1" dirty="0" smtClean="0"/>
              <a:t> </a:t>
            </a:r>
            <a:r>
              <a:rPr lang="en-US" altLang="it-IT" sz="2800" b="1" dirty="0" err="1" smtClean="0"/>
              <a:t>sono</a:t>
            </a:r>
            <a:r>
              <a:rPr lang="en-US" altLang="it-IT" sz="2800" b="1" dirty="0" smtClean="0"/>
              <a:t>   </a:t>
            </a:r>
            <a:r>
              <a:rPr lang="en-US" altLang="it-IT" sz="2800" b="1" i="1" u="sng" dirty="0" err="1" smtClean="0"/>
              <a:t>complementari</a:t>
            </a:r>
            <a:r>
              <a:rPr lang="en-US" altLang="it-IT" sz="2800" b="1" dirty="0" smtClean="0"/>
              <a:t>   </a:t>
            </a:r>
            <a:r>
              <a:rPr lang="en-US" altLang="it-IT" sz="2800" b="1" dirty="0" err="1" smtClean="0"/>
              <a:t>tra</a:t>
            </a:r>
            <a:r>
              <a:rPr lang="en-US" altLang="it-IT" sz="2800" b="1" dirty="0" smtClean="0"/>
              <a:t> </a:t>
            </a:r>
            <a:r>
              <a:rPr lang="en-US" altLang="it-IT" sz="2800" b="1" dirty="0" err="1" smtClean="0"/>
              <a:t>loro</a:t>
            </a:r>
            <a:r>
              <a:rPr lang="en-US" altLang="it-IT" sz="2800" b="1" dirty="0" smtClean="0"/>
              <a:t> e </a:t>
            </a:r>
            <a:r>
              <a:rPr lang="en-US" altLang="it-IT" sz="2800" b="1" dirty="0" err="1" smtClean="0"/>
              <a:t>quindi</a:t>
            </a:r>
            <a:r>
              <a:rPr lang="en-US" altLang="it-IT" sz="2800" b="1" dirty="0" smtClean="0"/>
              <a:t>, per </a:t>
            </a:r>
            <a:r>
              <a:rPr lang="en-US" altLang="it-IT" sz="2800" b="1" dirty="0" err="1" smtClean="0"/>
              <a:t>definizione</a:t>
            </a:r>
            <a:r>
              <a:rPr lang="en-US" altLang="it-IT" sz="2800" b="1" dirty="0" smtClean="0"/>
              <a:t>, </a:t>
            </a:r>
            <a:r>
              <a:rPr lang="en-US" altLang="it-IT" sz="2800" b="1" dirty="0" err="1" smtClean="0"/>
              <a:t>nessuna</a:t>
            </a:r>
            <a:r>
              <a:rPr lang="en-US" altLang="it-IT" sz="2800" b="1" dirty="0" smtClean="0"/>
              <a:t> </a:t>
            </a:r>
            <a:r>
              <a:rPr lang="en-US" altLang="it-IT" sz="2800" b="1" dirty="0" err="1" smtClean="0"/>
              <a:t>può</a:t>
            </a:r>
            <a:r>
              <a:rPr lang="en-US" altLang="it-IT" sz="2800" b="1" dirty="0" smtClean="0"/>
              <a:t> </a:t>
            </a:r>
            <a:r>
              <a:rPr lang="en-US" altLang="it-IT" sz="2800" b="1" dirty="0" err="1" smtClean="0"/>
              <a:t>essere</a:t>
            </a:r>
            <a:r>
              <a:rPr lang="en-US" altLang="it-IT" sz="2800" b="1" dirty="0" smtClean="0"/>
              <a:t> </a:t>
            </a:r>
            <a:r>
              <a:rPr lang="en-US" altLang="it-IT" sz="2800" b="1" dirty="0" err="1" smtClean="0"/>
              <a:t>utilizzata</a:t>
            </a:r>
            <a:r>
              <a:rPr lang="en-US" altLang="it-IT" sz="2800" b="1" dirty="0" smtClean="0"/>
              <a:t> in </a:t>
            </a:r>
            <a:r>
              <a:rPr lang="en-US" altLang="it-IT" sz="2800" b="1" dirty="0" err="1" smtClean="0"/>
              <a:t>sostituzione</a:t>
            </a:r>
            <a:r>
              <a:rPr lang="en-US" altLang="it-IT" sz="2800" b="1" dirty="0" smtClean="0"/>
              <a:t> di </a:t>
            </a:r>
            <a:r>
              <a:rPr lang="en-US" altLang="it-IT" sz="2800" b="1" dirty="0" err="1" smtClean="0"/>
              <a:t>un’altra</a:t>
            </a:r>
            <a:endParaRPr lang="en-US" altLang="it-IT" sz="2800" b="1" dirty="0" smtClean="0"/>
          </a:p>
          <a:p>
            <a:pPr algn="just" eaLnBrk="1" hangingPunct="1">
              <a:lnSpc>
                <a:spcPct val="80000"/>
              </a:lnSpc>
            </a:pPr>
            <a:endParaRPr lang="en-US" altLang="it-IT" sz="2800" b="1" dirty="0" smtClean="0"/>
          </a:p>
          <a:p>
            <a:pPr eaLnBrk="1" hangingPunct="1">
              <a:lnSpc>
                <a:spcPct val="80000"/>
              </a:lnSpc>
            </a:pPr>
            <a:endParaRPr lang="it-IT" altLang="it-IT" sz="2800" dirty="0" smtClean="0"/>
          </a:p>
        </p:txBody>
      </p:sp>
      <p:sp>
        <p:nvSpPr>
          <p:cNvPr id="2" name="Segnaposto piè di pagina 5"/>
          <p:cNvSpPr>
            <a:spLocks noGrp="1"/>
          </p:cNvSpPr>
          <p:nvPr>
            <p:ph type="ftr" sz="quarter" idx="11"/>
          </p:nvPr>
        </p:nvSpPr>
        <p:spPr/>
        <p:txBody>
          <a:bodyPr/>
          <a:lstStyle/>
          <a:p>
            <a:pPr>
              <a:defRPr/>
            </a:pPr>
            <a:r>
              <a:rPr lang="it-IT" altLang="it-IT"/>
              <a:t>Napoli, 12 Febbraio 2026</a:t>
            </a:r>
          </a:p>
        </p:txBody>
      </p:sp>
      <p:sp>
        <p:nvSpPr>
          <p:cNvPr id="26627" name="Segnaposto numero diapositiva 6"/>
          <p:cNvSpPr>
            <a:spLocks noGrp="1"/>
          </p:cNvSpPr>
          <p:nvPr>
            <p:ph type="sldNum" sz="quarter" idx="12"/>
          </p:nvPr>
        </p:nvSpPr>
        <p:spPr>
          <a:noFill/>
          <a:ln>
            <a:miter lim="800000"/>
            <a:headEnd/>
            <a:tailEnd/>
          </a:ln>
        </p:spPr>
        <p:txBody>
          <a:bodyPr/>
          <a:lstStyle/>
          <a:p>
            <a:pPr lvl="1"/>
            <a:fld id="{357FBE52-D491-4623-AA8A-0796506C54B9}" type="slidenum">
              <a:rPr lang="it-IT" altLang="it-IT"/>
              <a:pPr lvl="1"/>
              <a:t>5</a:t>
            </a:fld>
            <a:endParaRPr lang="it-IT" altLang="it-IT">
              <a:latin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5" name="Picture 8" descr="Accuracy with blunder"/>
          <p:cNvPicPr>
            <a:picLocks noGrp="1" noChangeAspect="1" noChangeArrowheads="1"/>
          </p:cNvPicPr>
          <p:nvPr>
            <p:ph sz="half" idx="1"/>
          </p:nvPr>
        </p:nvPicPr>
        <p:blipFill>
          <a:blip r:embed="rId2"/>
          <a:srcRect/>
          <a:stretch>
            <a:fillRect/>
          </a:stretch>
        </p:blipFill>
        <p:spPr>
          <a:xfrm>
            <a:off x="323850" y="260350"/>
            <a:ext cx="1371600" cy="1371600"/>
          </a:xfrm>
          <a:noFill/>
        </p:spPr>
      </p:pic>
      <p:sp>
        <p:nvSpPr>
          <p:cNvPr id="27652" name="Rectangle 2"/>
          <p:cNvSpPr>
            <a:spLocks noGrp="1" noChangeArrowheads="1"/>
          </p:cNvSpPr>
          <p:nvPr>
            <p:ph type="body" sz="half" idx="2"/>
          </p:nvPr>
        </p:nvSpPr>
        <p:spPr>
          <a:xfrm>
            <a:off x="971550" y="981075"/>
            <a:ext cx="7915275" cy="5475288"/>
          </a:xfrm>
        </p:spPr>
        <p:txBody>
          <a:bodyPr/>
          <a:lstStyle/>
          <a:p>
            <a:pPr algn="ctr" eaLnBrk="1" hangingPunct="1">
              <a:buFont typeface="Wingdings" pitchFamily="2" charset="2"/>
              <a:buNone/>
            </a:pPr>
            <a:r>
              <a:rPr lang="en-US" altLang="it-IT" sz="3600" b="1" dirty="0" err="1" smtClean="0"/>
              <a:t>Strategie</a:t>
            </a:r>
            <a:r>
              <a:rPr lang="en-US" altLang="it-IT" sz="3600" b="1" dirty="0" smtClean="0"/>
              <a:t> di </a:t>
            </a:r>
            <a:r>
              <a:rPr lang="en-US" altLang="it-IT" sz="3600" b="1" dirty="0" err="1" smtClean="0"/>
              <a:t>controllo</a:t>
            </a:r>
            <a:endParaRPr lang="en-US" altLang="it-IT" sz="3600" b="1" dirty="0" smtClean="0"/>
          </a:p>
          <a:p>
            <a:pPr eaLnBrk="1" hangingPunct="1"/>
            <a:endParaRPr lang="en-US" altLang="it-IT" sz="3600" dirty="0" smtClean="0"/>
          </a:p>
          <a:p>
            <a:pPr eaLnBrk="1" hangingPunct="1"/>
            <a:r>
              <a:rPr lang="en-US" altLang="it-IT" sz="2800" b="1" i="1" dirty="0" smtClean="0"/>
              <a:t> a priori</a:t>
            </a:r>
            <a:r>
              <a:rPr lang="en-US" altLang="it-IT" sz="2800" dirty="0" smtClean="0"/>
              <a:t>		</a:t>
            </a:r>
            <a:r>
              <a:rPr lang="en-US" altLang="it-IT" sz="2800" b="1" dirty="0" err="1" smtClean="0">
                <a:solidFill>
                  <a:srgbClr val="FF0000"/>
                </a:solidFill>
              </a:rPr>
              <a:t>controllo</a:t>
            </a:r>
            <a:r>
              <a:rPr lang="en-US" altLang="it-IT" sz="2800" b="1" dirty="0" smtClean="0">
                <a:solidFill>
                  <a:srgbClr val="FF0000"/>
                </a:solidFill>
              </a:rPr>
              <a:t> di </a:t>
            </a:r>
            <a:r>
              <a:rPr lang="en-US" altLang="it-IT" sz="2800" b="1" dirty="0" err="1" smtClean="0">
                <a:solidFill>
                  <a:srgbClr val="FF0000"/>
                </a:solidFill>
              </a:rPr>
              <a:t>sistema</a:t>
            </a:r>
            <a:endParaRPr lang="en-US" altLang="it-IT" sz="2800" b="1" dirty="0" smtClean="0">
              <a:solidFill>
                <a:srgbClr val="FF0000"/>
              </a:solidFill>
            </a:endParaRPr>
          </a:p>
          <a:p>
            <a:pPr eaLnBrk="1" hangingPunct="1">
              <a:buFont typeface="Wingdings" pitchFamily="2" charset="2"/>
              <a:buNone/>
            </a:pPr>
            <a:r>
              <a:rPr lang="en-US" altLang="it-IT" sz="2800" b="1" dirty="0" smtClean="0">
                <a:solidFill>
                  <a:srgbClr val="FF0000"/>
                </a:solidFill>
              </a:rPr>
              <a:t>				</a:t>
            </a:r>
            <a:r>
              <a:rPr lang="en-US" altLang="it-IT" sz="2800" b="1" dirty="0" err="1" smtClean="0">
                <a:solidFill>
                  <a:srgbClr val="FF0000"/>
                </a:solidFill>
              </a:rPr>
              <a:t>controllo</a:t>
            </a:r>
            <a:r>
              <a:rPr lang="en-US" altLang="it-IT" sz="2800" b="1" dirty="0" smtClean="0">
                <a:solidFill>
                  <a:srgbClr val="FF0000"/>
                </a:solidFill>
              </a:rPr>
              <a:t> di </a:t>
            </a:r>
            <a:r>
              <a:rPr lang="en-US" altLang="it-IT" sz="2800" b="1" dirty="0" err="1" smtClean="0">
                <a:solidFill>
                  <a:srgbClr val="FF0000"/>
                </a:solidFill>
              </a:rPr>
              <a:t>calibrazione</a:t>
            </a:r>
            <a:endParaRPr lang="en-US" altLang="it-IT" sz="2800" b="1" dirty="0" smtClean="0">
              <a:solidFill>
                <a:srgbClr val="FF0000"/>
              </a:solidFill>
            </a:endParaRPr>
          </a:p>
          <a:p>
            <a:pPr eaLnBrk="1" hangingPunct="1"/>
            <a:endParaRPr lang="en-US" altLang="it-IT" sz="2800" b="1" dirty="0" smtClean="0"/>
          </a:p>
          <a:p>
            <a:pPr eaLnBrk="1" hangingPunct="1"/>
            <a:r>
              <a:rPr lang="en-US" altLang="it-IT" sz="2800" b="1" dirty="0" smtClean="0"/>
              <a:t> </a:t>
            </a:r>
            <a:r>
              <a:rPr lang="en-US" altLang="it-IT" sz="2800" b="1" dirty="0" err="1" smtClean="0"/>
              <a:t>interattivo</a:t>
            </a:r>
            <a:r>
              <a:rPr lang="en-US" altLang="it-IT" sz="2800" b="1" dirty="0" smtClean="0"/>
              <a:t>	</a:t>
            </a:r>
            <a:r>
              <a:rPr lang="en-US" altLang="it-IT" sz="2800" b="1" dirty="0" err="1" smtClean="0">
                <a:solidFill>
                  <a:srgbClr val="FF0000"/>
                </a:solidFill>
              </a:rPr>
              <a:t>controllo</a:t>
            </a:r>
            <a:r>
              <a:rPr lang="en-US" altLang="it-IT" sz="2800" b="1" dirty="0" smtClean="0">
                <a:solidFill>
                  <a:srgbClr val="FF0000"/>
                </a:solidFill>
              </a:rPr>
              <a:t> di </a:t>
            </a:r>
            <a:r>
              <a:rPr lang="en-US" altLang="it-IT" sz="2800" b="1" dirty="0" err="1" smtClean="0">
                <a:solidFill>
                  <a:srgbClr val="FF0000"/>
                </a:solidFill>
              </a:rPr>
              <a:t>validità</a:t>
            </a:r>
            <a:endParaRPr lang="en-US" altLang="it-IT" sz="2800" b="1" dirty="0" smtClean="0">
              <a:solidFill>
                <a:srgbClr val="FF0000"/>
              </a:solidFill>
            </a:endParaRPr>
          </a:p>
          <a:p>
            <a:pPr eaLnBrk="1" hangingPunct="1">
              <a:buFont typeface="Wingdings" pitchFamily="2" charset="2"/>
              <a:buNone/>
            </a:pPr>
            <a:r>
              <a:rPr lang="en-US" altLang="it-IT" sz="2800" b="1" dirty="0" smtClean="0">
                <a:solidFill>
                  <a:srgbClr val="FF0000"/>
                </a:solidFill>
              </a:rPr>
              <a:t>				CQI</a:t>
            </a:r>
          </a:p>
          <a:p>
            <a:pPr eaLnBrk="1" hangingPunct="1"/>
            <a:endParaRPr lang="en-US" altLang="it-IT" sz="2800" b="1" dirty="0" smtClean="0"/>
          </a:p>
          <a:p>
            <a:pPr eaLnBrk="1" hangingPunct="1"/>
            <a:r>
              <a:rPr lang="en-US" altLang="it-IT" sz="2800" b="1" i="1" dirty="0" smtClean="0"/>
              <a:t> a posteriori</a:t>
            </a:r>
            <a:r>
              <a:rPr lang="en-US" altLang="it-IT" sz="2800" b="1" dirty="0" smtClean="0"/>
              <a:t>	</a:t>
            </a:r>
            <a:r>
              <a:rPr lang="en-US" altLang="it-IT" sz="2800" b="1" dirty="0" smtClean="0">
                <a:solidFill>
                  <a:srgbClr val="FF0000"/>
                </a:solidFill>
              </a:rPr>
              <a:t>CQA</a:t>
            </a:r>
          </a:p>
          <a:p>
            <a:pPr eaLnBrk="1" hangingPunct="1">
              <a:buFont typeface="Wingdings" pitchFamily="2" charset="2"/>
              <a:buNone/>
            </a:pPr>
            <a:r>
              <a:rPr lang="en-US" altLang="it-IT" sz="2800" b="1" dirty="0" smtClean="0">
                <a:solidFill>
                  <a:srgbClr val="FF0000"/>
                </a:solidFill>
              </a:rPr>
              <a:t>				VEQ</a:t>
            </a:r>
          </a:p>
          <a:p>
            <a:pPr eaLnBrk="1" hangingPunct="1"/>
            <a:endParaRPr lang="it-IT" altLang="it-IT" sz="2800" dirty="0" smtClean="0">
              <a:solidFill>
                <a:srgbClr val="FFFF00"/>
              </a:solidFill>
            </a:endParaRPr>
          </a:p>
        </p:txBody>
      </p:sp>
      <p:sp>
        <p:nvSpPr>
          <p:cNvPr id="2" name="Segnaposto piè di pagina 5"/>
          <p:cNvSpPr>
            <a:spLocks noGrp="1"/>
          </p:cNvSpPr>
          <p:nvPr>
            <p:ph type="ftr" sz="quarter" idx="11"/>
          </p:nvPr>
        </p:nvSpPr>
        <p:spPr/>
        <p:txBody>
          <a:bodyPr/>
          <a:lstStyle/>
          <a:p>
            <a:pPr>
              <a:defRPr/>
            </a:pPr>
            <a:r>
              <a:rPr lang="it-IT" altLang="it-IT"/>
              <a:t>Napoli, 12 Febbraio 2026</a:t>
            </a:r>
          </a:p>
        </p:txBody>
      </p:sp>
      <p:sp>
        <p:nvSpPr>
          <p:cNvPr id="27651" name="Segnaposto numero diapositiva 6"/>
          <p:cNvSpPr>
            <a:spLocks noGrp="1"/>
          </p:cNvSpPr>
          <p:nvPr>
            <p:ph type="sldNum" sz="quarter" idx="12"/>
          </p:nvPr>
        </p:nvSpPr>
        <p:spPr>
          <a:noFill/>
          <a:ln>
            <a:miter lim="800000"/>
            <a:headEnd/>
            <a:tailEnd/>
          </a:ln>
        </p:spPr>
        <p:txBody>
          <a:bodyPr/>
          <a:lstStyle/>
          <a:p>
            <a:pPr lvl="1"/>
            <a:fld id="{A8C0CDE4-6131-45BD-94D2-A89F709FD1E1}" type="slidenum">
              <a:rPr lang="it-IT" altLang="it-IT"/>
              <a:pPr lvl="1"/>
              <a:t>6</a:t>
            </a:fld>
            <a:endParaRPr lang="it-IT" altLang="it-IT">
              <a:latin typeface="Times New Roman" pitchFamily="18" charset="0"/>
            </a:endParaRPr>
          </a:p>
        </p:txBody>
      </p:sp>
      <p:sp>
        <p:nvSpPr>
          <p:cNvPr id="27654" name="Text Box 7"/>
          <p:cNvSpPr txBox="1">
            <a:spLocks noChangeArrowheads="1"/>
          </p:cNvSpPr>
          <p:nvPr/>
        </p:nvSpPr>
        <p:spPr bwMode="auto">
          <a:xfrm>
            <a:off x="7092950" y="4221163"/>
            <a:ext cx="1727200" cy="366712"/>
          </a:xfrm>
          <a:prstGeom prst="rect">
            <a:avLst/>
          </a:prstGeom>
          <a:noFill/>
          <a:ln w="9525">
            <a:noFill/>
            <a:miter lim="800000"/>
            <a:headEnd/>
            <a:tailEnd/>
          </a:ln>
          <a:effectLst/>
        </p:spPr>
        <p:txBody>
          <a:bodyPr>
            <a:spAutoFit/>
          </a:bodyPr>
          <a:lstStyle/>
          <a:p>
            <a:pPr>
              <a:spcBef>
                <a:spcPct val="50000"/>
              </a:spcBef>
            </a:pPr>
            <a:endParaRPr lang="it-IT" altLang="it-IT"/>
          </a:p>
        </p:txBody>
      </p:sp>
    </p:spTree>
  </p:cSld>
  <p:clrMapOvr>
    <a:masterClrMapping/>
  </p:clrMapOvr>
  <p:transition>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p:cNvSpPr>
            <a:spLocks noGrp="1"/>
          </p:cNvSpPr>
          <p:nvPr>
            <p:ph type="body" sz="half" idx="1"/>
          </p:nvPr>
        </p:nvSpPr>
        <p:spPr>
          <a:xfrm>
            <a:off x="142844" y="500042"/>
            <a:ext cx="8786874" cy="5595958"/>
          </a:xfrm>
        </p:spPr>
        <p:txBody>
          <a:bodyPr>
            <a:normAutofit/>
          </a:bodyPr>
          <a:lstStyle/>
          <a:p>
            <a:pPr algn="ctr">
              <a:buNone/>
            </a:pPr>
            <a:r>
              <a:rPr lang="it-IT" sz="2400" b="1" dirty="0" smtClean="0">
                <a:latin typeface="Times New Roman" pitchFamily="18" charset="0"/>
                <a:cs typeface="Times New Roman" pitchFamily="18" charset="0"/>
              </a:rPr>
              <a:t>STRATEGIA </a:t>
            </a:r>
            <a:r>
              <a:rPr lang="it-IT" sz="2400" b="1" dirty="0" err="1" smtClean="0">
                <a:latin typeface="Times New Roman" pitchFamily="18" charset="0"/>
                <a:cs typeface="Times New Roman" pitchFamily="18" charset="0"/>
              </a:rPr>
              <a:t>DI</a:t>
            </a:r>
            <a:r>
              <a:rPr lang="it-IT" sz="2400" b="1" dirty="0" smtClean="0">
                <a:latin typeface="Times New Roman" pitchFamily="18" charset="0"/>
                <a:cs typeface="Times New Roman" pitchFamily="18" charset="0"/>
              </a:rPr>
              <a:t> CONTROLLO A PRIORI</a:t>
            </a:r>
          </a:p>
          <a:p>
            <a:pPr>
              <a:buNone/>
            </a:pPr>
            <a:endParaRPr lang="it-IT" sz="2400" b="1" dirty="0" smtClean="0">
              <a:latin typeface="Times New Roman" pitchFamily="18" charset="0"/>
              <a:cs typeface="Times New Roman" pitchFamily="18" charset="0"/>
            </a:endParaRPr>
          </a:p>
          <a:p>
            <a:pPr>
              <a:buNone/>
            </a:pPr>
            <a:r>
              <a:rPr lang="it-IT" sz="2400" b="1" dirty="0" smtClean="0">
                <a:latin typeface="Times New Roman" pitchFamily="18" charset="0"/>
                <a:cs typeface="Times New Roman" pitchFamily="18" charset="0"/>
              </a:rPr>
              <a:t>Controllo di sistema: </a:t>
            </a:r>
            <a:r>
              <a:rPr lang="it-IT" sz="2400" dirty="0" smtClean="0">
                <a:latin typeface="Times New Roman" pitchFamily="18" charset="0"/>
                <a:cs typeface="Times New Roman" pitchFamily="18" charset="0"/>
              </a:rPr>
              <a:t>controllo effettuato a livello dei processi interni alla strumentazione analitica (dispositivi meccanici, ottici, elettronici)</a:t>
            </a:r>
          </a:p>
          <a:p>
            <a:pPr>
              <a:buNone/>
            </a:pPr>
            <a:endParaRPr lang="it-IT" sz="2400" b="1" dirty="0" smtClean="0">
              <a:latin typeface="Times New Roman" pitchFamily="18" charset="0"/>
              <a:cs typeface="Times New Roman" pitchFamily="18" charset="0"/>
            </a:endParaRPr>
          </a:p>
          <a:p>
            <a:pPr>
              <a:buNone/>
            </a:pPr>
            <a:r>
              <a:rPr lang="it-IT" sz="2400" b="1" dirty="0" smtClean="0">
                <a:latin typeface="Times New Roman" pitchFamily="18" charset="0"/>
                <a:cs typeface="Times New Roman" pitchFamily="18" charset="0"/>
              </a:rPr>
              <a:t>Controllo di calibrazione: </a:t>
            </a:r>
          </a:p>
          <a:p>
            <a:pPr>
              <a:buNone/>
            </a:pPr>
            <a:r>
              <a:rPr lang="it-IT" sz="2400" b="1" dirty="0" smtClean="0">
                <a:latin typeface="Times New Roman" pitchFamily="18" charset="0"/>
                <a:cs typeface="Times New Roman" pitchFamily="18" charset="0"/>
              </a:rPr>
              <a:t>  1) del sistema analitico: </a:t>
            </a:r>
            <a:r>
              <a:rPr lang="it-IT" sz="2400" dirty="0" smtClean="0">
                <a:latin typeface="Times New Roman" pitchFamily="18" charset="0"/>
                <a:cs typeface="Times New Roman" pitchFamily="18" charset="0"/>
              </a:rPr>
              <a:t>si usa per </a:t>
            </a:r>
            <a:r>
              <a:rPr lang="it-IT" sz="2400" dirty="0" err="1" smtClean="0">
                <a:latin typeface="Times New Roman" pitchFamily="18" charset="0"/>
                <a:cs typeface="Times New Roman" pitchFamily="18" charset="0"/>
              </a:rPr>
              <a:t>analiti</a:t>
            </a:r>
            <a:r>
              <a:rPr lang="it-IT" sz="2400" dirty="0" smtClean="0">
                <a:latin typeface="Times New Roman" pitchFamily="18" charset="0"/>
                <a:cs typeface="Times New Roman" pitchFamily="18" charset="0"/>
              </a:rPr>
              <a:t> che hanno una calibrazione con scadenza lunga </a:t>
            </a:r>
          </a:p>
          <a:p>
            <a:pPr>
              <a:buNone/>
            </a:pPr>
            <a:r>
              <a:rPr lang="it-IT" sz="2400" b="1" dirty="0" smtClean="0">
                <a:latin typeface="Times New Roman" pitchFamily="18" charset="0"/>
                <a:cs typeface="Times New Roman" pitchFamily="18" charset="0"/>
              </a:rPr>
              <a:t>  2) allineamento tra apparecchiature diverse</a:t>
            </a:r>
          </a:p>
          <a:p>
            <a:pPr>
              <a:buNone/>
            </a:pPr>
            <a:r>
              <a:rPr lang="it-IT" sz="2400" b="1" dirty="0" smtClean="0">
                <a:latin typeface="Times New Roman" pitchFamily="18" charset="0"/>
                <a:cs typeface="Times New Roman" pitchFamily="18" charset="0"/>
              </a:rPr>
              <a:t>  3) con metodo di riferimento: </a:t>
            </a:r>
            <a:r>
              <a:rPr lang="it-IT" sz="2400" dirty="0" smtClean="0">
                <a:latin typeface="Times New Roman" pitchFamily="18" charset="0"/>
                <a:cs typeface="Times New Roman" pitchFamily="18" charset="0"/>
              </a:rPr>
              <a:t>(usato di rado) verifica l’accuratezza del sistema analitico utilizzando un valore noto fornito da un laboratorio di riferimento. </a:t>
            </a:r>
            <a:endParaRPr lang="it-IT" sz="2400" b="1" dirty="0" smtClean="0">
              <a:latin typeface="Times New Roman" pitchFamily="18" charset="0"/>
              <a:cs typeface="Times New Roman" pitchFamily="18" charset="0"/>
            </a:endParaRPr>
          </a:p>
        </p:txBody>
      </p:sp>
      <p:sp>
        <p:nvSpPr>
          <p:cNvPr id="5" name="Segnaposto piè di pagina 4"/>
          <p:cNvSpPr>
            <a:spLocks noGrp="1"/>
          </p:cNvSpPr>
          <p:nvPr>
            <p:ph type="ftr" sz="quarter" idx="11"/>
          </p:nvPr>
        </p:nvSpPr>
        <p:spPr/>
        <p:txBody>
          <a:bodyPr/>
          <a:lstStyle/>
          <a:p>
            <a:pPr>
              <a:defRPr/>
            </a:pPr>
            <a:r>
              <a:rPr lang="it-IT" altLang="it-IT" smtClean="0"/>
              <a:t>Napoli, 12 Febbraio 2026</a:t>
            </a:r>
            <a:endParaRPr lang="it-IT" altLang="it-IT"/>
          </a:p>
        </p:txBody>
      </p:sp>
      <p:sp>
        <p:nvSpPr>
          <p:cNvPr id="6" name="Segnaposto numero diapositiva 5"/>
          <p:cNvSpPr>
            <a:spLocks noGrp="1"/>
          </p:cNvSpPr>
          <p:nvPr>
            <p:ph type="sldNum" sz="quarter" idx="12"/>
          </p:nvPr>
        </p:nvSpPr>
        <p:spPr/>
        <p:txBody>
          <a:bodyPr/>
          <a:lstStyle/>
          <a:p>
            <a:pPr lvl="1"/>
            <a:fld id="{C3AAE6F9-DC4E-40FA-97AF-A291482FA079}" type="slidenum">
              <a:rPr lang="it-IT" altLang="it-IT" smtClean="0"/>
              <a:pPr lvl="1"/>
              <a:t>7</a:t>
            </a:fld>
            <a:endParaRPr lang="it-IT" altLang="it-IT">
              <a:latin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p:cNvSpPr>
            <a:spLocks noGrp="1"/>
          </p:cNvSpPr>
          <p:nvPr>
            <p:ph type="body" sz="half" idx="1"/>
          </p:nvPr>
        </p:nvSpPr>
        <p:spPr>
          <a:xfrm>
            <a:off x="357158" y="357166"/>
            <a:ext cx="8286807" cy="5738834"/>
          </a:xfrm>
        </p:spPr>
        <p:txBody>
          <a:bodyPr>
            <a:normAutofit/>
          </a:bodyPr>
          <a:lstStyle/>
          <a:p>
            <a:pPr marL="0" algn="ctr">
              <a:buNone/>
            </a:pPr>
            <a:r>
              <a:rPr lang="it-IT" sz="2400" b="1" dirty="0" smtClean="0">
                <a:latin typeface="Times New Roman" pitchFamily="18" charset="0"/>
                <a:cs typeface="Times New Roman" pitchFamily="18" charset="0"/>
              </a:rPr>
              <a:t>STRATEGIA </a:t>
            </a:r>
            <a:r>
              <a:rPr lang="it-IT" sz="2400" b="1" dirty="0" err="1" smtClean="0">
                <a:latin typeface="Times New Roman" pitchFamily="18" charset="0"/>
                <a:cs typeface="Times New Roman" pitchFamily="18" charset="0"/>
              </a:rPr>
              <a:t>DI</a:t>
            </a:r>
            <a:r>
              <a:rPr lang="it-IT" sz="2400" b="1" dirty="0" smtClean="0">
                <a:latin typeface="Times New Roman" pitchFamily="18" charset="0"/>
                <a:cs typeface="Times New Roman" pitchFamily="18" charset="0"/>
              </a:rPr>
              <a:t> CONTROLLO INTERATTIVO</a:t>
            </a:r>
          </a:p>
          <a:p>
            <a:pPr marL="0">
              <a:buNone/>
            </a:pPr>
            <a:endParaRPr lang="it-IT" sz="2600" b="1" dirty="0" smtClean="0">
              <a:latin typeface="Times New Roman" pitchFamily="18" charset="0"/>
              <a:cs typeface="Times New Roman" pitchFamily="18" charset="0"/>
            </a:endParaRPr>
          </a:p>
          <a:p>
            <a:pPr marL="0">
              <a:buNone/>
            </a:pPr>
            <a:r>
              <a:rPr lang="it-IT" sz="2400" b="1" dirty="0" smtClean="0">
                <a:latin typeface="Times New Roman" pitchFamily="18" charset="0"/>
                <a:cs typeface="Times New Roman" pitchFamily="18" charset="0"/>
              </a:rPr>
              <a:t>Controllo di validità: </a:t>
            </a:r>
            <a:r>
              <a:rPr lang="it-IT" sz="2400" dirty="0" smtClean="0">
                <a:latin typeface="Times New Roman" pitchFamily="18" charset="0"/>
                <a:cs typeface="Times New Roman" pitchFamily="18" charset="0"/>
              </a:rPr>
              <a:t>si usa per ogni singolo test e principalmente per test occasionali dove c’è una elevata probabilità di sbagli (es. test immunologici su striscia)</a:t>
            </a:r>
          </a:p>
          <a:p>
            <a:pPr marL="0">
              <a:buNone/>
            </a:pPr>
            <a:r>
              <a:rPr lang="it-IT" sz="2400" b="1" dirty="0" smtClean="0">
                <a:latin typeface="Times New Roman" pitchFamily="18" charset="0"/>
                <a:cs typeface="Times New Roman" pitchFamily="18" charset="0"/>
              </a:rPr>
              <a:t>Controllo di qualità interno:</a:t>
            </a:r>
          </a:p>
          <a:p>
            <a:pPr marL="0">
              <a:buNone/>
            </a:pPr>
            <a:r>
              <a:rPr lang="it-IT" sz="2400" b="1" dirty="0" smtClean="0">
                <a:latin typeface="Times New Roman" pitchFamily="18" charset="0"/>
                <a:cs typeface="Times New Roman" pitchFamily="18" charset="0"/>
              </a:rPr>
              <a:t>  1) con materiale di controllo: </a:t>
            </a:r>
            <a:r>
              <a:rPr lang="it-IT" sz="2400" dirty="0" smtClean="0">
                <a:latin typeface="Times New Roman" pitchFamily="18" charset="0"/>
                <a:cs typeface="Times New Roman" pitchFamily="18" charset="0"/>
              </a:rPr>
              <a:t>si effettua tutti i giorni e serve a verificare l’assenza di errori analitici (valore fuori limite, </a:t>
            </a:r>
            <a:r>
              <a:rPr lang="it-IT" sz="2400" dirty="0" err="1" smtClean="0">
                <a:latin typeface="Times New Roman" pitchFamily="18" charset="0"/>
                <a:cs typeface="Times New Roman" pitchFamily="18" charset="0"/>
              </a:rPr>
              <a:t>inaccuratezza</a:t>
            </a:r>
            <a:r>
              <a:rPr lang="it-IT" sz="2400" dirty="0" smtClean="0">
                <a:latin typeface="Times New Roman" pitchFamily="18" charset="0"/>
                <a:cs typeface="Times New Roman" pitchFamily="18" charset="0"/>
              </a:rPr>
              <a:t> e imprecisione)</a:t>
            </a:r>
          </a:p>
          <a:p>
            <a:pPr marL="0">
              <a:buNone/>
            </a:pPr>
            <a:r>
              <a:rPr lang="it-IT" sz="2400" b="1" dirty="0" smtClean="0">
                <a:latin typeface="Times New Roman" pitchFamily="18" charset="0"/>
                <a:cs typeface="Times New Roman" pitchFamily="18" charset="0"/>
              </a:rPr>
              <a:t>  2) con dati del paziente: </a:t>
            </a:r>
            <a:r>
              <a:rPr lang="it-IT" sz="2400" dirty="0" smtClean="0">
                <a:latin typeface="Times New Roman" pitchFamily="18" charset="0"/>
                <a:cs typeface="Times New Roman" pitchFamily="18" charset="0"/>
              </a:rPr>
              <a:t>serve esclusivamente a rilevare sbagli (non valuta imprecisione e accuratezza) Es. controllo interparametrico, delta </a:t>
            </a:r>
            <a:r>
              <a:rPr lang="it-IT" sz="2400" dirty="0" err="1" smtClean="0">
                <a:latin typeface="Times New Roman" pitchFamily="18" charset="0"/>
                <a:cs typeface="Times New Roman" pitchFamily="18" charset="0"/>
              </a:rPr>
              <a:t>check</a:t>
            </a:r>
            <a:r>
              <a:rPr lang="it-IT" sz="2400" dirty="0" smtClean="0">
                <a:latin typeface="Times New Roman" pitchFamily="18" charset="0"/>
                <a:cs typeface="Times New Roman" pitchFamily="18" charset="0"/>
              </a:rPr>
              <a:t>, deriva della media dei valori</a:t>
            </a:r>
          </a:p>
          <a:p>
            <a:pPr>
              <a:buNone/>
            </a:pPr>
            <a:endParaRPr lang="it-IT" dirty="0"/>
          </a:p>
        </p:txBody>
      </p:sp>
      <p:sp>
        <p:nvSpPr>
          <p:cNvPr id="5" name="Segnaposto piè di pagina 4"/>
          <p:cNvSpPr>
            <a:spLocks noGrp="1"/>
          </p:cNvSpPr>
          <p:nvPr>
            <p:ph type="ftr" sz="quarter" idx="11"/>
          </p:nvPr>
        </p:nvSpPr>
        <p:spPr/>
        <p:txBody>
          <a:bodyPr/>
          <a:lstStyle/>
          <a:p>
            <a:pPr>
              <a:defRPr/>
            </a:pPr>
            <a:r>
              <a:rPr lang="it-IT" altLang="it-IT" smtClean="0"/>
              <a:t>Napoli, 12 Febbraio 2026</a:t>
            </a:r>
            <a:endParaRPr lang="it-IT" altLang="it-IT"/>
          </a:p>
        </p:txBody>
      </p:sp>
      <p:sp>
        <p:nvSpPr>
          <p:cNvPr id="6" name="Segnaposto numero diapositiva 5"/>
          <p:cNvSpPr>
            <a:spLocks noGrp="1"/>
          </p:cNvSpPr>
          <p:nvPr>
            <p:ph type="sldNum" sz="quarter" idx="12"/>
          </p:nvPr>
        </p:nvSpPr>
        <p:spPr/>
        <p:txBody>
          <a:bodyPr/>
          <a:lstStyle/>
          <a:p>
            <a:pPr lvl="1"/>
            <a:fld id="{C3AAE6F9-DC4E-40FA-97AF-A291482FA079}" type="slidenum">
              <a:rPr lang="it-IT" altLang="it-IT" smtClean="0"/>
              <a:pPr lvl="1"/>
              <a:t>8</a:t>
            </a:fld>
            <a:endParaRPr lang="it-IT" altLang="it-IT">
              <a:latin typeface="Times New Roman" pitchFamily="18" charset="0"/>
            </a:endParaRPr>
          </a:p>
        </p:txBody>
      </p:sp>
    </p:spTree>
  </p:cSld>
  <p:clrMapOvr>
    <a:masterClrMapping/>
  </p:clrMapOvr>
  <p:transition>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p:cNvSpPr>
            <a:spLocks noGrp="1"/>
          </p:cNvSpPr>
          <p:nvPr>
            <p:ph type="body" sz="half" idx="1"/>
          </p:nvPr>
        </p:nvSpPr>
        <p:spPr>
          <a:xfrm>
            <a:off x="214282" y="285728"/>
            <a:ext cx="8572560" cy="5857916"/>
          </a:xfrm>
        </p:spPr>
        <p:txBody>
          <a:bodyPr>
            <a:normAutofit/>
          </a:bodyPr>
          <a:lstStyle/>
          <a:p>
            <a:pPr algn="ctr">
              <a:buNone/>
            </a:pPr>
            <a:r>
              <a:rPr lang="it-IT" sz="2400" b="1" dirty="0" smtClean="0">
                <a:latin typeface="Times New Roman" pitchFamily="18" charset="0"/>
                <a:cs typeface="Times New Roman" pitchFamily="18" charset="0"/>
              </a:rPr>
              <a:t>STRATEGIA </a:t>
            </a:r>
            <a:r>
              <a:rPr lang="it-IT" sz="2400" b="1" dirty="0" err="1" smtClean="0">
                <a:latin typeface="Times New Roman" pitchFamily="18" charset="0"/>
                <a:cs typeface="Times New Roman" pitchFamily="18" charset="0"/>
              </a:rPr>
              <a:t>DI</a:t>
            </a:r>
            <a:r>
              <a:rPr lang="it-IT" sz="2400" b="1" dirty="0" smtClean="0">
                <a:latin typeface="Times New Roman" pitchFamily="18" charset="0"/>
                <a:cs typeface="Times New Roman" pitchFamily="18" charset="0"/>
              </a:rPr>
              <a:t> CONTROLLO A POSTERIORI</a:t>
            </a:r>
          </a:p>
          <a:p>
            <a:pPr>
              <a:buNone/>
            </a:pPr>
            <a:endParaRPr lang="it-IT" sz="2000" b="1" dirty="0" smtClean="0">
              <a:latin typeface="Times New Roman" pitchFamily="18" charset="0"/>
              <a:cs typeface="Times New Roman" pitchFamily="18" charset="0"/>
            </a:endParaRPr>
          </a:p>
          <a:p>
            <a:pPr>
              <a:buNone/>
            </a:pPr>
            <a:r>
              <a:rPr lang="it-IT" sz="2000" b="1" dirty="0" smtClean="0">
                <a:latin typeface="Times New Roman" pitchFamily="18" charset="0"/>
                <a:cs typeface="Times New Roman" pitchFamily="18" charset="0"/>
              </a:rPr>
              <a:t>Controllo di Qualità interno Allargato:</a:t>
            </a:r>
            <a:r>
              <a:rPr lang="it-IT" sz="2000" dirty="0" smtClean="0">
                <a:latin typeface="Times New Roman" pitchFamily="18" charset="0"/>
                <a:cs typeface="Times New Roman" pitchFamily="18" charset="0"/>
              </a:rPr>
              <a:t> alimenta il proprio database utilizzando e mettendo in relazione i risultati dei CQI di Laboratori che usano lo stesso materiale di controllo. Utilizza campioni a titolo noto</a:t>
            </a:r>
          </a:p>
          <a:p>
            <a:pPr>
              <a:buNone/>
            </a:pPr>
            <a:r>
              <a:rPr lang="it-IT" sz="2000" b="1" dirty="0" smtClean="0">
                <a:latin typeface="Times New Roman" pitchFamily="18" charset="0"/>
                <a:cs typeface="Times New Roman" pitchFamily="18" charset="0"/>
              </a:rPr>
              <a:t>Valutazione </a:t>
            </a:r>
            <a:r>
              <a:rPr lang="it-IT" sz="2000" b="1" dirty="0" smtClean="0">
                <a:latin typeface="Times New Roman" pitchFamily="18" charset="0"/>
                <a:cs typeface="Times New Roman" pitchFamily="18" charset="0"/>
              </a:rPr>
              <a:t>Esterna </a:t>
            </a:r>
            <a:r>
              <a:rPr lang="it-IT" sz="2000" b="1" smtClean="0">
                <a:latin typeface="Times New Roman" pitchFamily="18" charset="0"/>
                <a:cs typeface="Times New Roman" pitchFamily="18" charset="0"/>
              </a:rPr>
              <a:t>di </a:t>
            </a:r>
            <a:r>
              <a:rPr lang="it-IT" sz="2000" b="1" smtClean="0">
                <a:latin typeface="Times New Roman" pitchFamily="18" charset="0"/>
                <a:cs typeface="Times New Roman" pitchFamily="18" charset="0"/>
              </a:rPr>
              <a:t>Q</a:t>
            </a:r>
            <a:r>
              <a:rPr lang="it-IT" sz="2000" b="1" smtClean="0">
                <a:latin typeface="Times New Roman" pitchFamily="18" charset="0"/>
                <a:cs typeface="Times New Roman" pitchFamily="18" charset="0"/>
              </a:rPr>
              <a:t>ualità</a:t>
            </a:r>
            <a:r>
              <a:rPr lang="it-IT" sz="2000" b="1" dirty="0" smtClean="0">
                <a:latin typeface="Times New Roman" pitchFamily="18" charset="0"/>
                <a:cs typeface="Times New Roman" pitchFamily="18" charset="0"/>
              </a:rPr>
              <a:t>:</a:t>
            </a:r>
            <a:r>
              <a:rPr lang="it-IT" sz="2000" dirty="0" smtClean="0">
                <a:latin typeface="Times New Roman" pitchFamily="18" charset="0"/>
                <a:cs typeface="Times New Roman" pitchFamily="18" charset="0"/>
              </a:rPr>
              <a:t> </a:t>
            </a:r>
          </a:p>
          <a:p>
            <a:pPr>
              <a:buNone/>
            </a:pPr>
            <a:r>
              <a:rPr lang="it-IT" sz="2000" dirty="0" smtClean="0">
                <a:latin typeface="Times New Roman" pitchFamily="18" charset="0"/>
                <a:cs typeface="Times New Roman" pitchFamily="18" charset="0"/>
              </a:rPr>
              <a:t>     1) utilizza lo stesso materiale di controllo fornito dall’ente valutatore a titolo ignoto per l’operatore, </a:t>
            </a:r>
          </a:p>
          <a:p>
            <a:pPr>
              <a:buNone/>
            </a:pPr>
            <a:r>
              <a:rPr lang="it-IT" sz="2000" dirty="0" smtClean="0">
                <a:latin typeface="Times New Roman" pitchFamily="18" charset="0"/>
                <a:cs typeface="Times New Roman" pitchFamily="18" charset="0"/>
              </a:rPr>
              <a:t>     2) confronta i risultati ottenuti nei singoli laboratori con il “valore vero”</a:t>
            </a:r>
          </a:p>
          <a:p>
            <a:pPr>
              <a:buNone/>
            </a:pPr>
            <a:r>
              <a:rPr lang="it-IT" sz="2000" dirty="0" smtClean="0">
                <a:latin typeface="Times New Roman" pitchFamily="18" charset="0"/>
                <a:cs typeface="Times New Roman" pitchFamily="18" charset="0"/>
              </a:rPr>
              <a:t>     3) valuta il raggiungimento dell’obiettivo di ottenere, per un dato paziente, lo stesso risultato in tutti i laboratori.</a:t>
            </a:r>
          </a:p>
          <a:p>
            <a:pPr>
              <a:buNone/>
            </a:pPr>
            <a:endParaRPr lang="it-IT" sz="2000" b="1" dirty="0" smtClean="0">
              <a:latin typeface="Times New Roman" pitchFamily="18" charset="0"/>
              <a:cs typeface="Times New Roman" pitchFamily="18" charset="0"/>
            </a:endParaRPr>
          </a:p>
          <a:p>
            <a:pPr>
              <a:buNone/>
            </a:pPr>
            <a:r>
              <a:rPr lang="it-IT" sz="2000" b="1" dirty="0" smtClean="0">
                <a:latin typeface="Times New Roman" pitchFamily="18" charset="0"/>
                <a:cs typeface="Times New Roman" pitchFamily="18" charset="0"/>
              </a:rPr>
              <a:t>Limiti della VEQ:</a:t>
            </a:r>
            <a:r>
              <a:rPr lang="it-IT" sz="2000" dirty="0" smtClean="0">
                <a:latin typeface="Times New Roman" pitchFamily="18" charset="0"/>
                <a:cs typeface="Times New Roman" pitchFamily="18" charset="0"/>
              </a:rPr>
              <a:t> </a:t>
            </a:r>
          </a:p>
          <a:p>
            <a:pPr>
              <a:buNone/>
            </a:pPr>
            <a:r>
              <a:rPr lang="it-IT" sz="2000" dirty="0" smtClean="0">
                <a:latin typeface="Times New Roman" pitchFamily="18" charset="0"/>
                <a:cs typeface="Times New Roman" pitchFamily="18" charset="0"/>
              </a:rPr>
              <a:t>    1) numero di campioni insufficienti per trarre conclusioni sul piano statistico</a:t>
            </a:r>
          </a:p>
          <a:p>
            <a:pPr>
              <a:buNone/>
            </a:pPr>
            <a:r>
              <a:rPr lang="it-IT" sz="2000" b="1" dirty="0" smtClean="0">
                <a:latin typeface="Times New Roman" pitchFamily="18" charset="0"/>
                <a:cs typeface="Times New Roman" pitchFamily="18" charset="0"/>
              </a:rPr>
              <a:t>    </a:t>
            </a:r>
            <a:r>
              <a:rPr lang="it-IT" sz="2000" dirty="0" smtClean="0">
                <a:latin typeface="Times New Roman" pitchFamily="18" charset="0"/>
                <a:cs typeface="Times New Roman" pitchFamily="18" charset="0"/>
              </a:rPr>
              <a:t>2) non consente di verificare la natura dell’errore osservato (casuale o sistematico)</a:t>
            </a:r>
            <a:endParaRPr lang="it-IT" sz="2000" dirty="0">
              <a:latin typeface="Times New Roman" pitchFamily="18" charset="0"/>
              <a:cs typeface="Times New Roman" pitchFamily="18" charset="0"/>
            </a:endParaRPr>
          </a:p>
        </p:txBody>
      </p:sp>
      <p:sp>
        <p:nvSpPr>
          <p:cNvPr id="5" name="Segnaposto piè di pagina 4"/>
          <p:cNvSpPr>
            <a:spLocks noGrp="1"/>
          </p:cNvSpPr>
          <p:nvPr>
            <p:ph type="ftr" sz="quarter" idx="11"/>
          </p:nvPr>
        </p:nvSpPr>
        <p:spPr/>
        <p:txBody>
          <a:bodyPr/>
          <a:lstStyle/>
          <a:p>
            <a:pPr>
              <a:defRPr/>
            </a:pPr>
            <a:r>
              <a:rPr lang="it-IT" altLang="it-IT" smtClean="0"/>
              <a:t>Napoli, 12 Febbraio 2026</a:t>
            </a:r>
            <a:endParaRPr lang="it-IT" altLang="it-IT"/>
          </a:p>
        </p:txBody>
      </p:sp>
      <p:sp>
        <p:nvSpPr>
          <p:cNvPr id="6" name="Segnaposto numero diapositiva 5"/>
          <p:cNvSpPr>
            <a:spLocks noGrp="1"/>
          </p:cNvSpPr>
          <p:nvPr>
            <p:ph type="sldNum" sz="quarter" idx="12"/>
          </p:nvPr>
        </p:nvSpPr>
        <p:spPr/>
        <p:txBody>
          <a:bodyPr/>
          <a:lstStyle/>
          <a:p>
            <a:pPr lvl="1"/>
            <a:fld id="{C3AAE6F9-DC4E-40FA-97AF-A291482FA079}" type="slidenum">
              <a:rPr lang="it-IT" altLang="it-IT" smtClean="0"/>
              <a:pPr lvl="1"/>
              <a:t>9</a:t>
            </a:fld>
            <a:endParaRPr lang="it-IT" altLang="it-IT">
              <a:latin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8" name="Rectangle 2"/>
          <p:cNvSpPr>
            <a:spLocks noGrp="1" noChangeArrowheads="1"/>
          </p:cNvSpPr>
          <p:nvPr>
            <p:ph type="title"/>
          </p:nvPr>
        </p:nvSpPr>
        <p:spPr>
          <a:xfrm>
            <a:off x="685800" y="609600"/>
            <a:ext cx="7772400" cy="1143000"/>
          </a:xfrm>
        </p:spPr>
        <p:txBody>
          <a:bodyPr/>
          <a:lstStyle/>
          <a:p>
            <a:pPr eaLnBrk="1" hangingPunct="1">
              <a:defRPr/>
            </a:pPr>
            <a:endParaRPr lang="it-IT" altLang="it-IT"/>
          </a:p>
        </p:txBody>
      </p:sp>
      <p:sp>
        <p:nvSpPr>
          <p:cNvPr id="28677" name="Rectangle 3"/>
          <p:cNvSpPr>
            <a:spLocks noGrp="1" noChangeArrowheads="1"/>
          </p:cNvSpPr>
          <p:nvPr>
            <p:ph type="body" sz="half" idx="1"/>
          </p:nvPr>
        </p:nvSpPr>
        <p:spPr>
          <a:xfrm>
            <a:off x="682625" y="1981200"/>
            <a:ext cx="3724275" cy="4114800"/>
          </a:xfrm>
        </p:spPr>
        <p:txBody>
          <a:bodyPr/>
          <a:lstStyle/>
          <a:p>
            <a:pPr eaLnBrk="1" hangingPunct="1"/>
            <a:endParaRPr lang="it-IT" altLang="it-IT" sz="2800" smtClean="0"/>
          </a:p>
        </p:txBody>
      </p:sp>
      <p:graphicFrame>
        <p:nvGraphicFramePr>
          <p:cNvPr id="28678" name="Object 4"/>
          <p:cNvGraphicFramePr>
            <a:graphicFrameLocks noGrp="1" noChangeAspect="1"/>
          </p:cNvGraphicFramePr>
          <p:nvPr>
            <p:ph type="chart" sz="half" idx="2"/>
          </p:nvPr>
        </p:nvGraphicFramePr>
        <p:xfrm>
          <a:off x="-455613" y="-212725"/>
          <a:ext cx="9599613" cy="7199313"/>
        </p:xfrm>
        <a:graphic>
          <a:graphicData uri="http://schemas.openxmlformats.org/presentationml/2006/ole">
            <p:oleObj spid="_x0000_s28680" name="Diapositiva" r:id="rId3" imgW="4551801" imgH="3413649" progId="PowerPoint.Slide.8">
              <p:embed/>
            </p:oleObj>
          </a:graphicData>
        </a:graphic>
      </p:graphicFrame>
      <p:sp>
        <p:nvSpPr>
          <p:cNvPr id="2" name="Segnaposto piè di pagina 5"/>
          <p:cNvSpPr>
            <a:spLocks noGrp="1"/>
          </p:cNvSpPr>
          <p:nvPr>
            <p:ph type="ftr" sz="quarter" idx="11"/>
          </p:nvPr>
        </p:nvSpPr>
        <p:spPr/>
        <p:txBody>
          <a:bodyPr/>
          <a:lstStyle/>
          <a:p>
            <a:pPr>
              <a:defRPr/>
            </a:pPr>
            <a:r>
              <a:rPr lang="it-IT" altLang="it-IT"/>
              <a:t>Napoli, 12 Febbraio 2026</a:t>
            </a:r>
          </a:p>
        </p:txBody>
      </p:sp>
      <p:sp>
        <p:nvSpPr>
          <p:cNvPr id="28675" name="Segnaposto numero diapositiva 6"/>
          <p:cNvSpPr>
            <a:spLocks noGrp="1"/>
          </p:cNvSpPr>
          <p:nvPr>
            <p:ph type="sldNum" sz="quarter" idx="12"/>
          </p:nvPr>
        </p:nvSpPr>
        <p:spPr>
          <a:noFill/>
          <a:ln>
            <a:miter lim="800000"/>
            <a:headEnd/>
            <a:tailEnd/>
          </a:ln>
        </p:spPr>
        <p:txBody>
          <a:bodyPr/>
          <a:lstStyle/>
          <a:p>
            <a:pPr lvl="1"/>
            <a:fld id="{40DBE242-B727-45C8-AE00-9FED6B860C8D}" type="slidenum">
              <a:rPr lang="it-IT" altLang="it-IT"/>
              <a:pPr lvl="1"/>
              <a:t>10</a:t>
            </a:fld>
            <a:endParaRPr lang="it-IT" altLang="it-IT">
              <a:latin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082" name="Rectangle 2"/>
          <p:cNvSpPr>
            <a:spLocks noGrp="1" noChangeArrowheads="1"/>
          </p:cNvSpPr>
          <p:nvPr>
            <p:ph type="title"/>
          </p:nvPr>
        </p:nvSpPr>
        <p:spPr>
          <a:xfrm>
            <a:off x="685800" y="609600"/>
            <a:ext cx="7772400" cy="1143000"/>
          </a:xfrm>
        </p:spPr>
        <p:txBody>
          <a:bodyPr/>
          <a:lstStyle/>
          <a:p>
            <a:pPr eaLnBrk="1" hangingPunct="1">
              <a:defRPr/>
            </a:pPr>
            <a:endParaRPr lang="it-IT" altLang="it-IT"/>
          </a:p>
        </p:txBody>
      </p:sp>
      <p:sp>
        <p:nvSpPr>
          <p:cNvPr id="29701" name="Rectangle 3"/>
          <p:cNvSpPr>
            <a:spLocks noGrp="1" noChangeArrowheads="1"/>
          </p:cNvSpPr>
          <p:nvPr>
            <p:ph type="body" sz="half" idx="1"/>
          </p:nvPr>
        </p:nvSpPr>
        <p:spPr>
          <a:xfrm>
            <a:off x="682625" y="1981200"/>
            <a:ext cx="3724275" cy="4114800"/>
          </a:xfrm>
        </p:spPr>
        <p:txBody>
          <a:bodyPr/>
          <a:lstStyle/>
          <a:p>
            <a:pPr eaLnBrk="1" hangingPunct="1"/>
            <a:endParaRPr lang="it-IT" altLang="it-IT" sz="2800" smtClean="0"/>
          </a:p>
        </p:txBody>
      </p:sp>
      <p:graphicFrame>
        <p:nvGraphicFramePr>
          <p:cNvPr id="29702" name="Object 4"/>
          <p:cNvGraphicFramePr>
            <a:graphicFrameLocks noGrp="1" noChangeAspect="1"/>
          </p:cNvGraphicFramePr>
          <p:nvPr>
            <p:ph type="chart" sz="half" idx="2"/>
          </p:nvPr>
        </p:nvGraphicFramePr>
        <p:xfrm>
          <a:off x="-533400" y="-400050"/>
          <a:ext cx="9677400" cy="7258050"/>
        </p:xfrm>
        <a:graphic>
          <a:graphicData uri="http://schemas.openxmlformats.org/presentationml/2006/ole">
            <p:oleObj spid="_x0000_s29704" name="Diapositiva di Microsoft Office PowerPoint 97-2003" r:id="rId3" imgW="4572000" imgH="3429000" progId="PowerPoint.Slide.8">
              <p:embed/>
            </p:oleObj>
          </a:graphicData>
        </a:graphic>
      </p:graphicFrame>
      <p:sp>
        <p:nvSpPr>
          <p:cNvPr id="2" name="Segnaposto piè di pagina 5"/>
          <p:cNvSpPr>
            <a:spLocks noGrp="1"/>
          </p:cNvSpPr>
          <p:nvPr>
            <p:ph type="ftr" sz="quarter" idx="11"/>
          </p:nvPr>
        </p:nvSpPr>
        <p:spPr/>
        <p:txBody>
          <a:bodyPr/>
          <a:lstStyle/>
          <a:p>
            <a:pPr>
              <a:defRPr/>
            </a:pPr>
            <a:r>
              <a:rPr lang="it-IT" altLang="it-IT"/>
              <a:t>Napoli, 12 Febbraio 2026</a:t>
            </a:r>
          </a:p>
        </p:txBody>
      </p:sp>
      <p:sp>
        <p:nvSpPr>
          <p:cNvPr id="29699" name="Segnaposto numero diapositiva 6"/>
          <p:cNvSpPr>
            <a:spLocks noGrp="1"/>
          </p:cNvSpPr>
          <p:nvPr>
            <p:ph type="sldNum" sz="quarter" idx="12"/>
          </p:nvPr>
        </p:nvSpPr>
        <p:spPr>
          <a:noFill/>
          <a:ln>
            <a:miter lim="800000"/>
            <a:headEnd/>
            <a:tailEnd/>
          </a:ln>
        </p:spPr>
        <p:txBody>
          <a:bodyPr/>
          <a:lstStyle/>
          <a:p>
            <a:pPr lvl="1"/>
            <a:fld id="{9722661D-D3D5-4C1A-AD0D-CE5FAFD656F1}" type="slidenum">
              <a:rPr lang="it-IT" altLang="it-IT"/>
              <a:pPr lvl="1"/>
              <a:t>11</a:t>
            </a:fld>
            <a:endParaRPr lang="it-IT" altLang="it-IT">
              <a:latin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4" name="Rectangle 2"/>
          <p:cNvSpPr>
            <a:spLocks noGrp="1" noChangeArrowheads="1"/>
          </p:cNvSpPr>
          <p:nvPr>
            <p:ph type="title"/>
          </p:nvPr>
        </p:nvSpPr>
        <p:spPr>
          <a:xfrm>
            <a:off x="685800" y="609600"/>
            <a:ext cx="7772400" cy="1143000"/>
          </a:xfrm>
        </p:spPr>
        <p:txBody>
          <a:bodyPr/>
          <a:lstStyle/>
          <a:p>
            <a:pPr eaLnBrk="1" hangingPunct="1">
              <a:defRPr/>
            </a:pPr>
            <a:endParaRPr lang="it-IT" altLang="it-IT"/>
          </a:p>
        </p:txBody>
      </p:sp>
      <p:sp>
        <p:nvSpPr>
          <p:cNvPr id="30725" name="Rectangle 3"/>
          <p:cNvSpPr>
            <a:spLocks noGrp="1" noChangeArrowheads="1"/>
          </p:cNvSpPr>
          <p:nvPr>
            <p:ph sz="half" idx="1"/>
          </p:nvPr>
        </p:nvSpPr>
        <p:spPr>
          <a:xfrm>
            <a:off x="682625" y="1981200"/>
            <a:ext cx="3724275" cy="4114800"/>
          </a:xfrm>
        </p:spPr>
        <p:txBody>
          <a:bodyPr/>
          <a:lstStyle/>
          <a:p>
            <a:pPr eaLnBrk="1" hangingPunct="1"/>
            <a:endParaRPr lang="it-IT" altLang="it-IT" sz="2800" smtClean="0"/>
          </a:p>
        </p:txBody>
      </p:sp>
      <p:graphicFrame>
        <p:nvGraphicFramePr>
          <p:cNvPr id="30726" name="Object 4"/>
          <p:cNvGraphicFramePr>
            <a:graphicFrameLocks noGrp="1" noChangeAspect="1"/>
          </p:cNvGraphicFramePr>
          <p:nvPr>
            <p:ph sz="half" idx="2"/>
          </p:nvPr>
        </p:nvGraphicFramePr>
        <p:xfrm>
          <a:off x="-381000" y="0"/>
          <a:ext cx="9525000" cy="7143750"/>
        </p:xfrm>
        <a:graphic>
          <a:graphicData uri="http://schemas.openxmlformats.org/presentationml/2006/ole">
            <p:oleObj spid="_x0000_s30728" name="Diapositiva di Microsoft Office PowerPoint 97-2003" r:id="rId3" imgW="4184835" imgH="3137877" progId="PowerPoint.Slide.8">
              <p:embed/>
            </p:oleObj>
          </a:graphicData>
        </a:graphic>
      </p:graphicFrame>
      <p:sp>
        <p:nvSpPr>
          <p:cNvPr id="2" name="Segnaposto piè di pagina 5"/>
          <p:cNvSpPr>
            <a:spLocks noGrp="1"/>
          </p:cNvSpPr>
          <p:nvPr>
            <p:ph type="ftr" sz="quarter" idx="11"/>
          </p:nvPr>
        </p:nvSpPr>
        <p:spPr/>
        <p:txBody>
          <a:bodyPr/>
          <a:lstStyle/>
          <a:p>
            <a:pPr>
              <a:defRPr/>
            </a:pPr>
            <a:r>
              <a:rPr lang="it-IT" altLang="it-IT"/>
              <a:t>Napoli, 12 Febbraio 2026</a:t>
            </a:r>
          </a:p>
        </p:txBody>
      </p:sp>
      <p:sp>
        <p:nvSpPr>
          <p:cNvPr id="30723" name="Segnaposto numero diapositiva 6"/>
          <p:cNvSpPr>
            <a:spLocks noGrp="1"/>
          </p:cNvSpPr>
          <p:nvPr>
            <p:ph type="sldNum" sz="quarter" idx="12"/>
          </p:nvPr>
        </p:nvSpPr>
        <p:spPr>
          <a:noFill/>
          <a:ln>
            <a:miter lim="800000"/>
            <a:headEnd/>
            <a:tailEnd/>
          </a:ln>
        </p:spPr>
        <p:txBody>
          <a:bodyPr/>
          <a:lstStyle/>
          <a:p>
            <a:pPr lvl="1"/>
            <a:fld id="{7ED56AAF-371A-40A1-8183-EA757F2C7EB0}" type="slidenum">
              <a:rPr lang="it-IT" altLang="it-IT"/>
              <a:pPr lvl="1"/>
              <a:t>12</a:t>
            </a:fld>
            <a:endParaRPr lang="it-IT" altLang="it-IT">
              <a:latin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748" name="Object 4"/>
          <p:cNvGraphicFramePr>
            <a:graphicFrameLocks noGrp="1" noChangeAspect="1"/>
          </p:cNvGraphicFramePr>
          <p:nvPr>
            <p:ph type="body" sz="half" idx="1"/>
          </p:nvPr>
        </p:nvGraphicFramePr>
        <p:xfrm>
          <a:off x="0" y="0"/>
          <a:ext cx="9144000" cy="6858000"/>
        </p:xfrm>
        <a:graphic>
          <a:graphicData uri="http://schemas.openxmlformats.org/presentationml/2006/ole">
            <p:oleObj spid="_x0000_s31750" name="Diapositiva" r:id="rId3" imgW="4571966" imgH="3429131" progId="PowerPoint.Slide.8">
              <p:embed/>
            </p:oleObj>
          </a:graphicData>
        </a:graphic>
      </p:graphicFrame>
      <p:pic>
        <p:nvPicPr>
          <p:cNvPr id="31750" name="Picture 6" descr="Accuracy with blunder"/>
          <p:cNvPicPr>
            <a:picLocks noGrp="1" noChangeAspect="1" noChangeArrowheads="1"/>
          </p:cNvPicPr>
          <p:nvPr>
            <p:ph sz="half" idx="2"/>
          </p:nvPr>
        </p:nvPicPr>
        <p:blipFill>
          <a:blip r:embed="rId4"/>
          <a:srcRect/>
          <a:stretch>
            <a:fillRect/>
          </a:stretch>
        </p:blipFill>
        <p:spPr>
          <a:xfrm>
            <a:off x="395288" y="260350"/>
            <a:ext cx="1371600" cy="1371600"/>
          </a:xfrm>
          <a:noFill/>
        </p:spPr>
      </p:pic>
      <p:sp>
        <p:nvSpPr>
          <p:cNvPr id="2" name="Segnaposto piè di pagina 5"/>
          <p:cNvSpPr>
            <a:spLocks noGrp="1"/>
          </p:cNvSpPr>
          <p:nvPr>
            <p:ph type="ftr" sz="quarter" idx="11"/>
          </p:nvPr>
        </p:nvSpPr>
        <p:spPr/>
        <p:txBody>
          <a:bodyPr/>
          <a:lstStyle/>
          <a:p>
            <a:pPr>
              <a:defRPr/>
            </a:pPr>
            <a:r>
              <a:rPr lang="it-IT" altLang="it-IT"/>
              <a:t>Napoli, 12 Febbraio 2026</a:t>
            </a:r>
          </a:p>
        </p:txBody>
      </p:sp>
      <p:sp>
        <p:nvSpPr>
          <p:cNvPr id="31747" name="Segnaposto numero diapositiva 6"/>
          <p:cNvSpPr>
            <a:spLocks noGrp="1"/>
          </p:cNvSpPr>
          <p:nvPr>
            <p:ph type="sldNum" sz="quarter" idx="12"/>
          </p:nvPr>
        </p:nvSpPr>
        <p:spPr>
          <a:noFill/>
          <a:ln>
            <a:miter lim="800000"/>
            <a:headEnd/>
            <a:tailEnd/>
          </a:ln>
        </p:spPr>
        <p:txBody>
          <a:bodyPr/>
          <a:lstStyle/>
          <a:p>
            <a:pPr lvl="1"/>
            <a:fld id="{0B9B9B98-9AC8-4B6E-9759-BC6E6B4ECCB1}" type="slidenum">
              <a:rPr lang="it-IT" altLang="it-IT"/>
              <a:pPr lvl="1"/>
              <a:t>13</a:t>
            </a:fld>
            <a:endParaRPr lang="it-IT" altLang="it-IT">
              <a:latin typeface="Times New Roman" pitchFamily="18" charset="0"/>
            </a:endParaRPr>
          </a:p>
        </p:txBody>
      </p:sp>
      <p:sp>
        <p:nvSpPr>
          <p:cNvPr id="31749" name="Text Box 5"/>
          <p:cNvSpPr txBox="1">
            <a:spLocks noChangeArrowheads="1"/>
          </p:cNvSpPr>
          <p:nvPr/>
        </p:nvSpPr>
        <p:spPr bwMode="auto">
          <a:xfrm>
            <a:off x="250825" y="0"/>
            <a:ext cx="1368425" cy="366713"/>
          </a:xfrm>
          <a:prstGeom prst="rect">
            <a:avLst/>
          </a:prstGeom>
          <a:noFill/>
          <a:ln w="9525">
            <a:noFill/>
            <a:miter lim="800000"/>
            <a:headEnd/>
            <a:tailEnd/>
          </a:ln>
          <a:effectLst/>
        </p:spPr>
        <p:txBody>
          <a:bodyPr>
            <a:spAutoFit/>
          </a:bodyPr>
          <a:lstStyle/>
          <a:p>
            <a:pPr>
              <a:spcBef>
                <a:spcPct val="50000"/>
              </a:spcBef>
            </a:pPr>
            <a:endParaRPr lang="it-IT" altLang="it-IT"/>
          </a:p>
        </p:txBody>
      </p:sp>
    </p:spTree>
  </p:cSld>
  <p:clrMapOvr>
    <a:masterClrMapping/>
  </p:clrMapOvr>
  <p:transition>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2" name="Rectangle 2"/>
          <p:cNvSpPr>
            <a:spLocks noGrp="1" noChangeArrowheads="1"/>
          </p:cNvSpPr>
          <p:nvPr>
            <p:ph type="title"/>
          </p:nvPr>
        </p:nvSpPr>
        <p:spPr/>
        <p:txBody>
          <a:bodyPr>
            <a:normAutofit fontScale="90000"/>
          </a:bodyPr>
          <a:lstStyle/>
          <a:p>
            <a:pPr eaLnBrk="1" hangingPunct="1">
              <a:defRPr/>
            </a:pPr>
            <a:r>
              <a:rPr lang="it-IT" altLang="it-IT" sz="4000" i="1"/>
              <a:t>Leggi nazionali: </a:t>
            </a:r>
            <a:br>
              <a:rPr lang="it-IT" altLang="it-IT" sz="4000" i="1"/>
            </a:br>
            <a:r>
              <a:rPr lang="it-IT" altLang="it-IT" sz="4000" i="1"/>
              <a:t>“Ultima” riforma della riforma</a:t>
            </a:r>
            <a:endParaRPr lang="it-IT" altLang="it-IT" sz="4000"/>
          </a:p>
        </p:txBody>
      </p:sp>
      <p:sp>
        <p:nvSpPr>
          <p:cNvPr id="32773" name="Rectangle 3"/>
          <p:cNvSpPr>
            <a:spLocks noGrp="1" noChangeArrowheads="1"/>
          </p:cNvSpPr>
          <p:nvPr>
            <p:ph idx="1"/>
          </p:nvPr>
        </p:nvSpPr>
        <p:spPr/>
        <p:txBody>
          <a:bodyPr/>
          <a:lstStyle/>
          <a:p>
            <a:pPr eaLnBrk="1" hangingPunct="1"/>
            <a:r>
              <a:rPr lang="it-IT" altLang="it-IT" smtClean="0"/>
              <a:t>D. Lgs. 19 giugno 1999 n. 229 (cd “Bindi” o riforma ter)</a:t>
            </a:r>
          </a:p>
          <a:p>
            <a:pPr eaLnBrk="1" hangingPunct="1"/>
            <a:endParaRPr lang="it-IT" altLang="it-IT" smtClean="0"/>
          </a:p>
          <a:p>
            <a:pPr eaLnBrk="1" hangingPunct="1"/>
            <a:r>
              <a:rPr lang="it-IT" altLang="it-IT" smtClean="0"/>
              <a:t>“Norme per la razionalizzazione del Servizio Sanitario”</a:t>
            </a:r>
          </a:p>
        </p:txBody>
      </p:sp>
      <p:sp>
        <p:nvSpPr>
          <p:cNvPr id="2" name="Segnaposto piè di pagina 4"/>
          <p:cNvSpPr>
            <a:spLocks noGrp="1"/>
          </p:cNvSpPr>
          <p:nvPr>
            <p:ph type="ftr" sz="quarter" idx="11"/>
          </p:nvPr>
        </p:nvSpPr>
        <p:spPr/>
        <p:txBody>
          <a:bodyPr/>
          <a:lstStyle/>
          <a:p>
            <a:pPr>
              <a:defRPr/>
            </a:pPr>
            <a:r>
              <a:rPr lang="it-IT" altLang="it-IT"/>
              <a:t>Napoli, 12 Febbraio 2026</a:t>
            </a:r>
          </a:p>
        </p:txBody>
      </p:sp>
      <p:sp>
        <p:nvSpPr>
          <p:cNvPr id="32771" name="Segnaposto numero diapositiva 5"/>
          <p:cNvSpPr>
            <a:spLocks noGrp="1"/>
          </p:cNvSpPr>
          <p:nvPr>
            <p:ph type="sldNum" sz="quarter" idx="12"/>
          </p:nvPr>
        </p:nvSpPr>
        <p:spPr>
          <a:noFill/>
          <a:ln>
            <a:miter lim="800000"/>
            <a:headEnd/>
            <a:tailEnd/>
          </a:ln>
        </p:spPr>
        <p:txBody>
          <a:bodyPr/>
          <a:lstStyle/>
          <a:p>
            <a:pPr lvl="1"/>
            <a:fld id="{2B26E91D-F5C0-4EEA-999D-01C42BB3C458}" type="slidenum">
              <a:rPr lang="it-IT" altLang="it-IT"/>
              <a:pPr lvl="1"/>
              <a:t>14</a:t>
            </a:fld>
            <a:endParaRPr lang="it-IT" altLang="it-IT">
              <a:latin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p:nvPr>
        </p:nvSpPr>
        <p:spPr>
          <a:xfrm>
            <a:off x="285721" y="609600"/>
            <a:ext cx="8477280" cy="5486400"/>
          </a:xfrm>
        </p:spPr>
        <p:txBody>
          <a:bodyPr>
            <a:noAutofit/>
          </a:bodyPr>
          <a:lstStyle/>
          <a:p>
            <a:pPr algn="just">
              <a:buNone/>
            </a:pPr>
            <a:r>
              <a:rPr kumimoji="1" lang="it-IT" altLang="it-IT" sz="2400" i="1" dirty="0" smtClean="0">
                <a:latin typeface="Times New Roman" pitchFamily="18" charset="0"/>
              </a:rPr>
              <a:t>    In Italia, in particolare, il tormentato cammino verso la qualità nei laboratori è iniziato, sul piano normativo, con il </a:t>
            </a:r>
            <a:r>
              <a:rPr kumimoji="1" lang="it-IT" altLang="it-IT" sz="2400" b="1" i="1" dirty="0" smtClean="0">
                <a:latin typeface="Times New Roman" pitchFamily="18" charset="0"/>
              </a:rPr>
              <a:t>DPCM del 19/1/84 (“Decreto Craxi</a:t>
            </a:r>
            <a:r>
              <a:rPr kumimoji="1" lang="it-IT" altLang="it-IT" sz="2400" i="1" dirty="0" smtClean="0">
                <a:latin typeface="Times New Roman" pitchFamily="18" charset="0"/>
              </a:rPr>
              <a:t>”). In esso, infatti, venivano per la prima volta chiaramente definiti dei </a:t>
            </a:r>
            <a:r>
              <a:rPr kumimoji="1" lang="it-IT" altLang="it-IT" sz="2400" b="1" i="1" dirty="0" smtClean="0">
                <a:latin typeface="Times New Roman" pitchFamily="18" charset="0"/>
              </a:rPr>
              <a:t>parametri minimi strutturali </a:t>
            </a:r>
            <a:r>
              <a:rPr kumimoji="1" lang="it-IT" altLang="it-IT" sz="2400" i="1" dirty="0" smtClean="0">
                <a:latin typeface="Times New Roman" pitchFamily="18" charset="0"/>
              </a:rPr>
              <a:t>e di attrezzatura necessari perché un laboratorio possa funzionare e, soprattutto, veniva reso </a:t>
            </a:r>
            <a:r>
              <a:rPr kumimoji="1" lang="it-IT" altLang="it-IT" sz="2400" b="1" i="1" dirty="0" smtClean="0">
                <a:latin typeface="Times New Roman" pitchFamily="18" charset="0"/>
              </a:rPr>
              <a:t>obbligatorio</a:t>
            </a:r>
            <a:r>
              <a:rPr kumimoji="1" lang="it-IT" altLang="it-IT" sz="2400" i="1" dirty="0" smtClean="0">
                <a:latin typeface="Times New Roman" pitchFamily="18" charset="0"/>
              </a:rPr>
              <a:t> il controllo di qualità, inteso sia come controllo di qualità interno (CQI) sia come Valutazione Esterna di Qualità (VEQ).</a:t>
            </a:r>
            <a:r>
              <a:rPr kumimoji="1" lang="it-IT" altLang="it-IT" sz="2400" dirty="0" smtClean="0">
                <a:latin typeface="Times New Roman" pitchFamily="18" charset="0"/>
              </a:rPr>
              <a:t> </a:t>
            </a:r>
            <a:r>
              <a:rPr kumimoji="1" lang="it-IT" altLang="it-IT" sz="2400" i="1" dirty="0" smtClean="0">
                <a:latin typeface="Times New Roman" pitchFamily="18" charset="0"/>
              </a:rPr>
              <a:t>Benché ancora limitato alla sola fase analitica, il concetto di qualità, proprio attraverso i laboratori di analisi, entrava in tutti i settori dei servizi sanitari. Veniva così dato il via, almeno sul piano normativo, a quell’itinerario, tuttora in corso, che dovrà portare, si spera in tempi non troppo lunghi, all’applicazione - anche in Italia - del modello universalmente riconosciuto come vincente della QT secondo le norme UNI-ISO. </a:t>
            </a:r>
            <a:endParaRPr kumimoji="1" lang="it-IT" altLang="it-IT" sz="2400" dirty="0" smtClean="0">
              <a:latin typeface="Times New Roman" pitchFamily="18" charset="0"/>
            </a:endParaRPr>
          </a:p>
          <a:p>
            <a:pPr>
              <a:buNone/>
            </a:pPr>
            <a:endParaRPr lang="it-IT" sz="2400" dirty="0"/>
          </a:p>
        </p:txBody>
      </p:sp>
      <p:sp>
        <p:nvSpPr>
          <p:cNvPr id="3" name="Segnaposto piè di pagina 2"/>
          <p:cNvSpPr>
            <a:spLocks noGrp="1"/>
          </p:cNvSpPr>
          <p:nvPr>
            <p:ph type="ftr" sz="quarter" idx="11"/>
          </p:nvPr>
        </p:nvSpPr>
        <p:spPr/>
        <p:txBody>
          <a:bodyPr/>
          <a:lstStyle/>
          <a:p>
            <a:pPr>
              <a:defRPr/>
            </a:pPr>
            <a:r>
              <a:rPr lang="it-IT" altLang="it-IT" smtClean="0"/>
              <a:t>Napoli, 12 Febbraio 2026</a:t>
            </a:r>
            <a:endParaRPr lang="it-IT" altLang="it-IT"/>
          </a:p>
        </p:txBody>
      </p:sp>
      <p:sp>
        <p:nvSpPr>
          <p:cNvPr id="4" name="Segnaposto numero diapositiva 3"/>
          <p:cNvSpPr>
            <a:spLocks noGrp="1"/>
          </p:cNvSpPr>
          <p:nvPr>
            <p:ph type="sldNum" sz="quarter" idx="12"/>
          </p:nvPr>
        </p:nvSpPr>
        <p:spPr/>
        <p:txBody>
          <a:bodyPr/>
          <a:lstStyle/>
          <a:p>
            <a:pPr lvl="1"/>
            <a:fld id="{49C0B98D-4EF1-4254-96E3-7F8C1F683B7C}" type="slidenum">
              <a:rPr lang="it-IT" altLang="it-IT" smtClean="0"/>
              <a:pPr lvl="1"/>
              <a:t>15</a:t>
            </a:fld>
            <a:endParaRPr lang="it-IT" altLang="it-IT">
              <a:latin typeface="Times New Roman" pitchFamily="18" charset="0"/>
            </a:endParaRPr>
          </a:p>
        </p:txBody>
      </p:sp>
    </p:spTree>
  </p:cSld>
  <p:clrMapOvr>
    <a:masterClrMapping/>
  </p:clrMapOvr>
  <p:transition>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p:nvPr>
        </p:nvSpPr>
        <p:spPr>
          <a:xfrm>
            <a:off x="285721" y="609600"/>
            <a:ext cx="8477280" cy="5486400"/>
          </a:xfrm>
        </p:spPr>
        <p:txBody>
          <a:bodyPr>
            <a:normAutofit/>
          </a:bodyPr>
          <a:lstStyle/>
          <a:p>
            <a:pPr algn="just">
              <a:buNone/>
            </a:pPr>
            <a:r>
              <a:rPr kumimoji="1" lang="it-IT" altLang="it-IT" sz="2600" i="1" dirty="0" smtClean="0">
                <a:latin typeface="Times New Roman" pitchFamily="18" charset="0"/>
                <a:cs typeface="Times New Roman" pitchFamily="18" charset="0"/>
              </a:rPr>
              <a:t>    </a:t>
            </a:r>
            <a:r>
              <a:rPr kumimoji="1" lang="it-IT" altLang="it-IT" sz="2600" dirty="0" smtClean="0">
                <a:latin typeface="Times New Roman" pitchFamily="18" charset="0"/>
                <a:cs typeface="Times New Roman" pitchFamily="18" charset="0"/>
              </a:rPr>
              <a:t>Otto anni dopo la pubblicazione del “Decreto Craxi”, il </a:t>
            </a:r>
            <a:r>
              <a:rPr kumimoji="1" lang="it-IT" altLang="it-IT" sz="2600" b="1" dirty="0" smtClean="0">
                <a:latin typeface="Times New Roman" pitchFamily="18" charset="0"/>
                <a:cs typeface="Times New Roman" pitchFamily="18" charset="0"/>
              </a:rPr>
              <a:t>D.L. 30/12/92 </a:t>
            </a:r>
            <a:r>
              <a:rPr kumimoji="1" lang="it-IT" altLang="it-IT" sz="2600" b="1" dirty="0" err="1" smtClean="0">
                <a:latin typeface="Times New Roman" pitchFamily="18" charset="0"/>
                <a:cs typeface="Times New Roman" pitchFamily="18" charset="0"/>
              </a:rPr>
              <a:t>n°</a:t>
            </a:r>
            <a:r>
              <a:rPr kumimoji="1" lang="it-IT" altLang="it-IT" sz="2600" b="1" dirty="0" smtClean="0">
                <a:latin typeface="Times New Roman" pitchFamily="18" charset="0"/>
                <a:cs typeface="Times New Roman" pitchFamily="18" charset="0"/>
              </a:rPr>
              <a:t> 502</a:t>
            </a:r>
            <a:r>
              <a:rPr kumimoji="1" lang="it-IT" altLang="it-IT" sz="2600" dirty="0" smtClean="0">
                <a:latin typeface="Times New Roman" pitchFamily="18" charset="0"/>
                <a:cs typeface="Times New Roman" pitchFamily="18" charset="0"/>
              </a:rPr>
              <a:t>, relativo al “Riordino della disciplina in materia sanitaria, a norma dell’art. 1 della legge 23 ottobre 1992, n. 421”, riproponeva con determinazione il problema del controllo di qualità </a:t>
            </a:r>
            <a:r>
              <a:rPr kumimoji="1" lang="it-IT" altLang="it-IT" sz="2600" b="1" dirty="0" smtClean="0">
                <a:latin typeface="Times New Roman" pitchFamily="18" charset="0"/>
                <a:cs typeface="Times New Roman" pitchFamily="18" charset="0"/>
              </a:rPr>
              <a:t>all’art. 10, comma 1</a:t>
            </a:r>
            <a:r>
              <a:rPr kumimoji="1" lang="it-IT" altLang="it-IT" sz="2600" dirty="0" smtClean="0">
                <a:latin typeface="Times New Roman" pitchFamily="18" charset="0"/>
                <a:cs typeface="Times New Roman" pitchFamily="18" charset="0"/>
              </a:rPr>
              <a:t>: “</a:t>
            </a:r>
            <a:r>
              <a:rPr kumimoji="1" lang="it-IT" altLang="it-IT" sz="2600" u="sng" dirty="0" smtClean="0">
                <a:latin typeface="Times New Roman" pitchFamily="18" charset="0"/>
                <a:cs typeface="Times New Roman" pitchFamily="18" charset="0"/>
              </a:rPr>
              <a:t>Allo scopo di garantire la qualità dell’assistenza nei confronti della generalità dei cittadini, è adottato in via ordinaria il metodo della verifica e revisione della qualità delle prestazioni, al cui sviluppo devono risultare funzionali i modelli organizzativi ed i flussi informativi dei soggetti erogatori, pubblici e privati, ed il Servizio Sanitario Nazionale</a:t>
            </a:r>
            <a:r>
              <a:rPr kumimoji="1" lang="it-IT" altLang="it-IT" dirty="0" smtClean="0"/>
              <a:t>”. </a:t>
            </a:r>
          </a:p>
          <a:p>
            <a:pPr algn="just">
              <a:buNone/>
            </a:pPr>
            <a:endParaRPr lang="it-IT" dirty="0"/>
          </a:p>
        </p:txBody>
      </p:sp>
      <p:sp>
        <p:nvSpPr>
          <p:cNvPr id="3" name="Segnaposto piè di pagina 2"/>
          <p:cNvSpPr>
            <a:spLocks noGrp="1"/>
          </p:cNvSpPr>
          <p:nvPr>
            <p:ph type="ftr" sz="quarter" idx="11"/>
          </p:nvPr>
        </p:nvSpPr>
        <p:spPr/>
        <p:txBody>
          <a:bodyPr/>
          <a:lstStyle/>
          <a:p>
            <a:pPr>
              <a:defRPr/>
            </a:pPr>
            <a:r>
              <a:rPr lang="it-IT" altLang="it-IT" smtClean="0"/>
              <a:t>Napoli, 12 Febbraio 2026</a:t>
            </a:r>
            <a:endParaRPr lang="it-IT" altLang="it-IT"/>
          </a:p>
        </p:txBody>
      </p:sp>
      <p:sp>
        <p:nvSpPr>
          <p:cNvPr id="4" name="Segnaposto numero diapositiva 3"/>
          <p:cNvSpPr>
            <a:spLocks noGrp="1"/>
          </p:cNvSpPr>
          <p:nvPr>
            <p:ph type="sldNum" sz="quarter" idx="12"/>
          </p:nvPr>
        </p:nvSpPr>
        <p:spPr/>
        <p:txBody>
          <a:bodyPr/>
          <a:lstStyle/>
          <a:p>
            <a:pPr lvl="1"/>
            <a:fld id="{49C0B98D-4EF1-4254-96E3-7F8C1F683B7C}" type="slidenum">
              <a:rPr lang="it-IT" altLang="it-IT" smtClean="0"/>
              <a:pPr lvl="1"/>
              <a:t>16</a:t>
            </a:fld>
            <a:endParaRPr lang="it-IT" altLang="it-IT">
              <a:latin typeface="Times New Roman" pitchFamily="18" charset="0"/>
            </a:endParaRPr>
          </a:p>
        </p:txBody>
      </p:sp>
    </p:spTree>
  </p:cSld>
  <p:clrMapOvr>
    <a:masterClrMapping/>
  </p:clrMapOvr>
  <p:transition>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p:nvPr>
        </p:nvSpPr>
        <p:spPr>
          <a:xfrm>
            <a:off x="285721" y="609600"/>
            <a:ext cx="8477280" cy="5486400"/>
          </a:xfrm>
        </p:spPr>
        <p:txBody>
          <a:bodyPr>
            <a:normAutofit fontScale="92500"/>
          </a:bodyPr>
          <a:lstStyle/>
          <a:p>
            <a:pPr>
              <a:buNone/>
            </a:pPr>
            <a:r>
              <a:rPr kumimoji="1" lang="it-IT" altLang="it-IT" i="1" dirty="0" smtClean="0">
                <a:latin typeface="Times New Roman" pitchFamily="18" charset="0"/>
              </a:rPr>
              <a:t>    </a:t>
            </a:r>
            <a:r>
              <a:rPr kumimoji="1" lang="it-IT" altLang="it-IT" sz="2800" dirty="0" smtClean="0">
                <a:latin typeface="Times New Roman" pitchFamily="18" charset="0"/>
              </a:rPr>
              <a:t>Nel comma </a:t>
            </a:r>
            <a:r>
              <a:rPr kumimoji="1" lang="it-IT" altLang="it-IT" sz="2800" b="1" dirty="0" smtClean="0">
                <a:latin typeface="Times New Roman" pitchFamily="18" charset="0"/>
              </a:rPr>
              <a:t>2 dello stesso art. 10 </a:t>
            </a:r>
            <a:r>
              <a:rPr kumimoji="1" lang="it-IT" altLang="it-IT" sz="2800" dirty="0" smtClean="0">
                <a:latin typeface="Times New Roman" pitchFamily="18" charset="0"/>
              </a:rPr>
              <a:t>venivano altresì definiti </a:t>
            </a:r>
            <a:r>
              <a:rPr kumimoji="1" lang="it-IT" altLang="it-IT" sz="2800" u="sng" dirty="0" smtClean="0">
                <a:latin typeface="Times New Roman" pitchFamily="18" charset="0"/>
              </a:rPr>
              <a:t>i compiti delle Regioni, le quali devono verificare “il rispetto delle disposizioni in materia di requisiti minimi </a:t>
            </a:r>
            <a:r>
              <a:rPr kumimoji="1" lang="it-IT" altLang="it-IT" sz="2800" dirty="0" smtClean="0">
                <a:latin typeface="Times New Roman" pitchFamily="18" charset="0"/>
              </a:rPr>
              <a:t>e classificazione delle strutture erogatrici, con particolare riguardo alle prescrizioni relative alle </a:t>
            </a:r>
            <a:r>
              <a:rPr kumimoji="1" lang="it-IT" altLang="it-IT" sz="2800" u="sng" dirty="0" smtClean="0">
                <a:latin typeface="Times New Roman" pitchFamily="18" charset="0"/>
              </a:rPr>
              <a:t>attività di controllo della qualità delle prestazioni</a:t>
            </a:r>
            <a:r>
              <a:rPr kumimoji="1" lang="it-IT" altLang="it-IT" sz="2800" dirty="0" smtClean="0">
                <a:latin typeface="Times New Roman" pitchFamily="18" charset="0"/>
              </a:rPr>
              <a:t>”. </a:t>
            </a:r>
          </a:p>
          <a:p>
            <a:pPr>
              <a:buNone/>
            </a:pPr>
            <a:r>
              <a:rPr kumimoji="1" lang="it-IT" altLang="it-IT" sz="2800" dirty="0" smtClean="0">
                <a:latin typeface="Times New Roman" pitchFamily="18" charset="0"/>
              </a:rPr>
              <a:t>    Nel </a:t>
            </a:r>
            <a:r>
              <a:rPr kumimoji="1" lang="it-IT" altLang="it-IT" sz="2800" b="1" dirty="0" smtClean="0">
                <a:latin typeface="Times New Roman" pitchFamily="18" charset="0"/>
              </a:rPr>
              <a:t>comma 3</a:t>
            </a:r>
            <a:r>
              <a:rPr kumimoji="1" lang="it-IT" altLang="it-IT" sz="2800" dirty="0" smtClean="0">
                <a:latin typeface="Times New Roman" pitchFamily="18" charset="0"/>
              </a:rPr>
              <a:t>, infine, veniva sancito che “con decreto del ministero della Sanità </a:t>
            </a:r>
            <a:r>
              <a:rPr kumimoji="1" lang="it-IT" altLang="it-IT" sz="2800" u="sng" dirty="0" smtClean="0">
                <a:latin typeface="Times New Roman" pitchFamily="18" charset="0"/>
              </a:rPr>
              <a:t>sono stabiliti i contenuti e le modalità di utilizzo degli indicatori di efficienza e di qualità</a:t>
            </a:r>
            <a:r>
              <a:rPr kumimoji="1" lang="it-IT" altLang="it-IT" sz="2800" dirty="0" smtClean="0">
                <a:latin typeface="Times New Roman" pitchFamily="18" charset="0"/>
              </a:rPr>
              <a:t>. Il ministero della Sanità, in sede di presentazione della relazione sullo stato sanitario del Paese, riferisce in merito alle verifiche dei risultati conseguiti, avvalendosi del predetto sistema di indicatori”.</a:t>
            </a:r>
          </a:p>
          <a:p>
            <a:pPr>
              <a:buNone/>
            </a:pPr>
            <a:endParaRPr lang="it-IT" dirty="0"/>
          </a:p>
        </p:txBody>
      </p:sp>
      <p:sp>
        <p:nvSpPr>
          <p:cNvPr id="3" name="Segnaposto piè di pagina 2"/>
          <p:cNvSpPr>
            <a:spLocks noGrp="1"/>
          </p:cNvSpPr>
          <p:nvPr>
            <p:ph type="ftr" sz="quarter" idx="11"/>
          </p:nvPr>
        </p:nvSpPr>
        <p:spPr/>
        <p:txBody>
          <a:bodyPr/>
          <a:lstStyle/>
          <a:p>
            <a:pPr>
              <a:defRPr/>
            </a:pPr>
            <a:r>
              <a:rPr lang="it-IT" altLang="it-IT" smtClean="0"/>
              <a:t>Napoli, 12 Febbraio 2026</a:t>
            </a:r>
            <a:endParaRPr lang="it-IT" altLang="it-IT"/>
          </a:p>
        </p:txBody>
      </p:sp>
      <p:sp>
        <p:nvSpPr>
          <p:cNvPr id="4" name="Segnaposto numero diapositiva 3"/>
          <p:cNvSpPr>
            <a:spLocks noGrp="1"/>
          </p:cNvSpPr>
          <p:nvPr>
            <p:ph type="sldNum" sz="quarter" idx="12"/>
          </p:nvPr>
        </p:nvSpPr>
        <p:spPr/>
        <p:txBody>
          <a:bodyPr/>
          <a:lstStyle/>
          <a:p>
            <a:pPr lvl="1"/>
            <a:fld id="{49C0B98D-4EF1-4254-96E3-7F8C1F683B7C}" type="slidenum">
              <a:rPr lang="it-IT" altLang="it-IT" smtClean="0"/>
              <a:pPr lvl="1"/>
              <a:t>17</a:t>
            </a:fld>
            <a:endParaRPr lang="it-IT" altLang="it-IT">
              <a:latin typeface="Times New Roman" pitchFamily="18" charset="0"/>
            </a:endParaRPr>
          </a:p>
        </p:txBody>
      </p:sp>
    </p:spTree>
  </p:cSld>
  <p:clrMapOvr>
    <a:masterClrMapping/>
  </p:clrMapOvr>
  <p:transition>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4"/>
          <p:cNvSpPr>
            <a:spLocks noGrp="1"/>
          </p:cNvSpPr>
          <p:nvPr>
            <p:ph type="ftr" sz="quarter" idx="11"/>
          </p:nvPr>
        </p:nvSpPr>
        <p:spPr/>
        <p:txBody>
          <a:bodyPr/>
          <a:lstStyle/>
          <a:p>
            <a:pPr>
              <a:defRPr/>
            </a:pPr>
            <a:r>
              <a:rPr lang="it-IT" altLang="it-IT"/>
              <a:t>Napoli, 12 Febbraio 2026</a:t>
            </a:r>
          </a:p>
        </p:txBody>
      </p:sp>
      <p:sp>
        <p:nvSpPr>
          <p:cNvPr id="36867" name="Segnaposto numero diapositiva 5"/>
          <p:cNvSpPr>
            <a:spLocks noGrp="1"/>
          </p:cNvSpPr>
          <p:nvPr>
            <p:ph type="sldNum" sz="quarter" idx="12"/>
          </p:nvPr>
        </p:nvSpPr>
        <p:spPr>
          <a:noFill/>
          <a:ln>
            <a:miter lim="800000"/>
            <a:headEnd/>
            <a:tailEnd/>
          </a:ln>
        </p:spPr>
        <p:txBody>
          <a:bodyPr/>
          <a:lstStyle/>
          <a:p>
            <a:pPr lvl="1"/>
            <a:fld id="{4FDE3868-EC1E-4AE5-9054-D5C4626649BF}" type="slidenum">
              <a:rPr lang="it-IT" altLang="it-IT"/>
              <a:pPr lvl="1"/>
              <a:t>18</a:t>
            </a:fld>
            <a:endParaRPr lang="it-IT" altLang="it-IT">
              <a:latin typeface="Times New Roman" pitchFamily="18" charset="0"/>
            </a:endParaRPr>
          </a:p>
        </p:txBody>
      </p:sp>
      <p:sp>
        <p:nvSpPr>
          <p:cNvPr id="36868" name="Text Box 4"/>
          <p:cNvSpPr txBox="1">
            <a:spLocks noChangeArrowheads="1"/>
          </p:cNvSpPr>
          <p:nvPr/>
        </p:nvSpPr>
        <p:spPr bwMode="auto">
          <a:xfrm>
            <a:off x="395288" y="260350"/>
            <a:ext cx="8497887" cy="6555641"/>
          </a:xfrm>
          <a:prstGeom prst="rect">
            <a:avLst/>
          </a:prstGeom>
          <a:noFill/>
          <a:ln w="9525">
            <a:noFill/>
            <a:miter lim="800000"/>
            <a:headEnd/>
            <a:tailEnd/>
          </a:ln>
          <a:effectLst/>
        </p:spPr>
        <p:txBody>
          <a:bodyPr>
            <a:spAutoFit/>
          </a:bodyPr>
          <a:lstStyle/>
          <a:p>
            <a:pPr algn="just" eaLnBrk="1" hangingPunct="1"/>
            <a:r>
              <a:rPr kumimoji="1" lang="it-IT" altLang="it-IT" sz="2400" dirty="0">
                <a:latin typeface="Times New Roman" pitchFamily="18" charset="0"/>
                <a:cs typeface="Times New Roman" pitchFamily="18" charset="0"/>
              </a:rPr>
              <a:t>L’anno successivo, il </a:t>
            </a:r>
            <a:r>
              <a:rPr kumimoji="1" lang="it-IT" altLang="it-IT" sz="2400" b="1" dirty="0">
                <a:latin typeface="Times New Roman" pitchFamily="18" charset="0"/>
                <a:cs typeface="Times New Roman" pitchFamily="18" charset="0"/>
              </a:rPr>
              <a:t>D.L. </a:t>
            </a:r>
            <a:r>
              <a:rPr kumimoji="1" lang="it-IT" altLang="it-IT" sz="2400" b="1" dirty="0" err="1">
                <a:latin typeface="Times New Roman" pitchFamily="18" charset="0"/>
                <a:cs typeface="Times New Roman" pitchFamily="18" charset="0"/>
              </a:rPr>
              <a:t>n°</a:t>
            </a:r>
            <a:r>
              <a:rPr kumimoji="1" lang="it-IT" altLang="it-IT" sz="2400" b="1" dirty="0">
                <a:latin typeface="Times New Roman" pitchFamily="18" charset="0"/>
                <a:cs typeface="Times New Roman" pitchFamily="18" charset="0"/>
              </a:rPr>
              <a:t> 517 del 7/12/93 all’art. 3 punto 2 </a:t>
            </a:r>
            <a:r>
              <a:rPr kumimoji="1" lang="it-IT" altLang="it-IT" sz="2400" dirty="0">
                <a:latin typeface="Times New Roman" pitchFamily="18" charset="0"/>
                <a:cs typeface="Times New Roman" pitchFamily="18" charset="0"/>
              </a:rPr>
              <a:t>riaffermava che “</a:t>
            </a:r>
            <a:r>
              <a:rPr kumimoji="1" lang="it-IT" altLang="it-IT" sz="2400" u="sng" dirty="0">
                <a:latin typeface="Times New Roman" pitchFamily="18" charset="0"/>
                <a:cs typeface="Times New Roman" pitchFamily="18" charset="0"/>
              </a:rPr>
              <a:t>spettano in particolare alle Regioni la determinazione dei principi sulla organizzazione dei Servizi </a:t>
            </a:r>
            <a:r>
              <a:rPr kumimoji="1" lang="it-IT" altLang="it-IT" sz="2400" dirty="0">
                <a:latin typeface="Times New Roman" pitchFamily="18" charset="0"/>
                <a:cs typeface="Times New Roman" pitchFamily="18" charset="0"/>
              </a:rPr>
              <a:t>e sull’attività destinata alla tutela della salute e dei criteri di finanziamento delle unità sanitarie locali e delle aziende ospedaliere, le attività di indirizzo tecnico, promozione e supporto nei confronti delle predette unità sanitarie locali ed aziende, </a:t>
            </a:r>
            <a:r>
              <a:rPr kumimoji="1" lang="it-IT" altLang="it-IT" sz="2400" u="sng" dirty="0">
                <a:latin typeface="Times New Roman" pitchFamily="18" charset="0"/>
                <a:cs typeface="Times New Roman" pitchFamily="18" charset="0"/>
              </a:rPr>
              <a:t>anche in relazione al controllo di gestione e alla valutazione della qualità delle prestazioni sanitarie</a:t>
            </a:r>
            <a:r>
              <a:rPr kumimoji="1" lang="it-IT" altLang="it-IT" sz="2400" dirty="0">
                <a:latin typeface="Times New Roman" pitchFamily="18" charset="0"/>
                <a:cs typeface="Times New Roman" pitchFamily="18" charset="0"/>
              </a:rPr>
              <a:t>”. </a:t>
            </a:r>
          </a:p>
          <a:p>
            <a:pPr algn="just" eaLnBrk="1" hangingPunct="1"/>
            <a:r>
              <a:rPr kumimoji="1" lang="it-IT" altLang="it-IT" sz="2400" b="1" dirty="0">
                <a:latin typeface="Times New Roman" pitchFamily="18" charset="0"/>
                <a:cs typeface="Times New Roman" pitchFamily="18" charset="0"/>
              </a:rPr>
              <a:t>L’art. 9 </a:t>
            </a:r>
            <a:r>
              <a:rPr kumimoji="1" lang="it-IT" altLang="it-IT" sz="2400" dirty="0">
                <a:latin typeface="Times New Roman" pitchFamily="18" charset="0"/>
                <a:cs typeface="Times New Roman" pitchFamily="18" charset="0"/>
              </a:rPr>
              <a:t>precisava che “ferma restando la competenza delle Regioni in materia di autorizzazione e vigilanza sulle istituzioni sanitarie private, con atto di indirizzo e coordinamento, </a:t>
            </a:r>
            <a:r>
              <a:rPr kumimoji="1" lang="it-IT" altLang="it-IT" sz="2400" u="sng" dirty="0">
                <a:latin typeface="Times New Roman" pitchFamily="18" charset="0"/>
                <a:cs typeface="Times New Roman" pitchFamily="18" charset="0"/>
              </a:rPr>
              <a:t>sono definiti i requisiti strutturali, tecnologici e organizzativi minimi </a:t>
            </a:r>
            <a:r>
              <a:rPr kumimoji="1" lang="it-IT" altLang="it-IT" sz="2400" dirty="0">
                <a:latin typeface="Times New Roman" pitchFamily="18" charset="0"/>
                <a:cs typeface="Times New Roman" pitchFamily="18" charset="0"/>
              </a:rPr>
              <a:t>richiesti per l’esercizio delle attività sanitarie da parte delle strutture pubbliche e private e </a:t>
            </a:r>
            <a:r>
              <a:rPr kumimoji="1" lang="it-IT" altLang="it-IT" sz="2400" u="sng" dirty="0">
                <a:latin typeface="Times New Roman" pitchFamily="18" charset="0"/>
                <a:cs typeface="Times New Roman" pitchFamily="18" charset="0"/>
              </a:rPr>
              <a:t>la periodicità dei controlli sulla permanenza dei requisiti stessi</a:t>
            </a:r>
            <a:r>
              <a:rPr kumimoji="1" lang="it-IT" altLang="it-IT" sz="2400" dirty="0">
                <a:latin typeface="Times New Roman" pitchFamily="18" charset="0"/>
                <a:cs typeface="Times New Roman" pitchFamily="18" charset="0"/>
              </a:rPr>
              <a:t>”</a:t>
            </a:r>
            <a:r>
              <a:rPr kumimoji="1" lang="it-IT" altLang="it-IT" sz="2400" i="1" dirty="0"/>
              <a:t>.</a:t>
            </a:r>
            <a:r>
              <a:rPr kumimoji="1" lang="it-IT" altLang="it-IT" sz="2400" dirty="0"/>
              <a:t> </a:t>
            </a:r>
          </a:p>
          <a:p>
            <a:pPr>
              <a:spcBef>
                <a:spcPct val="50000"/>
              </a:spcBef>
            </a:pPr>
            <a:endParaRPr lang="it-IT" altLang="it-IT" sz="2400" dirty="0"/>
          </a:p>
        </p:txBody>
      </p:sp>
    </p:spTree>
  </p:cSld>
  <p:clrMapOvr>
    <a:masterClrMapping/>
  </p:clrMapOvr>
  <p:transition>
    <p:cu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4"/>
          <p:cNvSpPr>
            <a:spLocks noGrp="1"/>
          </p:cNvSpPr>
          <p:nvPr>
            <p:ph type="ftr" sz="quarter" idx="11"/>
          </p:nvPr>
        </p:nvSpPr>
        <p:spPr/>
        <p:txBody>
          <a:bodyPr/>
          <a:lstStyle/>
          <a:p>
            <a:pPr>
              <a:defRPr/>
            </a:pPr>
            <a:r>
              <a:rPr lang="it-IT" altLang="it-IT"/>
              <a:t>Napoli, 12 Febbraio 2026</a:t>
            </a:r>
          </a:p>
        </p:txBody>
      </p:sp>
      <p:sp>
        <p:nvSpPr>
          <p:cNvPr id="37891" name="Segnaposto numero diapositiva 5"/>
          <p:cNvSpPr>
            <a:spLocks noGrp="1"/>
          </p:cNvSpPr>
          <p:nvPr>
            <p:ph type="sldNum" sz="quarter" idx="12"/>
          </p:nvPr>
        </p:nvSpPr>
        <p:spPr>
          <a:noFill/>
          <a:ln>
            <a:miter lim="800000"/>
            <a:headEnd/>
            <a:tailEnd/>
          </a:ln>
        </p:spPr>
        <p:txBody>
          <a:bodyPr/>
          <a:lstStyle/>
          <a:p>
            <a:pPr lvl="1"/>
            <a:fld id="{0FF29798-7F82-43DA-8696-90FFF70F0DA2}" type="slidenum">
              <a:rPr lang="it-IT" altLang="it-IT"/>
              <a:pPr lvl="1"/>
              <a:t>19</a:t>
            </a:fld>
            <a:endParaRPr lang="it-IT" altLang="it-IT">
              <a:latin typeface="Times New Roman" pitchFamily="18" charset="0"/>
            </a:endParaRPr>
          </a:p>
        </p:txBody>
      </p:sp>
      <p:sp>
        <p:nvSpPr>
          <p:cNvPr id="37892" name="Text Box 4"/>
          <p:cNvSpPr txBox="1">
            <a:spLocks noChangeArrowheads="1"/>
          </p:cNvSpPr>
          <p:nvPr/>
        </p:nvSpPr>
        <p:spPr bwMode="auto">
          <a:xfrm>
            <a:off x="0" y="188913"/>
            <a:ext cx="8820150" cy="6370975"/>
          </a:xfrm>
          <a:prstGeom prst="rect">
            <a:avLst/>
          </a:prstGeom>
          <a:noFill/>
          <a:ln w="9525">
            <a:noFill/>
            <a:miter lim="800000"/>
            <a:headEnd/>
            <a:tailEnd/>
          </a:ln>
          <a:effectLst/>
        </p:spPr>
        <p:txBody>
          <a:bodyPr>
            <a:spAutoFit/>
          </a:bodyPr>
          <a:lstStyle/>
          <a:p>
            <a:pPr marL="457200" indent="-457200" algn="just" eaLnBrk="1" hangingPunct="1"/>
            <a:r>
              <a:rPr kumimoji="1" lang="it-IT" altLang="it-IT" sz="2000" i="1" dirty="0">
                <a:latin typeface="Times New Roman" pitchFamily="18" charset="0"/>
              </a:rPr>
              <a:t>	</a:t>
            </a:r>
            <a:r>
              <a:rPr kumimoji="1" lang="it-IT" altLang="it-IT" sz="2400" dirty="0">
                <a:latin typeface="Times New Roman" pitchFamily="18" charset="0"/>
              </a:rPr>
              <a:t>Tra i principi direttivi e i criteri venivano posti anche quelli di “prevedere obbligo di controllo di qualità delle prestazioni erogate” e veniva specificato che “le Regioni e le Unità Sanitarie Locali per quanto di propria competenza adottano i provvedimenti necessari per la instaurazione dei nuovi rapporti previsti dal presente decreto fondati sul principio dell’accreditamento delle istituzioni, sulla modalità di pagamento a prestazione e sull’adozione del sistema di verifica e revisione della qualità delle attività svolte e delle prestazioni erogate”. L’art. </a:t>
            </a:r>
            <a:r>
              <a:rPr kumimoji="1" lang="it-IT" altLang="it-IT" sz="2400" b="1" dirty="0">
                <a:latin typeface="Times New Roman" pitchFamily="18" charset="0"/>
              </a:rPr>
              <a:t>12, modificando l’art. 10 del D.L. 502/92 </a:t>
            </a:r>
            <a:r>
              <a:rPr kumimoji="1" lang="it-IT" altLang="it-IT" sz="2400" dirty="0">
                <a:latin typeface="Times New Roman" pitchFamily="18" charset="0"/>
              </a:rPr>
              <a:t>citato in precedenza, al comma 2 sostitutivo recitava testualmente “</a:t>
            </a:r>
            <a:r>
              <a:rPr kumimoji="1" lang="it-IT" altLang="it-IT" sz="2400" u="sng" dirty="0">
                <a:latin typeface="Times New Roman" pitchFamily="18" charset="0"/>
              </a:rPr>
              <a:t>Le regioni, nell’esercizio dei poteri di vigilanza e avvalendosi dei propri servizi ispettivi, verificano il rispetto delle disposizioni in materia di requisiti minimi e classificazione delle strutture erogatrici, con particolare riguardo alla introduzione ed utilizzazione di sistemi di sorveglianza  e di strumenti e metodologie per la verifica di qualità dei servizi e delle prestazioni</a:t>
            </a:r>
            <a:r>
              <a:rPr kumimoji="1" lang="it-IT" altLang="it-IT" sz="2400" dirty="0">
                <a:latin typeface="Times New Roman" pitchFamily="18" charset="0"/>
              </a:rPr>
              <a:t>. </a:t>
            </a:r>
            <a:r>
              <a:rPr kumimoji="1" lang="it-IT" altLang="it-IT" i="1" dirty="0">
                <a:latin typeface="Times New Roman" pitchFamily="18" charset="0"/>
              </a:rPr>
              <a:t>	</a:t>
            </a:r>
          </a:p>
        </p:txBody>
      </p:sp>
    </p:spTree>
  </p:cSld>
  <p:clrMapOvr>
    <a:masterClrMapping/>
  </p:clrMapOvr>
  <p:transition>
    <p:cu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4"/>
          <p:cNvSpPr>
            <a:spLocks noGrp="1"/>
          </p:cNvSpPr>
          <p:nvPr>
            <p:ph type="ftr" sz="quarter" idx="11"/>
          </p:nvPr>
        </p:nvSpPr>
        <p:spPr/>
        <p:txBody>
          <a:bodyPr/>
          <a:lstStyle/>
          <a:p>
            <a:pPr>
              <a:defRPr/>
            </a:pPr>
            <a:r>
              <a:rPr lang="it-IT" altLang="it-IT"/>
              <a:t>Napoli, 12 Febbraio 2026</a:t>
            </a:r>
          </a:p>
        </p:txBody>
      </p:sp>
      <p:sp>
        <p:nvSpPr>
          <p:cNvPr id="38915" name="Segnaposto numero diapositiva 5"/>
          <p:cNvSpPr>
            <a:spLocks noGrp="1"/>
          </p:cNvSpPr>
          <p:nvPr>
            <p:ph type="sldNum" sz="quarter" idx="12"/>
          </p:nvPr>
        </p:nvSpPr>
        <p:spPr>
          <a:noFill/>
          <a:ln>
            <a:miter lim="800000"/>
            <a:headEnd/>
            <a:tailEnd/>
          </a:ln>
        </p:spPr>
        <p:txBody>
          <a:bodyPr/>
          <a:lstStyle/>
          <a:p>
            <a:pPr lvl="1"/>
            <a:fld id="{AE402A72-464D-47D6-ADDD-FB14F17B8B57}" type="slidenum">
              <a:rPr lang="it-IT" altLang="it-IT"/>
              <a:pPr lvl="1"/>
              <a:t>20</a:t>
            </a:fld>
            <a:endParaRPr lang="it-IT" altLang="it-IT">
              <a:latin typeface="Times New Roman" pitchFamily="18" charset="0"/>
            </a:endParaRPr>
          </a:p>
        </p:txBody>
      </p:sp>
      <p:sp>
        <p:nvSpPr>
          <p:cNvPr id="38916" name="Text Box 4"/>
          <p:cNvSpPr txBox="1">
            <a:spLocks noChangeArrowheads="1"/>
          </p:cNvSpPr>
          <p:nvPr/>
        </p:nvSpPr>
        <p:spPr bwMode="auto">
          <a:xfrm>
            <a:off x="323850" y="260350"/>
            <a:ext cx="8604250" cy="6186309"/>
          </a:xfrm>
          <a:prstGeom prst="rect">
            <a:avLst/>
          </a:prstGeom>
          <a:noFill/>
          <a:ln w="9525">
            <a:noFill/>
            <a:miter lim="800000"/>
            <a:headEnd/>
            <a:tailEnd/>
          </a:ln>
          <a:effectLst/>
        </p:spPr>
        <p:txBody>
          <a:bodyPr>
            <a:spAutoFit/>
          </a:bodyPr>
          <a:lstStyle/>
          <a:p>
            <a:pPr algn="just" eaLnBrk="1" hangingPunct="1"/>
            <a:r>
              <a:rPr kumimoji="1" lang="it-IT" altLang="it-IT" sz="2400" dirty="0"/>
              <a:t>Il Ministero della Sanità interviene nell’esercizio del potere di alta vigilanza”.</a:t>
            </a:r>
          </a:p>
          <a:p>
            <a:pPr algn="just" eaLnBrk="1" hangingPunct="1"/>
            <a:endParaRPr kumimoji="1" lang="it-IT" altLang="it-IT" sz="2400" dirty="0"/>
          </a:p>
          <a:p>
            <a:pPr algn="just" eaLnBrk="1" hangingPunct="1"/>
            <a:r>
              <a:rPr kumimoji="1" lang="it-IT" altLang="it-IT" sz="2400" dirty="0"/>
              <a:t>Con il </a:t>
            </a:r>
            <a:r>
              <a:rPr kumimoji="1" lang="it-IT" altLang="it-IT" sz="2400" b="1" dirty="0"/>
              <a:t>Decreto del Presidente della Repubblica del 1 Marzo 1994</a:t>
            </a:r>
            <a:r>
              <a:rPr kumimoji="1" lang="it-IT" altLang="it-IT" sz="2400" dirty="0"/>
              <a:t> viene approvato il Piano Sanitario Nazionale per il triennio 1994/1996. </a:t>
            </a:r>
          </a:p>
          <a:p>
            <a:pPr algn="just" eaLnBrk="1" hangingPunct="1"/>
            <a:r>
              <a:rPr kumimoji="1" lang="it-IT" altLang="it-IT" sz="2400" dirty="0"/>
              <a:t>Tra gli obiettivi pratici del piano vi è anche quello della </a:t>
            </a:r>
            <a:r>
              <a:rPr kumimoji="1" lang="it-IT" altLang="it-IT" sz="2400" u="sng" dirty="0"/>
              <a:t>riduzione dei tempi di attesa per le attività ambulatoriali che, nel caso specifico delle indagini di laboratorio, non devono superare le 48 ore</a:t>
            </a:r>
            <a:r>
              <a:rPr kumimoji="1" lang="it-IT" altLang="it-IT" sz="2400" dirty="0"/>
              <a:t> “fatti salvi esami che per ragioni tecniche vengono eseguiti con periodicità programmata e le situazioni di urgenza”. Nello stesso piano  </a:t>
            </a:r>
            <a:r>
              <a:rPr kumimoji="1" lang="it-IT" altLang="it-IT" sz="2400" u="sng" dirty="0"/>
              <a:t>vengono fissati anche i livelli uniformi di assistenza sanitaria nelle diverse tipologie </a:t>
            </a:r>
            <a:r>
              <a:rPr kumimoji="1" lang="it-IT" altLang="it-IT" sz="2400" dirty="0"/>
              <a:t>(di base, specialistica semiresidenziale e territoriale, ospedaliera, residenziale ecc.) e vengono definiti: </a:t>
            </a:r>
          </a:p>
          <a:p>
            <a:pPr>
              <a:spcBef>
                <a:spcPct val="50000"/>
              </a:spcBef>
            </a:pPr>
            <a:endParaRPr lang="it-IT" altLang="it-IT" sz="2400" dirty="0"/>
          </a:p>
        </p:txBody>
      </p:sp>
    </p:spTree>
  </p:cSld>
  <p:clrMapOvr>
    <a:masterClrMapping/>
  </p:clrMapOvr>
  <p:transition>
    <p:cu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4"/>
          <p:cNvSpPr>
            <a:spLocks noGrp="1"/>
          </p:cNvSpPr>
          <p:nvPr>
            <p:ph type="ftr" sz="quarter" idx="11"/>
          </p:nvPr>
        </p:nvSpPr>
        <p:spPr/>
        <p:txBody>
          <a:bodyPr/>
          <a:lstStyle/>
          <a:p>
            <a:pPr>
              <a:defRPr/>
            </a:pPr>
            <a:r>
              <a:rPr lang="it-IT" altLang="it-IT"/>
              <a:t>Napoli, 12 Febbraio 2026</a:t>
            </a:r>
          </a:p>
        </p:txBody>
      </p:sp>
      <p:sp>
        <p:nvSpPr>
          <p:cNvPr id="39939" name="Segnaposto numero diapositiva 5"/>
          <p:cNvSpPr>
            <a:spLocks noGrp="1"/>
          </p:cNvSpPr>
          <p:nvPr>
            <p:ph type="sldNum" sz="quarter" idx="12"/>
          </p:nvPr>
        </p:nvSpPr>
        <p:spPr>
          <a:noFill/>
          <a:ln>
            <a:miter lim="800000"/>
            <a:headEnd/>
            <a:tailEnd/>
          </a:ln>
        </p:spPr>
        <p:txBody>
          <a:bodyPr/>
          <a:lstStyle/>
          <a:p>
            <a:pPr lvl="1"/>
            <a:fld id="{93CACF0D-B69E-4435-B4DA-FADE4EDC5DDD}" type="slidenum">
              <a:rPr lang="it-IT" altLang="it-IT"/>
              <a:pPr lvl="1"/>
              <a:t>21</a:t>
            </a:fld>
            <a:endParaRPr lang="it-IT" altLang="it-IT">
              <a:latin typeface="Times New Roman" pitchFamily="18" charset="0"/>
            </a:endParaRPr>
          </a:p>
        </p:txBody>
      </p:sp>
      <p:sp>
        <p:nvSpPr>
          <p:cNvPr id="39940" name="Text Box 4"/>
          <p:cNvSpPr txBox="1">
            <a:spLocks noChangeArrowheads="1"/>
          </p:cNvSpPr>
          <p:nvPr/>
        </p:nvSpPr>
        <p:spPr bwMode="auto">
          <a:xfrm>
            <a:off x="468313" y="0"/>
            <a:ext cx="8353425" cy="6604000"/>
          </a:xfrm>
          <a:prstGeom prst="rect">
            <a:avLst/>
          </a:prstGeom>
          <a:noFill/>
          <a:ln w="9525">
            <a:noFill/>
            <a:miter lim="800000"/>
            <a:headEnd/>
            <a:tailEnd/>
          </a:ln>
          <a:effectLst/>
        </p:spPr>
        <p:txBody>
          <a:bodyPr>
            <a:spAutoFit/>
          </a:bodyPr>
          <a:lstStyle/>
          <a:p>
            <a:pPr marL="457200" indent="-457200" algn="just" eaLnBrk="1" hangingPunct="1"/>
            <a:r>
              <a:rPr kumimoji="1" lang="it-IT" altLang="it-IT" sz="2400" i="1">
                <a:latin typeface="Times New Roman" pitchFamily="18" charset="0"/>
              </a:rPr>
              <a:t>-</a:t>
            </a:r>
            <a:r>
              <a:rPr kumimoji="1" lang="it-IT" altLang="it-IT" sz="2400" b="1" i="1">
                <a:latin typeface="Times New Roman" pitchFamily="18" charset="0"/>
              </a:rPr>
              <a:t>i sistemi di valutazione e di controllo delle attività sanitarie;</a:t>
            </a:r>
          </a:p>
          <a:p>
            <a:pPr marL="457200" indent="-457200" algn="just" eaLnBrk="1" hangingPunct="1"/>
            <a:r>
              <a:rPr kumimoji="1" lang="it-IT" altLang="it-IT" sz="2400" b="1" i="1">
                <a:latin typeface="Times New Roman" pitchFamily="18" charset="0"/>
              </a:rPr>
              <a:t>-gli indirizzi relativi alla formazione del personale;</a:t>
            </a:r>
          </a:p>
          <a:p>
            <a:pPr marL="457200" indent="-457200" algn="just" eaLnBrk="1" hangingPunct="1"/>
            <a:r>
              <a:rPr kumimoji="1" lang="it-IT" altLang="it-IT" sz="2400" b="1" i="1">
                <a:latin typeface="Times New Roman" pitchFamily="18" charset="0"/>
              </a:rPr>
              <a:t>-i criteri di finanziamenti e di accreditamento delle istituzioni sanitarie.</a:t>
            </a:r>
          </a:p>
          <a:p>
            <a:pPr marL="457200" indent="-457200" algn="just" eaLnBrk="1" hangingPunct="1">
              <a:buFontTx/>
              <a:buChar char="•"/>
            </a:pPr>
            <a:r>
              <a:rPr kumimoji="1" lang="it-IT" altLang="it-IT" sz="2400" i="1">
                <a:latin typeface="Times New Roman" pitchFamily="18" charset="0"/>
              </a:rPr>
              <a:t>	Con la G.U del 10/11/95 n° 263 sono stati pubblicati i contenuti e le modalità di utilizzo degli indicatori di efficienza e di qualità nel servizio sanitario nazionale, che riguardano, in particolare:</a:t>
            </a:r>
          </a:p>
          <a:p>
            <a:pPr marL="457200" indent="-457200" algn="just" eaLnBrk="1" hangingPunct="1"/>
            <a:r>
              <a:rPr kumimoji="1" lang="it-IT" altLang="it-IT" sz="2400" b="1" i="1">
                <a:latin typeface="Times New Roman" pitchFamily="18" charset="0"/>
              </a:rPr>
              <a:t>domanda/accessibilità alle prestazioni; risorse impiegate nel processo di produzione e di erogazione delle prestazioni; attività svolte; risultati ottenuti.</a:t>
            </a:r>
          </a:p>
          <a:p>
            <a:pPr marL="457200" indent="-457200" algn="just" eaLnBrk="1" hangingPunct="1">
              <a:buFontTx/>
              <a:buChar char="•"/>
            </a:pPr>
            <a:r>
              <a:rPr kumimoji="1" lang="it-IT" altLang="it-IT" sz="2400" i="1">
                <a:latin typeface="Times New Roman" pitchFamily="18" charset="0"/>
              </a:rPr>
              <a:t>	Con la G.U. del 18/1/97 n° 14  sono stati pubblicati gli indicatori di qualità dei servizi e delle prestazioni sanitarie, i quali riguardano, in particolare:</a:t>
            </a:r>
          </a:p>
          <a:p>
            <a:pPr marL="457200" indent="-457200" algn="just" eaLnBrk="1" hangingPunct="1"/>
            <a:r>
              <a:rPr kumimoji="1" lang="it-IT" altLang="it-IT" sz="2400" b="1" i="1">
                <a:latin typeface="Times New Roman" pitchFamily="18" charset="0"/>
              </a:rPr>
              <a:t>personalizzazione/umanizzazione;</a:t>
            </a:r>
          </a:p>
          <a:p>
            <a:pPr marL="457200" indent="-457200" algn="just" eaLnBrk="1" hangingPunct="1"/>
            <a:r>
              <a:rPr kumimoji="1" lang="it-IT" altLang="it-IT" sz="2400" b="1" i="1">
                <a:latin typeface="Times New Roman" pitchFamily="18" charset="0"/>
              </a:rPr>
              <a:t>diritto all’informazione; prestazioni alberghiere;</a:t>
            </a:r>
          </a:p>
          <a:p>
            <a:pPr marL="457200" indent="-457200" algn="just" eaLnBrk="1" hangingPunct="1"/>
            <a:r>
              <a:rPr kumimoji="1" lang="it-IT" altLang="it-IT" sz="2400" b="1" i="1">
                <a:latin typeface="Times New Roman" pitchFamily="18" charset="0"/>
              </a:rPr>
              <a:t>aspetti della prevenzione. </a:t>
            </a:r>
          </a:p>
          <a:p>
            <a:pPr marL="457200" indent="-457200" algn="just" eaLnBrk="1" hangingPunct="1"/>
            <a:r>
              <a:rPr kumimoji="1" lang="it-IT" altLang="it-IT" sz="2000" b="1" i="1">
                <a:latin typeface="Times New Roman" pitchFamily="18" charset="0"/>
              </a:rPr>
              <a:t>	</a:t>
            </a:r>
            <a:endParaRPr kumimoji="1" lang="it-IT" altLang="it-IT" sz="2000" b="1">
              <a:latin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4"/>
          <p:cNvSpPr>
            <a:spLocks noGrp="1"/>
          </p:cNvSpPr>
          <p:nvPr>
            <p:ph type="ftr" sz="quarter" idx="11"/>
          </p:nvPr>
        </p:nvSpPr>
        <p:spPr/>
        <p:txBody>
          <a:bodyPr/>
          <a:lstStyle/>
          <a:p>
            <a:pPr>
              <a:defRPr/>
            </a:pPr>
            <a:r>
              <a:rPr lang="it-IT" altLang="it-IT"/>
              <a:t>Napoli, 12 Febbraio 2026</a:t>
            </a:r>
          </a:p>
        </p:txBody>
      </p:sp>
      <p:sp>
        <p:nvSpPr>
          <p:cNvPr id="40963" name="Segnaposto numero diapositiva 5"/>
          <p:cNvSpPr>
            <a:spLocks noGrp="1"/>
          </p:cNvSpPr>
          <p:nvPr>
            <p:ph type="sldNum" sz="quarter" idx="12"/>
          </p:nvPr>
        </p:nvSpPr>
        <p:spPr>
          <a:noFill/>
          <a:ln>
            <a:miter lim="800000"/>
            <a:headEnd/>
            <a:tailEnd/>
          </a:ln>
        </p:spPr>
        <p:txBody>
          <a:bodyPr/>
          <a:lstStyle/>
          <a:p>
            <a:pPr lvl="1"/>
            <a:fld id="{AD0C6882-3BFA-4252-ACE8-343BD0AEA09C}" type="slidenum">
              <a:rPr lang="it-IT" altLang="it-IT"/>
              <a:pPr lvl="1"/>
              <a:t>22</a:t>
            </a:fld>
            <a:endParaRPr lang="it-IT" altLang="it-IT">
              <a:latin typeface="Times New Roman" pitchFamily="18" charset="0"/>
            </a:endParaRPr>
          </a:p>
        </p:txBody>
      </p:sp>
      <p:sp>
        <p:nvSpPr>
          <p:cNvPr id="40964" name="Text Box 4"/>
          <p:cNvSpPr txBox="1">
            <a:spLocks noChangeArrowheads="1"/>
          </p:cNvSpPr>
          <p:nvPr/>
        </p:nvSpPr>
        <p:spPr bwMode="auto">
          <a:xfrm>
            <a:off x="250825" y="836613"/>
            <a:ext cx="8675688" cy="5447645"/>
          </a:xfrm>
          <a:prstGeom prst="rect">
            <a:avLst/>
          </a:prstGeom>
          <a:noFill/>
          <a:ln w="9525">
            <a:noFill/>
            <a:miter lim="800000"/>
            <a:headEnd/>
            <a:tailEnd/>
          </a:ln>
          <a:effectLst/>
        </p:spPr>
        <p:txBody>
          <a:bodyPr>
            <a:spAutoFit/>
          </a:bodyPr>
          <a:lstStyle/>
          <a:p>
            <a:pPr algn="just"/>
            <a:r>
              <a:rPr kumimoji="1" lang="it-IT" altLang="it-IT" sz="2400" dirty="0"/>
              <a:t>Il </a:t>
            </a:r>
            <a:r>
              <a:rPr kumimoji="1" lang="it-IT" altLang="it-IT" sz="2400" b="1" dirty="0"/>
              <a:t>decreto del presidente della Repubblica del 14/1/97 (visto l’art. 8, comma 4, del D. </a:t>
            </a:r>
            <a:r>
              <a:rPr kumimoji="1" lang="it-IT" altLang="it-IT" sz="2400" b="1" dirty="0" err="1"/>
              <a:t>Lgs</a:t>
            </a:r>
            <a:r>
              <a:rPr kumimoji="1" lang="it-IT" altLang="it-IT" sz="2400" b="1" dirty="0"/>
              <a:t>. 502/92, e successive modifiche e integrazioni</a:t>
            </a:r>
            <a:r>
              <a:rPr kumimoji="1" lang="it-IT" altLang="it-IT" sz="2400" dirty="0"/>
              <a:t>) ha emanato, infine, l’atto di approvazione di indirizzo e coordinamento alle regioni e alle province autonome di Trento e Bolzano, in materia di requisiti strutturali, tecnologici ed organizzativi minimi per l’esercizio delle attività sanitarie da parte delle strutture pubbliche e private.</a:t>
            </a:r>
          </a:p>
          <a:p>
            <a:pPr algn="just"/>
            <a:endParaRPr kumimoji="1" lang="it-IT" altLang="it-IT" sz="2400" dirty="0"/>
          </a:p>
          <a:p>
            <a:pPr algn="just"/>
            <a:r>
              <a:rPr kumimoji="1" lang="it-IT" altLang="it-IT" sz="2400" dirty="0"/>
              <a:t>	</a:t>
            </a:r>
            <a:r>
              <a:rPr kumimoji="1" lang="it-IT" altLang="it-IT" sz="2400" u="sng" dirty="0"/>
              <a:t>Passando dal contesto nazionale a quello regionale, nel settore della Medicina di Laboratorio</a:t>
            </a:r>
            <a:r>
              <a:rPr kumimoji="1" lang="it-IT" altLang="it-IT" sz="2400" dirty="0"/>
              <a:t>, purtroppo, a tanti anni dal “Decreto Craxi” sono ancora poche le Regioni che hanno ottemperato pienamente agli obblighi previsti dalla legge</a:t>
            </a:r>
            <a:r>
              <a:rPr kumimoji="1" lang="it-IT" altLang="it-IT" sz="2400" i="1" dirty="0"/>
              <a:t>. </a:t>
            </a:r>
            <a:endParaRPr kumimoji="1" lang="it-IT" altLang="it-IT" sz="2400" dirty="0"/>
          </a:p>
          <a:p>
            <a:pPr>
              <a:spcBef>
                <a:spcPct val="50000"/>
              </a:spcBef>
            </a:pPr>
            <a:endParaRPr lang="it-IT" altLang="it-IT" sz="2400" dirty="0"/>
          </a:p>
        </p:txBody>
      </p:sp>
    </p:spTree>
  </p:cSld>
  <p:clrMapOvr>
    <a:masterClrMapping/>
  </p:clrMapOvr>
  <p:transition>
    <p:cu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p:nvPr>
        </p:nvSpPr>
        <p:spPr>
          <a:xfrm>
            <a:off x="0" y="642918"/>
            <a:ext cx="9143999" cy="5500726"/>
          </a:xfrm>
        </p:spPr>
        <p:txBody>
          <a:bodyPr>
            <a:normAutofit fontScale="70000" lnSpcReduction="20000"/>
          </a:bodyPr>
          <a:lstStyle/>
          <a:p>
            <a:pPr algn="just">
              <a:buNone/>
            </a:pPr>
            <a:r>
              <a:rPr kumimoji="1" lang="it-IT" altLang="it-IT" b="1" dirty="0" smtClean="0">
                <a:latin typeface="Times New Roman" pitchFamily="18" charset="0"/>
              </a:rPr>
              <a:t>Per esempio, la VEQ è eseguita “istituzionalmente” maggiormente nell’ Italia Centro-Settentrionale, come indica la  tabella:</a:t>
            </a:r>
          </a:p>
          <a:p>
            <a:pPr algn="ctr">
              <a:buNone/>
            </a:pPr>
            <a:r>
              <a:rPr kumimoji="1" lang="it-IT" altLang="it-IT" dirty="0" smtClean="0">
                <a:latin typeface="Times New Roman" pitchFamily="18" charset="0"/>
              </a:rPr>
              <a:t> </a:t>
            </a:r>
            <a:endParaRPr kumimoji="1" lang="it-IT" altLang="it-IT" b="1" dirty="0" smtClean="0">
              <a:latin typeface="Times New Roman" pitchFamily="18" charset="0"/>
            </a:endParaRPr>
          </a:p>
          <a:p>
            <a:pPr algn="ctr">
              <a:buNone/>
            </a:pPr>
            <a:r>
              <a:rPr kumimoji="1" lang="it-IT" altLang="it-IT" dirty="0" smtClean="0">
                <a:latin typeface="Times New Roman" pitchFamily="18" charset="0"/>
              </a:rPr>
              <a:t> </a:t>
            </a:r>
            <a:r>
              <a:rPr kumimoji="1" lang="it-IT" altLang="it-IT" sz="3600" b="1" u="sng" dirty="0" smtClean="0">
                <a:latin typeface="Times New Roman" pitchFamily="18" charset="0"/>
              </a:rPr>
              <a:t>Regioni nelle quali è in vigore la VEQ</a:t>
            </a:r>
          </a:p>
          <a:p>
            <a:pPr algn="ctr">
              <a:buNone/>
            </a:pPr>
            <a:r>
              <a:rPr kumimoji="1" lang="it-IT" altLang="it-IT" dirty="0" smtClean="0">
                <a:latin typeface="Times New Roman" pitchFamily="18" charset="0"/>
              </a:rPr>
              <a:t>Piemonte </a:t>
            </a:r>
          </a:p>
          <a:p>
            <a:pPr algn="ctr">
              <a:buNone/>
            </a:pPr>
            <a:r>
              <a:rPr kumimoji="1" lang="it-IT" altLang="it-IT" dirty="0" err="1" smtClean="0">
                <a:latin typeface="Times New Roman" pitchFamily="18" charset="0"/>
              </a:rPr>
              <a:t>Val</a:t>
            </a:r>
            <a:r>
              <a:rPr kumimoji="1" lang="it-IT" altLang="it-IT" dirty="0" smtClean="0">
                <a:latin typeface="Times New Roman" pitchFamily="18" charset="0"/>
              </a:rPr>
              <a:t> d’Aosta</a:t>
            </a:r>
          </a:p>
          <a:p>
            <a:pPr algn="ctr">
              <a:buNone/>
            </a:pPr>
            <a:r>
              <a:rPr kumimoji="1" lang="it-IT" altLang="it-IT" dirty="0" smtClean="0">
                <a:latin typeface="Times New Roman" pitchFamily="18" charset="0"/>
              </a:rPr>
              <a:t>Lombardia</a:t>
            </a:r>
          </a:p>
          <a:p>
            <a:pPr algn="ctr">
              <a:buNone/>
            </a:pPr>
            <a:r>
              <a:rPr kumimoji="1" lang="it-IT" altLang="it-IT" dirty="0" smtClean="0">
                <a:latin typeface="Times New Roman" pitchFamily="18" charset="0"/>
              </a:rPr>
              <a:t>Veneto</a:t>
            </a:r>
          </a:p>
          <a:p>
            <a:pPr algn="ctr">
              <a:buNone/>
            </a:pPr>
            <a:r>
              <a:rPr kumimoji="1" lang="it-IT" altLang="it-IT" dirty="0" smtClean="0">
                <a:latin typeface="Times New Roman" pitchFamily="18" charset="0"/>
              </a:rPr>
              <a:t>Friuli Venezia Giulia</a:t>
            </a:r>
          </a:p>
          <a:p>
            <a:pPr algn="ctr">
              <a:buNone/>
            </a:pPr>
            <a:r>
              <a:rPr kumimoji="1" lang="it-IT" altLang="it-IT" dirty="0" smtClean="0">
                <a:latin typeface="Times New Roman" pitchFamily="18" charset="0"/>
              </a:rPr>
              <a:t>Provincia autonoma di Bolzano</a:t>
            </a:r>
          </a:p>
          <a:p>
            <a:pPr algn="ctr">
              <a:buNone/>
            </a:pPr>
            <a:r>
              <a:rPr kumimoji="1" lang="it-IT" altLang="it-IT" dirty="0" smtClean="0">
                <a:latin typeface="Times New Roman" pitchFamily="18" charset="0"/>
              </a:rPr>
              <a:t>Emilia Romagna</a:t>
            </a:r>
          </a:p>
          <a:p>
            <a:pPr algn="ctr">
              <a:buNone/>
            </a:pPr>
            <a:r>
              <a:rPr kumimoji="1" lang="it-IT" altLang="it-IT" dirty="0" smtClean="0">
                <a:latin typeface="Times New Roman" pitchFamily="18" charset="0"/>
              </a:rPr>
              <a:t>Toscana</a:t>
            </a:r>
          </a:p>
          <a:p>
            <a:pPr algn="ctr">
              <a:buNone/>
            </a:pPr>
            <a:r>
              <a:rPr kumimoji="1" lang="it-IT" altLang="it-IT" dirty="0" smtClean="0">
                <a:latin typeface="Times New Roman" pitchFamily="18" charset="0"/>
              </a:rPr>
              <a:t>Basilicata</a:t>
            </a:r>
          </a:p>
          <a:p>
            <a:pPr algn="ctr">
              <a:buNone/>
            </a:pPr>
            <a:r>
              <a:rPr kumimoji="1" lang="it-IT" altLang="it-IT" dirty="0" smtClean="0">
                <a:latin typeface="Times New Roman" pitchFamily="18" charset="0"/>
              </a:rPr>
              <a:t>Marche</a:t>
            </a:r>
          </a:p>
          <a:p>
            <a:pPr algn="ctr">
              <a:buNone/>
            </a:pPr>
            <a:r>
              <a:rPr kumimoji="1" lang="it-IT" altLang="it-IT" dirty="0" smtClean="0">
                <a:latin typeface="Times New Roman" pitchFamily="18" charset="0"/>
              </a:rPr>
              <a:t>Campania</a:t>
            </a:r>
            <a:endParaRPr kumimoji="1" lang="it-IT" altLang="it-IT" b="1" dirty="0" smtClean="0">
              <a:latin typeface="Times New Roman" pitchFamily="18" charset="0"/>
            </a:endParaRPr>
          </a:p>
        </p:txBody>
      </p:sp>
      <p:sp>
        <p:nvSpPr>
          <p:cNvPr id="3" name="Segnaposto piè di pagina 2"/>
          <p:cNvSpPr>
            <a:spLocks noGrp="1"/>
          </p:cNvSpPr>
          <p:nvPr>
            <p:ph type="ftr" sz="quarter" idx="11"/>
          </p:nvPr>
        </p:nvSpPr>
        <p:spPr/>
        <p:txBody>
          <a:bodyPr/>
          <a:lstStyle/>
          <a:p>
            <a:pPr>
              <a:defRPr/>
            </a:pPr>
            <a:r>
              <a:rPr lang="it-IT" altLang="it-IT" smtClean="0"/>
              <a:t>Napoli, 12 Febbraio 2026</a:t>
            </a:r>
            <a:endParaRPr lang="it-IT" altLang="it-IT"/>
          </a:p>
        </p:txBody>
      </p:sp>
      <p:sp>
        <p:nvSpPr>
          <p:cNvPr id="4" name="Segnaposto numero diapositiva 3"/>
          <p:cNvSpPr>
            <a:spLocks noGrp="1"/>
          </p:cNvSpPr>
          <p:nvPr>
            <p:ph type="sldNum" sz="quarter" idx="12"/>
          </p:nvPr>
        </p:nvSpPr>
        <p:spPr/>
        <p:txBody>
          <a:bodyPr/>
          <a:lstStyle/>
          <a:p>
            <a:pPr lvl="1"/>
            <a:fld id="{49C0B98D-4EF1-4254-96E3-7F8C1F683B7C}" type="slidenum">
              <a:rPr lang="it-IT" altLang="it-IT" smtClean="0"/>
              <a:pPr lvl="1"/>
              <a:t>23</a:t>
            </a:fld>
            <a:endParaRPr lang="it-IT" altLang="it-IT">
              <a:latin typeface="Times New Roman" pitchFamily="18" charset="0"/>
            </a:endParaRPr>
          </a:p>
        </p:txBody>
      </p:sp>
    </p:spTree>
  </p:cSld>
  <p:clrMapOvr>
    <a:masterClrMapping/>
  </p:clrMapOvr>
  <p:transition>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4"/>
          <p:cNvSpPr>
            <a:spLocks noGrp="1"/>
          </p:cNvSpPr>
          <p:nvPr>
            <p:ph type="ftr" sz="quarter" idx="11"/>
          </p:nvPr>
        </p:nvSpPr>
        <p:spPr/>
        <p:txBody>
          <a:bodyPr/>
          <a:lstStyle/>
          <a:p>
            <a:pPr>
              <a:defRPr/>
            </a:pPr>
            <a:r>
              <a:rPr lang="it-IT" altLang="it-IT"/>
              <a:t>Napoli, 12 Febbraio 2026</a:t>
            </a:r>
          </a:p>
        </p:txBody>
      </p:sp>
      <p:sp>
        <p:nvSpPr>
          <p:cNvPr id="43011" name="Segnaposto numero diapositiva 5"/>
          <p:cNvSpPr>
            <a:spLocks noGrp="1"/>
          </p:cNvSpPr>
          <p:nvPr>
            <p:ph type="sldNum" sz="quarter" idx="12"/>
          </p:nvPr>
        </p:nvSpPr>
        <p:spPr>
          <a:noFill/>
          <a:ln>
            <a:miter lim="800000"/>
            <a:headEnd/>
            <a:tailEnd/>
          </a:ln>
        </p:spPr>
        <p:txBody>
          <a:bodyPr/>
          <a:lstStyle/>
          <a:p>
            <a:pPr lvl="1"/>
            <a:fld id="{B7874992-2309-4A7D-BF53-5DB4CE331FD3}" type="slidenum">
              <a:rPr lang="it-IT" altLang="it-IT"/>
              <a:pPr lvl="1"/>
              <a:t>24</a:t>
            </a:fld>
            <a:endParaRPr lang="it-IT" altLang="it-IT">
              <a:latin typeface="Times New Roman" pitchFamily="18" charset="0"/>
            </a:endParaRPr>
          </a:p>
        </p:txBody>
      </p:sp>
      <p:sp>
        <p:nvSpPr>
          <p:cNvPr id="43012" name="Text Box 4"/>
          <p:cNvSpPr txBox="1">
            <a:spLocks noChangeArrowheads="1"/>
          </p:cNvSpPr>
          <p:nvPr/>
        </p:nvSpPr>
        <p:spPr bwMode="auto">
          <a:xfrm>
            <a:off x="179388" y="260350"/>
            <a:ext cx="8964612" cy="5454650"/>
          </a:xfrm>
          <a:prstGeom prst="rect">
            <a:avLst/>
          </a:prstGeom>
          <a:noFill/>
          <a:ln w="9525">
            <a:noFill/>
            <a:miter lim="800000"/>
            <a:headEnd/>
            <a:tailEnd/>
          </a:ln>
          <a:effectLst/>
        </p:spPr>
        <p:txBody>
          <a:bodyPr>
            <a:spAutoFit/>
          </a:bodyPr>
          <a:lstStyle/>
          <a:p>
            <a:pPr algn="just" eaLnBrk="1" hangingPunct="1">
              <a:spcBef>
                <a:spcPct val="50000"/>
              </a:spcBef>
            </a:pPr>
            <a:r>
              <a:rPr kumimoji="1" lang="it-IT" altLang="it-IT" sz="2000" b="1">
                <a:latin typeface="Times New Roman" pitchFamily="18" charset="0"/>
              </a:rPr>
              <a:t>In Lombardia, in particolare, il controllo di qualità è stato reso obbligatorio con la L. R. 79/80, è stato meglio definito con il regolamento n. 5 del 1982 e finalmente praticato nei laboratori pubblici e privati a partire dall’anno 1986, come indica la tabella </a:t>
            </a:r>
          </a:p>
          <a:p>
            <a:pPr algn="ctr" eaLnBrk="1" hangingPunct="1">
              <a:spcBef>
                <a:spcPct val="50000"/>
              </a:spcBef>
            </a:pPr>
            <a:r>
              <a:rPr kumimoji="1" lang="it-IT" altLang="it-IT" sz="2400" b="1" u="sng">
                <a:latin typeface="Times New Roman" pitchFamily="18" charset="0"/>
              </a:rPr>
              <a:t>Controlli di qualità nelle analisi di laboratorio in Lombardia</a:t>
            </a:r>
          </a:p>
          <a:p>
            <a:pPr algn="ctr" eaLnBrk="1" hangingPunct="1">
              <a:spcBef>
                <a:spcPct val="50000"/>
              </a:spcBef>
            </a:pPr>
            <a:endParaRPr kumimoji="1" lang="it-IT" altLang="it-IT" sz="2400" b="1" u="sng">
              <a:latin typeface="Times New Roman" pitchFamily="18" charset="0"/>
            </a:endParaRPr>
          </a:p>
          <a:p>
            <a:pPr eaLnBrk="1" hangingPunct="1"/>
            <a:r>
              <a:rPr kumimoji="1" lang="it-IT" altLang="it-IT" sz="2000" b="1" i="1">
                <a:latin typeface="Times New Roman" pitchFamily="18" charset="0"/>
              </a:rPr>
              <a:t>Settori			Laboratori		 	Epoca di istituzione</a:t>
            </a:r>
          </a:p>
          <a:p>
            <a:pPr eaLnBrk="1" hangingPunct="1"/>
            <a:endParaRPr kumimoji="1" lang="it-IT" altLang="it-IT" sz="2000" b="1" i="1">
              <a:latin typeface="Times New Roman" pitchFamily="18" charset="0"/>
            </a:endParaRPr>
          </a:p>
          <a:p>
            <a:pPr eaLnBrk="1" hangingPunct="1"/>
            <a:r>
              <a:rPr kumimoji="1" lang="it-IT" altLang="it-IT" sz="2000">
                <a:latin typeface="Times New Roman" pitchFamily="18" charset="0"/>
              </a:rPr>
              <a:t>Chimica Clinica		Pubblici e privati			Giugno 1986</a:t>
            </a:r>
          </a:p>
          <a:p>
            <a:pPr eaLnBrk="1" hangingPunct="1"/>
            <a:r>
              <a:rPr kumimoji="1" lang="it-IT" altLang="it-IT" sz="2000">
                <a:latin typeface="Times New Roman" pitchFamily="18" charset="0"/>
              </a:rPr>
              <a:t>Ematologia		Pubblici e privati			Settembre 1990</a:t>
            </a:r>
          </a:p>
          <a:p>
            <a:pPr eaLnBrk="1" hangingPunct="1"/>
            <a:r>
              <a:rPr kumimoji="1" lang="it-IT" altLang="it-IT" sz="2000">
                <a:latin typeface="Times New Roman" pitchFamily="18" charset="0"/>
              </a:rPr>
              <a:t>Coagulazione		Pubblici e privati			Ottobre 1990</a:t>
            </a:r>
          </a:p>
          <a:p>
            <a:pPr eaLnBrk="1" hangingPunct="1"/>
            <a:r>
              <a:rPr kumimoji="1" lang="it-IT" altLang="it-IT" sz="2000">
                <a:latin typeface="Times New Roman" pitchFamily="18" charset="0"/>
              </a:rPr>
              <a:t>Marcatori HIV	C.tri e S.zi Trasfusionali	Lab. privati	Aprile 87 Maggio 92</a:t>
            </a:r>
          </a:p>
          <a:p>
            <a:pPr eaLnBrk="1" hangingPunct="1"/>
            <a:r>
              <a:rPr kumimoji="1" lang="it-IT" altLang="it-IT" sz="2000">
                <a:latin typeface="Times New Roman" pitchFamily="18" charset="0"/>
              </a:rPr>
              <a:t>Marcatori Epatite B	Centri e Servizi Trasfusionali	Aprile 1991</a:t>
            </a:r>
          </a:p>
          <a:p>
            <a:pPr eaLnBrk="1" hangingPunct="1"/>
            <a:r>
              <a:rPr kumimoji="1" lang="it-IT" altLang="it-IT" sz="2000">
                <a:latin typeface="Times New Roman" pitchFamily="18" charset="0"/>
              </a:rPr>
              <a:t>Marcatori Epatite C	Centri e Servizi Trasfusionali	Aprile 1991</a:t>
            </a:r>
          </a:p>
          <a:p>
            <a:pPr eaLnBrk="1" hangingPunct="1"/>
            <a:r>
              <a:rPr kumimoji="1" lang="it-IT" altLang="it-IT" sz="2000">
                <a:latin typeface="Times New Roman" pitchFamily="18" charset="0"/>
              </a:rPr>
              <a:t>Sost. stupefacenti e psicotrope	Pubblici e privati		Settembre 1995</a:t>
            </a:r>
          </a:p>
          <a:p>
            <a:pPr algn="ctr" eaLnBrk="1" hangingPunct="1"/>
            <a:endParaRPr kumimoji="1" lang="it-IT" altLang="it-IT" sz="2000">
              <a:latin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p:nvPr>
        </p:nvSpPr>
        <p:spPr>
          <a:xfrm>
            <a:off x="1" y="609600"/>
            <a:ext cx="8763000" cy="5486400"/>
          </a:xfrm>
        </p:spPr>
        <p:txBody>
          <a:bodyPr>
            <a:normAutofit/>
          </a:bodyPr>
          <a:lstStyle/>
          <a:p>
            <a:pPr algn="just">
              <a:buNone/>
            </a:pPr>
            <a:r>
              <a:rPr kumimoji="1" lang="it-IT" altLang="it-IT" i="1" dirty="0" smtClean="0"/>
              <a:t>    </a:t>
            </a:r>
            <a:r>
              <a:rPr kumimoji="1" lang="it-IT" altLang="it-IT" sz="2400" dirty="0" smtClean="0">
                <a:latin typeface="Arial" pitchFamily="34" charset="0"/>
                <a:cs typeface="Arial" pitchFamily="34" charset="0"/>
              </a:rPr>
              <a:t>E' da sottolineare che su tutto il territorio nazionale sta assumendo sempre maggiore importanza il valore dell'accreditamento: aumentano, infatti, le prescrizioni che specificano di rivolgersi a laboratori accreditati. A tale proposito, oltre alle attività dei laboratori di cui è già richiesto l'accreditamento, come per le prove su alimenti (Direttiva CEE 93/99), per le prove di certificazione di prodotto, e quelle per l'attestazione di conformità, recentemente sono state emanate leggi regionali e Decreti Ministeriali per prove ambientali in cui è richiesto che i laboratori che eseguono tali prove siano accreditati</a:t>
            </a:r>
            <a:r>
              <a:rPr kumimoji="1" lang="it-IT" altLang="it-IT" sz="2400" dirty="0" smtClean="0"/>
              <a:t>. </a:t>
            </a:r>
          </a:p>
          <a:p>
            <a:pPr>
              <a:spcBef>
                <a:spcPct val="50000"/>
              </a:spcBef>
              <a:buNone/>
            </a:pPr>
            <a:endParaRPr lang="it-IT" altLang="it-IT" dirty="0" smtClean="0"/>
          </a:p>
          <a:p>
            <a:pPr>
              <a:buNone/>
            </a:pPr>
            <a:endParaRPr lang="it-IT" dirty="0"/>
          </a:p>
        </p:txBody>
      </p:sp>
      <p:sp>
        <p:nvSpPr>
          <p:cNvPr id="3" name="Segnaposto piè di pagina 2"/>
          <p:cNvSpPr>
            <a:spLocks noGrp="1"/>
          </p:cNvSpPr>
          <p:nvPr>
            <p:ph type="ftr" sz="quarter" idx="11"/>
          </p:nvPr>
        </p:nvSpPr>
        <p:spPr/>
        <p:txBody>
          <a:bodyPr/>
          <a:lstStyle/>
          <a:p>
            <a:pPr>
              <a:defRPr/>
            </a:pPr>
            <a:r>
              <a:rPr lang="it-IT" altLang="it-IT" smtClean="0"/>
              <a:t>Napoli, 12 Febbraio 2026</a:t>
            </a:r>
            <a:endParaRPr lang="it-IT" altLang="it-IT"/>
          </a:p>
        </p:txBody>
      </p:sp>
      <p:sp>
        <p:nvSpPr>
          <p:cNvPr id="4" name="Segnaposto numero diapositiva 3"/>
          <p:cNvSpPr>
            <a:spLocks noGrp="1"/>
          </p:cNvSpPr>
          <p:nvPr>
            <p:ph type="sldNum" sz="quarter" idx="12"/>
          </p:nvPr>
        </p:nvSpPr>
        <p:spPr/>
        <p:txBody>
          <a:bodyPr/>
          <a:lstStyle/>
          <a:p>
            <a:pPr lvl="1"/>
            <a:fld id="{49C0B98D-4EF1-4254-96E3-7F8C1F683B7C}" type="slidenum">
              <a:rPr lang="it-IT" altLang="it-IT" smtClean="0"/>
              <a:pPr lvl="1"/>
              <a:t>25</a:t>
            </a:fld>
            <a:endParaRPr lang="it-IT" altLang="it-IT">
              <a:latin typeface="Times New Roman" pitchFamily="18" charset="0"/>
            </a:endParaRPr>
          </a:p>
        </p:txBody>
      </p:sp>
    </p:spTree>
  </p:cSld>
  <p:clrMapOvr>
    <a:masterClrMapping/>
  </p:clrMapOvr>
  <p:transition>
    <p:cu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p:nvPr>
        </p:nvSpPr>
        <p:spPr/>
        <p:txBody>
          <a:bodyPr>
            <a:normAutofit fontScale="77500" lnSpcReduction="20000"/>
          </a:bodyPr>
          <a:lstStyle/>
          <a:p>
            <a:pPr marL="0" algn="just">
              <a:buNone/>
            </a:pPr>
            <a:r>
              <a:rPr kumimoji="1" lang="it-IT" altLang="it-IT" dirty="0" smtClean="0">
                <a:latin typeface="Times New Roman" pitchFamily="18" charset="0"/>
              </a:rPr>
              <a:t>A titolo di esempio citiamo la seguente emanazione:</a:t>
            </a:r>
          </a:p>
          <a:p>
            <a:pPr marL="0" algn="just">
              <a:buNone/>
            </a:pPr>
            <a:endParaRPr kumimoji="1" lang="it-IT" altLang="it-IT" b="1" dirty="0" smtClean="0">
              <a:latin typeface="Times New Roman" pitchFamily="18" charset="0"/>
            </a:endParaRPr>
          </a:p>
          <a:p>
            <a:pPr marL="0" algn="just">
              <a:buNone/>
            </a:pPr>
            <a:r>
              <a:rPr kumimoji="1" lang="it-IT" altLang="it-IT" b="1" dirty="0" smtClean="0">
                <a:latin typeface="Times New Roman" pitchFamily="18" charset="0"/>
              </a:rPr>
              <a:t>Legge regionale (Veneto) 30/03/95 </a:t>
            </a:r>
            <a:r>
              <a:rPr kumimoji="1" lang="it-IT" altLang="it-IT" b="1" dirty="0" err="1" smtClean="0">
                <a:latin typeface="Times New Roman" pitchFamily="18" charset="0"/>
              </a:rPr>
              <a:t>N°</a:t>
            </a:r>
            <a:r>
              <a:rPr kumimoji="1" lang="it-IT" altLang="it-IT" b="1" dirty="0" smtClean="0">
                <a:latin typeface="Times New Roman" pitchFamily="18" charset="0"/>
              </a:rPr>
              <a:t> 15:  Modifiche ed integrazioni alla legge regionale 16/04/85 in tema di tutela dell'ambiente.</a:t>
            </a:r>
          </a:p>
          <a:p>
            <a:pPr marL="0" algn="just">
              <a:buNone/>
            </a:pPr>
            <a:endParaRPr kumimoji="1" lang="it-IT" altLang="it-IT" dirty="0" smtClean="0">
              <a:latin typeface="Times New Roman" pitchFamily="18" charset="0"/>
            </a:endParaRPr>
          </a:p>
          <a:p>
            <a:pPr marL="0" algn="just">
              <a:buNone/>
            </a:pPr>
            <a:r>
              <a:rPr kumimoji="1" lang="it-IT" altLang="it-IT" dirty="0" smtClean="0">
                <a:latin typeface="Times New Roman" pitchFamily="18" charset="0"/>
              </a:rPr>
              <a:t>Articolo 54 ‑ Laboratori privati. Per lo svolgimento delle analisi fisiche, chimiche e biologiche delle emissioni, degli scarichi, dei rifiuti e dei residui riutilizzabili, nell'ambito di provvedimenti tecnici previsti dalla presente legge i laboratori privati devono essere accreditati ai sensi delle norme UNI EN 45000. Dal 1° gennaio 1997 . . . </a:t>
            </a:r>
            <a:r>
              <a:rPr kumimoji="1" lang="it-IT" altLang="it-IT" u="sng" dirty="0" smtClean="0">
                <a:latin typeface="Times New Roman" pitchFamily="18" charset="0"/>
              </a:rPr>
              <a:t>sono riconosciuti validi solo i certificati</a:t>
            </a:r>
            <a:r>
              <a:rPr kumimoji="1" lang="it-IT" altLang="it-IT" dirty="0" smtClean="0">
                <a:latin typeface="Times New Roman" pitchFamily="18" charset="0"/>
              </a:rPr>
              <a:t> </a:t>
            </a:r>
            <a:r>
              <a:rPr kumimoji="1" lang="it-IT" altLang="it-IT" u="sng" dirty="0" smtClean="0">
                <a:latin typeface="Times New Roman" pitchFamily="18" charset="0"/>
              </a:rPr>
              <a:t>analitici rilasciati dai laboratori accreditati</a:t>
            </a:r>
            <a:r>
              <a:rPr kumimoji="1" lang="it-IT" altLang="it-IT" dirty="0" smtClean="0">
                <a:latin typeface="Times New Roman" pitchFamily="18" charset="0"/>
              </a:rPr>
              <a:t> che abbiano preventivamente comunicato al Presidente della Giunta regionale l'avvenuto accreditamento</a:t>
            </a:r>
            <a:r>
              <a:rPr kumimoji="1" lang="it-IT" altLang="it-IT" i="1" dirty="0" smtClean="0">
                <a:latin typeface="Times New Roman" pitchFamily="18" charset="0"/>
              </a:rPr>
              <a:t>.</a:t>
            </a:r>
          </a:p>
          <a:p>
            <a:pPr algn="just">
              <a:buNone/>
            </a:pPr>
            <a:endParaRPr lang="it-IT" dirty="0"/>
          </a:p>
        </p:txBody>
      </p:sp>
      <p:sp>
        <p:nvSpPr>
          <p:cNvPr id="3" name="Segnaposto piè di pagina 2"/>
          <p:cNvSpPr>
            <a:spLocks noGrp="1"/>
          </p:cNvSpPr>
          <p:nvPr>
            <p:ph type="ftr" sz="quarter" idx="11"/>
          </p:nvPr>
        </p:nvSpPr>
        <p:spPr/>
        <p:txBody>
          <a:bodyPr/>
          <a:lstStyle/>
          <a:p>
            <a:pPr>
              <a:defRPr/>
            </a:pPr>
            <a:r>
              <a:rPr lang="it-IT" altLang="it-IT" smtClean="0"/>
              <a:t>Napoli, 12 Febbraio 2026</a:t>
            </a:r>
            <a:endParaRPr lang="it-IT" altLang="it-IT"/>
          </a:p>
        </p:txBody>
      </p:sp>
      <p:sp>
        <p:nvSpPr>
          <p:cNvPr id="4" name="Segnaposto numero diapositiva 3"/>
          <p:cNvSpPr>
            <a:spLocks noGrp="1"/>
          </p:cNvSpPr>
          <p:nvPr>
            <p:ph type="sldNum" sz="quarter" idx="12"/>
          </p:nvPr>
        </p:nvSpPr>
        <p:spPr/>
        <p:txBody>
          <a:bodyPr/>
          <a:lstStyle/>
          <a:p>
            <a:pPr lvl="1"/>
            <a:fld id="{49C0B98D-4EF1-4254-96E3-7F8C1F683B7C}" type="slidenum">
              <a:rPr lang="it-IT" altLang="it-IT" smtClean="0"/>
              <a:pPr lvl="1"/>
              <a:t>26</a:t>
            </a:fld>
            <a:endParaRPr lang="it-IT" altLang="it-IT">
              <a:latin typeface="Times New Roman" pitchFamily="18" charset="0"/>
            </a:endParaRPr>
          </a:p>
        </p:txBody>
      </p:sp>
    </p:spTree>
  </p:cSld>
  <p:clrMapOvr>
    <a:masterClrMapping/>
  </p:clrMapOvr>
  <p:transition>
    <p:cu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4" name="Rectangle 2"/>
          <p:cNvSpPr>
            <a:spLocks noGrp="1" noChangeArrowheads="1"/>
          </p:cNvSpPr>
          <p:nvPr>
            <p:ph type="title"/>
          </p:nvPr>
        </p:nvSpPr>
        <p:spPr>
          <a:xfrm>
            <a:off x="685800" y="609600"/>
            <a:ext cx="7772400" cy="1143000"/>
          </a:xfrm>
        </p:spPr>
        <p:txBody>
          <a:bodyPr/>
          <a:lstStyle/>
          <a:p>
            <a:pPr eaLnBrk="1" hangingPunct="1">
              <a:defRPr/>
            </a:pPr>
            <a:endParaRPr lang="it-IT" altLang="it-IT"/>
          </a:p>
        </p:txBody>
      </p:sp>
      <p:sp>
        <p:nvSpPr>
          <p:cNvPr id="46085" name="Rectangle 3"/>
          <p:cNvSpPr>
            <a:spLocks noGrp="1" noChangeArrowheads="1"/>
          </p:cNvSpPr>
          <p:nvPr>
            <p:ph sz="half" idx="1"/>
          </p:nvPr>
        </p:nvSpPr>
        <p:spPr>
          <a:xfrm>
            <a:off x="682625" y="1981200"/>
            <a:ext cx="3724275" cy="4114800"/>
          </a:xfrm>
        </p:spPr>
        <p:txBody>
          <a:bodyPr/>
          <a:lstStyle/>
          <a:p>
            <a:pPr eaLnBrk="1" hangingPunct="1"/>
            <a:endParaRPr lang="it-IT" altLang="it-IT" sz="2800" smtClean="0"/>
          </a:p>
        </p:txBody>
      </p:sp>
      <p:graphicFrame>
        <p:nvGraphicFramePr>
          <p:cNvPr id="46086" name="Object 4"/>
          <p:cNvGraphicFramePr>
            <a:graphicFrameLocks noGrp="1" noChangeAspect="1"/>
          </p:cNvGraphicFramePr>
          <p:nvPr>
            <p:ph sz="half" idx="2"/>
          </p:nvPr>
        </p:nvGraphicFramePr>
        <p:xfrm>
          <a:off x="-455613" y="-212725"/>
          <a:ext cx="9596438" cy="7199313"/>
        </p:xfrm>
        <a:graphic>
          <a:graphicData uri="http://schemas.openxmlformats.org/presentationml/2006/ole">
            <p:oleObj spid="_x0000_s46088" name="Diapositiva" r:id="rId3" imgW="4600052" imgH="3451814" progId="PowerPoint.Slide.8">
              <p:embed/>
            </p:oleObj>
          </a:graphicData>
        </a:graphic>
      </p:graphicFrame>
      <p:sp>
        <p:nvSpPr>
          <p:cNvPr id="2" name="Segnaposto piè di pagina 5"/>
          <p:cNvSpPr>
            <a:spLocks noGrp="1"/>
          </p:cNvSpPr>
          <p:nvPr>
            <p:ph type="ftr" sz="quarter" idx="11"/>
          </p:nvPr>
        </p:nvSpPr>
        <p:spPr/>
        <p:txBody>
          <a:bodyPr/>
          <a:lstStyle/>
          <a:p>
            <a:pPr>
              <a:defRPr/>
            </a:pPr>
            <a:r>
              <a:rPr lang="it-IT" altLang="it-IT"/>
              <a:t>Napoli, 12 Febbraio 2026</a:t>
            </a:r>
          </a:p>
        </p:txBody>
      </p:sp>
      <p:sp>
        <p:nvSpPr>
          <p:cNvPr id="46083" name="Segnaposto numero diapositiva 6"/>
          <p:cNvSpPr>
            <a:spLocks noGrp="1"/>
          </p:cNvSpPr>
          <p:nvPr>
            <p:ph type="sldNum" sz="quarter" idx="12"/>
          </p:nvPr>
        </p:nvSpPr>
        <p:spPr>
          <a:noFill/>
          <a:ln>
            <a:miter lim="800000"/>
            <a:headEnd/>
            <a:tailEnd/>
          </a:ln>
        </p:spPr>
        <p:txBody>
          <a:bodyPr/>
          <a:lstStyle/>
          <a:p>
            <a:pPr lvl="1"/>
            <a:fld id="{154AEAB7-F5F3-4259-911C-3852F6C55366}" type="slidenum">
              <a:rPr lang="it-IT" altLang="it-IT"/>
              <a:pPr lvl="1"/>
              <a:t>27</a:t>
            </a:fld>
            <a:endParaRPr lang="it-IT" altLang="it-IT">
              <a:latin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p:nvPr>
        </p:nvSpPr>
        <p:spPr/>
        <p:txBody>
          <a:bodyPr>
            <a:normAutofit fontScale="85000" lnSpcReduction="20000"/>
          </a:bodyPr>
          <a:lstStyle/>
          <a:p>
            <a:pPr marL="0" algn="just">
              <a:buNone/>
            </a:pPr>
            <a:r>
              <a:rPr kumimoji="1" lang="it-IT" altLang="it-IT" i="1" dirty="0" smtClean="0">
                <a:latin typeface="Times New Roman" pitchFamily="18" charset="0"/>
              </a:rPr>
              <a:t>In Campania, la </a:t>
            </a:r>
            <a:r>
              <a:rPr kumimoji="1" lang="it-IT" altLang="it-IT" b="1" i="1" dirty="0" err="1" smtClean="0">
                <a:latin typeface="Times New Roman" pitchFamily="18" charset="0"/>
              </a:rPr>
              <a:t>L.R.</a:t>
            </a:r>
            <a:r>
              <a:rPr kumimoji="1" lang="it-IT" altLang="it-IT" b="1" i="1" dirty="0" smtClean="0">
                <a:latin typeface="Times New Roman" pitchFamily="18" charset="0"/>
              </a:rPr>
              <a:t> 3/11/94 </a:t>
            </a:r>
            <a:r>
              <a:rPr kumimoji="1" lang="it-IT" altLang="it-IT" b="1" i="1" dirty="0" err="1" smtClean="0">
                <a:latin typeface="Times New Roman" pitchFamily="18" charset="0"/>
              </a:rPr>
              <a:t>n°</a:t>
            </a:r>
            <a:r>
              <a:rPr kumimoji="1" lang="it-IT" altLang="it-IT" b="1" i="1" dirty="0" smtClean="0">
                <a:latin typeface="Times New Roman" pitchFamily="18" charset="0"/>
              </a:rPr>
              <a:t> 32 all’art. 15 comma 5 </a:t>
            </a:r>
            <a:r>
              <a:rPr kumimoji="1" lang="it-IT" altLang="it-IT" i="1" dirty="0" smtClean="0">
                <a:latin typeface="Times New Roman" pitchFamily="18" charset="0"/>
              </a:rPr>
              <a:t>prescrive che”...per la verifica della corretta ed economica gestione l’azienda costituisce un ufficio di controllo interno”, precisando che ”...il controllo della qualità dell’assistenza si realizza attraverso l’adozione, in via ordinaria, del metodo della verifica e revisione della qualità e quantità delle prestazioni”.</a:t>
            </a:r>
          </a:p>
          <a:p>
            <a:pPr marL="0" algn="just">
              <a:buNone/>
            </a:pPr>
            <a:r>
              <a:rPr kumimoji="1" lang="it-IT" altLang="it-IT" i="1" dirty="0" smtClean="0">
                <a:latin typeface="Times New Roman" pitchFamily="18" charset="0"/>
              </a:rPr>
              <a:t>Con </a:t>
            </a:r>
            <a:r>
              <a:rPr kumimoji="1" lang="it-IT" altLang="it-IT" b="1" i="1" dirty="0" err="1" smtClean="0">
                <a:latin typeface="Times New Roman" pitchFamily="18" charset="0"/>
              </a:rPr>
              <a:t>D.G.R.C.</a:t>
            </a:r>
            <a:r>
              <a:rPr kumimoji="1" lang="it-IT" altLang="it-IT" b="1" i="1" dirty="0" smtClean="0">
                <a:latin typeface="Times New Roman" pitchFamily="18" charset="0"/>
              </a:rPr>
              <a:t> </a:t>
            </a:r>
            <a:r>
              <a:rPr kumimoji="1" lang="it-IT" altLang="it-IT" b="1" i="1" dirty="0" err="1" smtClean="0">
                <a:latin typeface="Times New Roman" pitchFamily="18" charset="0"/>
              </a:rPr>
              <a:t>n°</a:t>
            </a:r>
            <a:r>
              <a:rPr kumimoji="1" lang="it-IT" altLang="it-IT" b="1" i="1" dirty="0" smtClean="0">
                <a:latin typeface="Times New Roman" pitchFamily="18" charset="0"/>
              </a:rPr>
              <a:t> 6181 del 31/7/97 </a:t>
            </a:r>
            <a:r>
              <a:rPr kumimoji="1" lang="it-IT" altLang="it-IT" i="1" dirty="0" smtClean="0">
                <a:latin typeface="Times New Roman" pitchFamily="18" charset="0"/>
              </a:rPr>
              <a:t>la Regione Campania ha preso atto del </a:t>
            </a:r>
            <a:r>
              <a:rPr kumimoji="1" lang="it-IT" altLang="it-IT" b="1" i="1" dirty="0" smtClean="0">
                <a:latin typeface="Times New Roman" pitchFamily="18" charset="0"/>
              </a:rPr>
              <a:t>D. P. R. 14/1/97 </a:t>
            </a:r>
            <a:r>
              <a:rPr kumimoji="1" lang="it-IT" altLang="it-IT" b="1" i="1" dirty="0" err="1" smtClean="0">
                <a:latin typeface="Times New Roman" pitchFamily="18" charset="0"/>
              </a:rPr>
              <a:t>n°</a:t>
            </a:r>
            <a:r>
              <a:rPr kumimoji="1" lang="it-IT" altLang="it-IT" b="1" i="1" dirty="0" smtClean="0">
                <a:latin typeface="Times New Roman" pitchFamily="18" charset="0"/>
              </a:rPr>
              <a:t> 37 </a:t>
            </a:r>
            <a:r>
              <a:rPr kumimoji="1" lang="it-IT" altLang="it-IT" i="1" dirty="0" smtClean="0">
                <a:latin typeface="Times New Roman" pitchFamily="18" charset="0"/>
              </a:rPr>
              <a:t>e si è riservata di individuare ulteriori requisiti da richiedere per le strutture pubbliche e private ai fini dell’accreditamento definitivo e di assegnare ad esse il termine di 2 anni per i presidi erogatori di prestazioni specialistiche e strumentali e di 3 anni per i presidi ospedalieri pubblici e privati a decorrere dalla pubblicazione del D.P.R. sopra citato.</a:t>
            </a:r>
          </a:p>
          <a:p>
            <a:endParaRPr lang="it-IT" dirty="0"/>
          </a:p>
        </p:txBody>
      </p:sp>
      <p:sp>
        <p:nvSpPr>
          <p:cNvPr id="3" name="Segnaposto piè di pagina 2"/>
          <p:cNvSpPr>
            <a:spLocks noGrp="1"/>
          </p:cNvSpPr>
          <p:nvPr>
            <p:ph type="ftr" sz="quarter" idx="11"/>
          </p:nvPr>
        </p:nvSpPr>
        <p:spPr/>
        <p:txBody>
          <a:bodyPr/>
          <a:lstStyle/>
          <a:p>
            <a:pPr>
              <a:defRPr/>
            </a:pPr>
            <a:r>
              <a:rPr lang="it-IT" altLang="it-IT" smtClean="0"/>
              <a:t>Napoli, 12 Febbraio 2026</a:t>
            </a:r>
            <a:endParaRPr lang="it-IT" altLang="it-IT"/>
          </a:p>
        </p:txBody>
      </p:sp>
      <p:sp>
        <p:nvSpPr>
          <p:cNvPr id="4" name="Segnaposto numero diapositiva 3"/>
          <p:cNvSpPr>
            <a:spLocks noGrp="1"/>
          </p:cNvSpPr>
          <p:nvPr>
            <p:ph type="sldNum" sz="quarter" idx="12"/>
          </p:nvPr>
        </p:nvSpPr>
        <p:spPr/>
        <p:txBody>
          <a:bodyPr/>
          <a:lstStyle/>
          <a:p>
            <a:pPr lvl="1"/>
            <a:fld id="{49C0B98D-4EF1-4254-96E3-7F8C1F683B7C}" type="slidenum">
              <a:rPr lang="it-IT" altLang="it-IT" smtClean="0"/>
              <a:pPr lvl="1"/>
              <a:t>28</a:t>
            </a:fld>
            <a:endParaRPr lang="it-IT" altLang="it-IT">
              <a:latin typeface="Times New Roman" pitchFamily="18" charset="0"/>
            </a:endParaRPr>
          </a:p>
        </p:txBody>
      </p:sp>
    </p:spTree>
  </p:cSld>
  <p:clrMapOvr>
    <a:masterClrMapping/>
  </p:clrMapOvr>
  <p:transition>
    <p:cu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8" name="Rectangle 2"/>
          <p:cNvSpPr>
            <a:spLocks noGrp="1" noChangeArrowheads="1"/>
          </p:cNvSpPr>
          <p:nvPr>
            <p:ph type="title"/>
          </p:nvPr>
        </p:nvSpPr>
        <p:spPr>
          <a:xfrm>
            <a:off x="685800" y="609600"/>
            <a:ext cx="7772400" cy="1143000"/>
          </a:xfrm>
        </p:spPr>
        <p:txBody>
          <a:bodyPr/>
          <a:lstStyle/>
          <a:p>
            <a:pPr eaLnBrk="1" hangingPunct="1">
              <a:defRPr/>
            </a:pPr>
            <a:endParaRPr lang="it-IT" altLang="it-IT"/>
          </a:p>
        </p:txBody>
      </p:sp>
      <p:sp>
        <p:nvSpPr>
          <p:cNvPr id="48133" name="Rectangle 3"/>
          <p:cNvSpPr>
            <a:spLocks noGrp="1" noChangeArrowheads="1"/>
          </p:cNvSpPr>
          <p:nvPr>
            <p:ph sz="half" idx="1"/>
          </p:nvPr>
        </p:nvSpPr>
        <p:spPr>
          <a:xfrm>
            <a:off x="682625" y="1981200"/>
            <a:ext cx="3724275" cy="4114800"/>
          </a:xfrm>
        </p:spPr>
        <p:txBody>
          <a:bodyPr/>
          <a:lstStyle/>
          <a:p>
            <a:pPr eaLnBrk="1" hangingPunct="1"/>
            <a:endParaRPr lang="it-IT" altLang="it-IT" sz="2800" smtClean="0"/>
          </a:p>
        </p:txBody>
      </p:sp>
      <p:graphicFrame>
        <p:nvGraphicFramePr>
          <p:cNvPr id="48134" name="Object 4"/>
          <p:cNvGraphicFramePr>
            <a:graphicFrameLocks noGrp="1" noChangeAspect="1"/>
          </p:cNvGraphicFramePr>
          <p:nvPr>
            <p:ph sz="half" idx="2"/>
          </p:nvPr>
        </p:nvGraphicFramePr>
        <p:xfrm>
          <a:off x="-381000" y="-212725"/>
          <a:ext cx="9525000" cy="7143750"/>
        </p:xfrm>
        <a:graphic>
          <a:graphicData uri="http://schemas.openxmlformats.org/presentationml/2006/ole">
            <p:oleObj spid="_x0000_s48136" name="Diapositiva" r:id="rId3" imgW="4571966" imgH="3429131" progId="PowerPoint.Slide.8">
              <p:embed/>
            </p:oleObj>
          </a:graphicData>
        </a:graphic>
      </p:graphicFrame>
      <p:sp>
        <p:nvSpPr>
          <p:cNvPr id="2" name="Segnaposto piè di pagina 5"/>
          <p:cNvSpPr>
            <a:spLocks noGrp="1"/>
          </p:cNvSpPr>
          <p:nvPr>
            <p:ph type="ftr" sz="quarter" idx="11"/>
          </p:nvPr>
        </p:nvSpPr>
        <p:spPr/>
        <p:txBody>
          <a:bodyPr/>
          <a:lstStyle/>
          <a:p>
            <a:pPr>
              <a:defRPr/>
            </a:pPr>
            <a:r>
              <a:rPr lang="it-IT" altLang="it-IT"/>
              <a:t>Napoli, 12 Febbraio 2026</a:t>
            </a:r>
          </a:p>
        </p:txBody>
      </p:sp>
      <p:sp>
        <p:nvSpPr>
          <p:cNvPr id="48131" name="Segnaposto numero diapositiva 6"/>
          <p:cNvSpPr>
            <a:spLocks noGrp="1"/>
          </p:cNvSpPr>
          <p:nvPr>
            <p:ph type="sldNum" sz="quarter" idx="12"/>
          </p:nvPr>
        </p:nvSpPr>
        <p:spPr>
          <a:noFill/>
          <a:ln>
            <a:miter lim="800000"/>
            <a:headEnd/>
            <a:tailEnd/>
          </a:ln>
        </p:spPr>
        <p:txBody>
          <a:bodyPr/>
          <a:lstStyle/>
          <a:p>
            <a:pPr lvl="1"/>
            <a:fld id="{84F53CF9-8E2A-4FC8-AC3F-58AFB3FCBE39}" type="slidenum">
              <a:rPr lang="it-IT" altLang="it-IT"/>
              <a:pPr lvl="1"/>
              <a:t>29</a:t>
            </a:fld>
            <a:endParaRPr lang="it-IT" altLang="it-IT">
              <a:latin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2" name="Rectangle 2"/>
          <p:cNvSpPr>
            <a:spLocks noGrp="1" noChangeArrowheads="1"/>
          </p:cNvSpPr>
          <p:nvPr>
            <p:ph type="title"/>
          </p:nvPr>
        </p:nvSpPr>
        <p:spPr>
          <a:xfrm>
            <a:off x="685800" y="609600"/>
            <a:ext cx="7772400" cy="1143000"/>
          </a:xfrm>
        </p:spPr>
        <p:txBody>
          <a:bodyPr/>
          <a:lstStyle/>
          <a:p>
            <a:pPr eaLnBrk="1" hangingPunct="1">
              <a:defRPr/>
            </a:pPr>
            <a:endParaRPr lang="it-IT" altLang="it-IT"/>
          </a:p>
        </p:txBody>
      </p:sp>
      <p:sp>
        <p:nvSpPr>
          <p:cNvPr id="49157" name="Rectangle 3"/>
          <p:cNvSpPr>
            <a:spLocks noGrp="1" noChangeArrowheads="1"/>
          </p:cNvSpPr>
          <p:nvPr>
            <p:ph sz="half" idx="1"/>
          </p:nvPr>
        </p:nvSpPr>
        <p:spPr>
          <a:xfrm>
            <a:off x="682625" y="1981200"/>
            <a:ext cx="3724275" cy="4114800"/>
          </a:xfrm>
        </p:spPr>
        <p:txBody>
          <a:bodyPr/>
          <a:lstStyle/>
          <a:p>
            <a:pPr eaLnBrk="1" hangingPunct="1"/>
            <a:endParaRPr lang="it-IT" altLang="it-IT" sz="2800" smtClean="0"/>
          </a:p>
        </p:txBody>
      </p:sp>
      <p:graphicFrame>
        <p:nvGraphicFramePr>
          <p:cNvPr id="49158" name="Object 4"/>
          <p:cNvGraphicFramePr>
            <a:graphicFrameLocks noGrp="1" noChangeAspect="1"/>
          </p:cNvGraphicFramePr>
          <p:nvPr>
            <p:ph sz="half" idx="2"/>
          </p:nvPr>
        </p:nvGraphicFramePr>
        <p:xfrm>
          <a:off x="-381000" y="-242888"/>
          <a:ext cx="9525000" cy="7143751"/>
        </p:xfrm>
        <a:graphic>
          <a:graphicData uri="http://schemas.openxmlformats.org/presentationml/2006/ole">
            <p:oleObj spid="_x0000_s49160" name="Diapositiva" r:id="rId3" imgW="4571966" imgH="3429131" progId="PowerPoint.Slide.8">
              <p:embed/>
            </p:oleObj>
          </a:graphicData>
        </a:graphic>
      </p:graphicFrame>
      <p:sp>
        <p:nvSpPr>
          <p:cNvPr id="2" name="Segnaposto piè di pagina 5"/>
          <p:cNvSpPr>
            <a:spLocks noGrp="1"/>
          </p:cNvSpPr>
          <p:nvPr>
            <p:ph type="ftr" sz="quarter" idx="11"/>
          </p:nvPr>
        </p:nvSpPr>
        <p:spPr/>
        <p:txBody>
          <a:bodyPr/>
          <a:lstStyle/>
          <a:p>
            <a:pPr>
              <a:defRPr/>
            </a:pPr>
            <a:r>
              <a:rPr lang="it-IT" altLang="it-IT"/>
              <a:t>Napoli, 12 Febbraio 2026</a:t>
            </a:r>
          </a:p>
        </p:txBody>
      </p:sp>
      <p:sp>
        <p:nvSpPr>
          <p:cNvPr id="49155" name="Segnaposto numero diapositiva 6"/>
          <p:cNvSpPr>
            <a:spLocks noGrp="1"/>
          </p:cNvSpPr>
          <p:nvPr>
            <p:ph type="sldNum" sz="quarter" idx="12"/>
          </p:nvPr>
        </p:nvSpPr>
        <p:spPr>
          <a:noFill/>
          <a:ln>
            <a:miter lim="800000"/>
            <a:headEnd/>
            <a:tailEnd/>
          </a:ln>
        </p:spPr>
        <p:txBody>
          <a:bodyPr/>
          <a:lstStyle/>
          <a:p>
            <a:pPr lvl="1"/>
            <a:fld id="{6A3F104C-A229-4D9B-A682-8AEEB99FC269}" type="slidenum">
              <a:rPr lang="it-IT" altLang="it-IT"/>
              <a:pPr lvl="1"/>
              <a:t>30</a:t>
            </a:fld>
            <a:endParaRPr lang="it-IT" altLang="it-IT">
              <a:latin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2114" name="Rectangle 2"/>
          <p:cNvSpPr>
            <a:spLocks noGrp="1" noChangeArrowheads="1"/>
          </p:cNvSpPr>
          <p:nvPr>
            <p:ph type="title"/>
          </p:nvPr>
        </p:nvSpPr>
        <p:spPr/>
        <p:txBody>
          <a:bodyPr/>
          <a:lstStyle/>
          <a:p>
            <a:pPr eaLnBrk="1" hangingPunct="1">
              <a:defRPr/>
            </a:pPr>
            <a:r>
              <a:rPr lang="it-IT" altLang="it-IT"/>
              <a:t>News regionali:</a:t>
            </a:r>
          </a:p>
        </p:txBody>
      </p:sp>
      <p:sp>
        <p:nvSpPr>
          <p:cNvPr id="50181" name="Rectangle 3"/>
          <p:cNvSpPr>
            <a:spLocks noGrp="1" noChangeArrowheads="1"/>
          </p:cNvSpPr>
          <p:nvPr>
            <p:ph idx="1"/>
          </p:nvPr>
        </p:nvSpPr>
        <p:spPr/>
        <p:txBody>
          <a:bodyPr/>
          <a:lstStyle/>
          <a:p>
            <a:pPr algn="just" eaLnBrk="1" hangingPunct="1"/>
            <a:r>
              <a:rPr lang="it-IT" altLang="it-IT" sz="2800" smtClean="0"/>
              <a:t>il Consiglio Regionale della Campania  ha approvato il Regolamento n. 3 del 31 luglio 2006, pubblicato sul BURC n. 41 del 5 settembre 2006, recante la definizione dei requisiti ulteriori e le procedure per l’accreditamento istituzionale dei soggetti pubblici e privati che erogano attività di assistenza specialistica di emodialisi e di riabilitazione ambulatoriale, proposto dalla Giunta Regionale con deliberazione n. 444 del 19 aprile 2006</a:t>
            </a:r>
          </a:p>
        </p:txBody>
      </p:sp>
      <p:sp>
        <p:nvSpPr>
          <p:cNvPr id="2" name="Segnaposto piè di pagina 4"/>
          <p:cNvSpPr>
            <a:spLocks noGrp="1"/>
          </p:cNvSpPr>
          <p:nvPr>
            <p:ph type="ftr" sz="quarter" idx="11"/>
          </p:nvPr>
        </p:nvSpPr>
        <p:spPr/>
        <p:txBody>
          <a:bodyPr/>
          <a:lstStyle/>
          <a:p>
            <a:pPr>
              <a:defRPr/>
            </a:pPr>
            <a:r>
              <a:rPr lang="it-IT" altLang="it-IT"/>
              <a:t>Napoli, 12 Febbraio 2026</a:t>
            </a:r>
          </a:p>
        </p:txBody>
      </p:sp>
      <p:sp>
        <p:nvSpPr>
          <p:cNvPr id="50179" name="Segnaposto numero diapositiva 5"/>
          <p:cNvSpPr>
            <a:spLocks noGrp="1"/>
          </p:cNvSpPr>
          <p:nvPr>
            <p:ph type="sldNum" sz="quarter" idx="12"/>
          </p:nvPr>
        </p:nvSpPr>
        <p:spPr>
          <a:noFill/>
          <a:ln>
            <a:miter lim="800000"/>
            <a:headEnd/>
            <a:tailEnd/>
          </a:ln>
        </p:spPr>
        <p:txBody>
          <a:bodyPr/>
          <a:lstStyle/>
          <a:p>
            <a:pPr lvl="1"/>
            <a:fld id="{7C812004-A446-40C7-8D86-F03FFC4C9E54}" type="slidenum">
              <a:rPr lang="it-IT" altLang="it-IT"/>
              <a:pPr lvl="1"/>
              <a:t>31</a:t>
            </a:fld>
            <a:endParaRPr lang="it-IT" altLang="it-IT">
              <a:latin typeface="Times New Roman" pitchFamily="18" charset="0"/>
            </a:endParaRPr>
          </a:p>
        </p:txBody>
      </p:sp>
    </p:spTree>
  </p:cSld>
  <p:clrMapOvr>
    <a:masterClrMapping/>
  </p:clrMapOvr>
  <p:transition>
    <p:cu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3138" name="Rectangle 2"/>
          <p:cNvSpPr>
            <a:spLocks noGrp="1" noChangeArrowheads="1"/>
          </p:cNvSpPr>
          <p:nvPr>
            <p:ph type="title"/>
          </p:nvPr>
        </p:nvSpPr>
        <p:spPr/>
        <p:txBody>
          <a:bodyPr/>
          <a:lstStyle/>
          <a:p>
            <a:pPr eaLnBrk="1" hangingPunct="1">
              <a:defRPr/>
            </a:pPr>
            <a:r>
              <a:rPr lang="it-IT" altLang="it-IT"/>
              <a:t>News regionali:</a:t>
            </a:r>
          </a:p>
        </p:txBody>
      </p:sp>
      <p:sp>
        <p:nvSpPr>
          <p:cNvPr id="51205" name="Rectangle 3"/>
          <p:cNvSpPr>
            <a:spLocks noGrp="1" noChangeArrowheads="1"/>
          </p:cNvSpPr>
          <p:nvPr>
            <p:ph idx="1"/>
          </p:nvPr>
        </p:nvSpPr>
        <p:spPr>
          <a:xfrm>
            <a:off x="34925" y="1557338"/>
            <a:ext cx="8713788" cy="4808537"/>
          </a:xfrm>
        </p:spPr>
        <p:txBody>
          <a:bodyPr/>
          <a:lstStyle/>
          <a:p>
            <a:pPr algn="just" eaLnBrk="1" hangingPunct="1">
              <a:lnSpc>
                <a:spcPct val="70000"/>
              </a:lnSpc>
            </a:pPr>
            <a:r>
              <a:rPr lang="it-IT" altLang="it-IT" sz="2200" smtClean="0"/>
              <a:t>Il Regolamento n. 1  del 22 Giugno 2007   pubblicato sul BURC n. 38 del 4 luglio 2007 ha introdotto nella Regione Campania l’ Accreditamento istituzionale dei soggetti pubblici e privati che erogano attività di assistenza specialistica in regime ambulatoriale, in regime di ricovero ed in regime residenziale. L’Accreditamento è il riconoscimento dell’idoneità a poter erogare prestazioni sanitarie per conto e a carico del Servizio Sanitario Nazionale (S.S.N.) </a:t>
            </a:r>
          </a:p>
          <a:p>
            <a:pPr algn="just" eaLnBrk="1" hangingPunct="1">
              <a:lnSpc>
                <a:spcPct val="70000"/>
              </a:lnSpc>
            </a:pPr>
            <a:r>
              <a:rPr lang="it-IT" altLang="it-IT" sz="2200" smtClean="0"/>
              <a:t>Il Regolamento definisce i requisiti ulteriori e le procedure per l’accreditamento istituzionale dei soggetti pubblici e privati</a:t>
            </a:r>
            <a:br>
              <a:rPr lang="it-IT" altLang="it-IT" sz="2200" smtClean="0"/>
            </a:br>
            <a:r>
              <a:rPr lang="it-IT" altLang="it-IT" sz="2200" smtClean="0"/>
              <a:t/>
            </a:r>
            <a:br>
              <a:rPr lang="it-IT" altLang="it-IT" sz="2200" smtClean="0"/>
            </a:br>
            <a:r>
              <a:rPr lang="it-IT" altLang="it-IT" sz="2200" smtClean="0"/>
              <a:t>Per chiedere l’accreditamento è necessario essere in possesso dell’autorizzazione all’esercizio dell’attività sanitaria (rilasciata ai sensi della D.G.R. n. 3958 del 07.08.2001 e successive modifiche ed integrazioni ed essere in possesso dei requisiti ulteriori definiti nei Capi II e III del Regolamento n. 1/2007.</a:t>
            </a:r>
          </a:p>
          <a:p>
            <a:pPr algn="just" eaLnBrk="1" hangingPunct="1">
              <a:lnSpc>
                <a:spcPct val="70000"/>
              </a:lnSpc>
            </a:pPr>
            <a:r>
              <a:rPr lang="it-IT" sz="2200" smtClean="0"/>
              <a:t>la D.G.R. 166/2022 che fa riferimento alla D.G.R. 377/1998</a:t>
            </a:r>
            <a:r>
              <a:rPr lang="it-IT" sz="2000" smtClean="0"/>
              <a:t>.</a:t>
            </a:r>
          </a:p>
        </p:txBody>
      </p:sp>
      <p:sp>
        <p:nvSpPr>
          <p:cNvPr id="2" name="Segnaposto piè di pagina 4"/>
          <p:cNvSpPr>
            <a:spLocks noGrp="1"/>
          </p:cNvSpPr>
          <p:nvPr>
            <p:ph type="ftr" sz="quarter" idx="11"/>
          </p:nvPr>
        </p:nvSpPr>
        <p:spPr/>
        <p:txBody>
          <a:bodyPr/>
          <a:lstStyle/>
          <a:p>
            <a:pPr>
              <a:defRPr/>
            </a:pPr>
            <a:r>
              <a:rPr lang="it-IT" altLang="it-IT" dirty="0"/>
              <a:t>Napoli, 12 Febbraio 2026</a:t>
            </a:r>
          </a:p>
        </p:txBody>
      </p:sp>
      <p:sp>
        <p:nvSpPr>
          <p:cNvPr id="51203" name="Segnaposto numero diapositiva 5"/>
          <p:cNvSpPr>
            <a:spLocks noGrp="1"/>
          </p:cNvSpPr>
          <p:nvPr>
            <p:ph type="sldNum" sz="quarter" idx="12"/>
          </p:nvPr>
        </p:nvSpPr>
        <p:spPr>
          <a:noFill/>
          <a:ln>
            <a:miter lim="800000"/>
            <a:headEnd/>
            <a:tailEnd/>
          </a:ln>
        </p:spPr>
        <p:txBody>
          <a:bodyPr/>
          <a:lstStyle/>
          <a:p>
            <a:pPr lvl="1"/>
            <a:fld id="{A30DC1D1-75C3-450A-B745-1F08AFEACB04}" type="slidenum">
              <a:rPr lang="it-IT" altLang="it-IT"/>
              <a:pPr lvl="1"/>
              <a:t>32</a:t>
            </a:fld>
            <a:endParaRPr lang="it-IT" altLang="it-IT">
              <a:latin typeface="Times New Roman" pitchFamily="18" charset="0"/>
            </a:endParaRPr>
          </a:p>
        </p:txBody>
      </p:sp>
    </p:spTree>
  </p:cSld>
  <p:clrMapOvr>
    <a:masterClrMapping/>
  </p:clrMapOvr>
  <p:transition>
    <p:cu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6" name="Rectangle 2"/>
          <p:cNvSpPr>
            <a:spLocks noGrp="1" noChangeArrowheads="1"/>
          </p:cNvSpPr>
          <p:nvPr>
            <p:ph type="title"/>
          </p:nvPr>
        </p:nvSpPr>
        <p:spPr>
          <a:xfrm>
            <a:off x="685800" y="609600"/>
            <a:ext cx="7772400" cy="1143000"/>
          </a:xfrm>
        </p:spPr>
        <p:txBody>
          <a:bodyPr/>
          <a:lstStyle/>
          <a:p>
            <a:pPr eaLnBrk="1" hangingPunct="1">
              <a:defRPr/>
            </a:pPr>
            <a:endParaRPr lang="it-IT" altLang="it-IT"/>
          </a:p>
        </p:txBody>
      </p:sp>
      <p:sp>
        <p:nvSpPr>
          <p:cNvPr id="52229" name="Rectangle 3"/>
          <p:cNvSpPr>
            <a:spLocks noGrp="1" noChangeArrowheads="1"/>
          </p:cNvSpPr>
          <p:nvPr>
            <p:ph type="body" sz="half" idx="1"/>
          </p:nvPr>
        </p:nvSpPr>
        <p:spPr>
          <a:xfrm>
            <a:off x="682625" y="1981200"/>
            <a:ext cx="3724275" cy="4114800"/>
          </a:xfrm>
        </p:spPr>
        <p:txBody>
          <a:bodyPr/>
          <a:lstStyle/>
          <a:p>
            <a:pPr eaLnBrk="1" hangingPunct="1"/>
            <a:endParaRPr lang="it-IT" altLang="it-IT" sz="2800" smtClean="0"/>
          </a:p>
        </p:txBody>
      </p:sp>
      <p:graphicFrame>
        <p:nvGraphicFramePr>
          <p:cNvPr id="52230" name="Object 4"/>
          <p:cNvGraphicFramePr>
            <a:graphicFrameLocks noGrp="1" noChangeAspect="1"/>
          </p:cNvGraphicFramePr>
          <p:nvPr>
            <p:ph type="chart" sz="half" idx="2"/>
          </p:nvPr>
        </p:nvGraphicFramePr>
        <p:xfrm>
          <a:off x="-527050" y="-142900"/>
          <a:ext cx="9671050" cy="7253288"/>
        </p:xfrm>
        <a:graphic>
          <a:graphicData uri="http://schemas.openxmlformats.org/presentationml/2006/ole">
            <p:oleObj spid="_x0000_s52232" name="Diapositiva di Microsoft Office PowerPoint 97-2003" r:id="rId3" imgW="4521194" imgH="3390965" progId="PowerPoint.Slide.8">
              <p:embed/>
            </p:oleObj>
          </a:graphicData>
        </a:graphic>
      </p:graphicFrame>
      <p:sp>
        <p:nvSpPr>
          <p:cNvPr id="2" name="Segnaposto piè di pagina 5"/>
          <p:cNvSpPr>
            <a:spLocks noGrp="1"/>
          </p:cNvSpPr>
          <p:nvPr>
            <p:ph type="ftr" sz="quarter" idx="11"/>
          </p:nvPr>
        </p:nvSpPr>
        <p:spPr/>
        <p:txBody>
          <a:bodyPr/>
          <a:lstStyle/>
          <a:p>
            <a:pPr>
              <a:defRPr/>
            </a:pPr>
            <a:r>
              <a:rPr lang="it-IT" altLang="it-IT"/>
              <a:t>Napoli, 12 Febbraio 2026</a:t>
            </a:r>
          </a:p>
        </p:txBody>
      </p:sp>
      <p:sp>
        <p:nvSpPr>
          <p:cNvPr id="52227" name="Segnaposto numero diapositiva 6"/>
          <p:cNvSpPr>
            <a:spLocks noGrp="1"/>
          </p:cNvSpPr>
          <p:nvPr>
            <p:ph type="sldNum" sz="quarter" idx="12"/>
          </p:nvPr>
        </p:nvSpPr>
        <p:spPr>
          <a:noFill/>
          <a:ln>
            <a:miter lim="800000"/>
            <a:headEnd/>
            <a:tailEnd/>
          </a:ln>
        </p:spPr>
        <p:txBody>
          <a:bodyPr/>
          <a:lstStyle/>
          <a:p>
            <a:pPr lvl="1"/>
            <a:fld id="{209DB0C1-6561-41FB-A9F4-009DEB12E87D}" type="slidenum">
              <a:rPr lang="it-IT" altLang="it-IT"/>
              <a:pPr lvl="1"/>
              <a:t>33</a:t>
            </a:fld>
            <a:endParaRPr lang="it-IT" altLang="it-IT">
              <a:latin typeface="Times New Roman" pitchFamily="18" charset="0"/>
            </a:endParaRPr>
          </a:p>
        </p:txBody>
      </p:sp>
    </p:spTree>
  </p:cSld>
  <p:clrMapOvr>
    <a:masterClrMapping/>
  </p:clrMapOvr>
  <p:transition>
    <p:cut/>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2"/>
          <p:cNvSpPr>
            <a:spLocks noGrp="1"/>
          </p:cNvSpPr>
          <p:nvPr>
            <p:ph type="ftr" sz="quarter" idx="11"/>
          </p:nvPr>
        </p:nvSpPr>
        <p:spPr/>
        <p:txBody>
          <a:bodyPr/>
          <a:lstStyle/>
          <a:p>
            <a:pPr>
              <a:defRPr/>
            </a:pPr>
            <a:r>
              <a:rPr lang="it-IT" altLang="it-IT"/>
              <a:t>Napoli, 12 Febbraio 2026</a:t>
            </a:r>
          </a:p>
        </p:txBody>
      </p:sp>
      <p:sp>
        <p:nvSpPr>
          <p:cNvPr id="53251" name="Segnaposto numero diapositiva 3"/>
          <p:cNvSpPr>
            <a:spLocks noGrp="1"/>
          </p:cNvSpPr>
          <p:nvPr>
            <p:ph type="sldNum" sz="quarter" idx="12"/>
          </p:nvPr>
        </p:nvSpPr>
        <p:spPr>
          <a:noFill/>
          <a:ln>
            <a:miter lim="800000"/>
            <a:headEnd/>
            <a:tailEnd/>
          </a:ln>
        </p:spPr>
        <p:txBody>
          <a:bodyPr/>
          <a:lstStyle/>
          <a:p>
            <a:pPr lvl="1"/>
            <a:fld id="{6080865B-9E51-4A90-BE79-E44EF91A2555}" type="slidenum">
              <a:rPr lang="it-IT" altLang="it-IT"/>
              <a:pPr lvl="1"/>
              <a:t>34</a:t>
            </a:fld>
            <a:endParaRPr lang="it-IT" altLang="it-IT">
              <a:latin typeface="Times New Roman" pitchFamily="18" charset="0"/>
            </a:endParaRPr>
          </a:p>
        </p:txBody>
      </p:sp>
      <p:sp>
        <p:nvSpPr>
          <p:cNvPr id="53252" name="Text Box 2"/>
          <p:cNvSpPr txBox="1">
            <a:spLocks noChangeArrowheads="1"/>
          </p:cNvSpPr>
          <p:nvPr/>
        </p:nvSpPr>
        <p:spPr bwMode="auto">
          <a:xfrm>
            <a:off x="838200" y="381000"/>
            <a:ext cx="7620000" cy="5645150"/>
          </a:xfrm>
          <a:prstGeom prst="rect">
            <a:avLst/>
          </a:prstGeom>
          <a:noFill/>
          <a:ln w="76200">
            <a:solidFill>
              <a:srgbClr val="000099"/>
            </a:solidFill>
            <a:miter lim="800000"/>
            <a:headEnd/>
            <a:tailEnd/>
          </a:ln>
          <a:effectLst/>
        </p:spPr>
        <p:txBody>
          <a:bodyPr>
            <a:spAutoFit/>
          </a:bodyPr>
          <a:lstStyle/>
          <a:p>
            <a:pPr algn="ctr">
              <a:spcBef>
                <a:spcPct val="50000"/>
              </a:spcBef>
            </a:pPr>
            <a:r>
              <a:rPr lang="it-IT" altLang="it-IT" sz="2400">
                <a:latin typeface="Verdana" pitchFamily="34" charset="0"/>
              </a:rPr>
              <a:t>Organizzazioni/Istituzioni internazionali</a:t>
            </a:r>
          </a:p>
          <a:p>
            <a:pPr algn="ctr">
              <a:spcBef>
                <a:spcPct val="50000"/>
              </a:spcBef>
            </a:pPr>
            <a:r>
              <a:rPr lang="it-IT" altLang="it-IT" sz="2400">
                <a:latin typeface="Verdana" pitchFamily="34" charset="0"/>
              </a:rPr>
              <a:t>Documenti normativi “</a:t>
            </a:r>
            <a:r>
              <a:rPr lang="it-IT" altLang="it-IT" sz="2400" i="1">
                <a:latin typeface="Verdana" pitchFamily="34" charset="0"/>
              </a:rPr>
              <a:t>top level</a:t>
            </a:r>
            <a:r>
              <a:rPr lang="it-IT" altLang="it-IT" sz="2400">
                <a:latin typeface="Verdana" pitchFamily="34" charset="0"/>
              </a:rPr>
              <a:t>”</a:t>
            </a:r>
          </a:p>
          <a:p>
            <a:pPr algn="ctr">
              <a:spcBef>
                <a:spcPct val="50000"/>
              </a:spcBef>
            </a:pPr>
            <a:endParaRPr lang="it-IT" altLang="it-IT" sz="2400">
              <a:latin typeface="Verdana" pitchFamily="34" charset="0"/>
            </a:endParaRPr>
          </a:p>
          <a:p>
            <a:pPr>
              <a:spcBef>
                <a:spcPct val="50000"/>
              </a:spcBef>
              <a:buFont typeface="Wingdings" pitchFamily="2" charset="2"/>
              <a:buChar char="v"/>
            </a:pPr>
            <a:r>
              <a:rPr lang="it-IT" altLang="it-IT" sz="2000">
                <a:latin typeface="Verdana" pitchFamily="34" charset="0"/>
              </a:rPr>
              <a:t> </a:t>
            </a:r>
            <a:r>
              <a:rPr lang="it-IT" altLang="it-IT" sz="2400" b="1">
                <a:latin typeface="Verdana" pitchFamily="34" charset="0"/>
              </a:rPr>
              <a:t>ISO</a:t>
            </a:r>
            <a:r>
              <a:rPr lang="it-IT" altLang="it-IT" sz="2400">
                <a:latin typeface="Verdana" pitchFamily="34" charset="0"/>
              </a:rPr>
              <a:t>  -  International Standardization Organization</a:t>
            </a:r>
          </a:p>
          <a:p>
            <a:pPr>
              <a:spcBef>
                <a:spcPct val="50000"/>
              </a:spcBef>
              <a:buFont typeface="Wingdings" pitchFamily="2" charset="2"/>
              <a:buChar char="v"/>
            </a:pPr>
            <a:endParaRPr lang="it-IT" altLang="it-IT" sz="2400">
              <a:latin typeface="Verdana" pitchFamily="34" charset="0"/>
            </a:endParaRPr>
          </a:p>
          <a:p>
            <a:pPr>
              <a:spcBef>
                <a:spcPct val="50000"/>
              </a:spcBef>
              <a:buFont typeface="Wingdings" pitchFamily="2" charset="2"/>
              <a:buChar char="v"/>
            </a:pPr>
            <a:r>
              <a:rPr lang="it-IT" altLang="it-IT" sz="2400">
                <a:latin typeface="Verdana" pitchFamily="34" charset="0"/>
              </a:rPr>
              <a:t> </a:t>
            </a:r>
            <a:r>
              <a:rPr lang="it-IT" altLang="it-IT" sz="2400" b="1">
                <a:latin typeface="Verdana" pitchFamily="34" charset="0"/>
              </a:rPr>
              <a:t>WHO</a:t>
            </a:r>
            <a:r>
              <a:rPr lang="it-IT" altLang="it-IT" sz="2400">
                <a:latin typeface="Verdana" pitchFamily="34" charset="0"/>
              </a:rPr>
              <a:t>  -  World Health Organization</a:t>
            </a:r>
          </a:p>
          <a:p>
            <a:pPr>
              <a:spcBef>
                <a:spcPct val="50000"/>
              </a:spcBef>
              <a:buFont typeface="Wingdings" pitchFamily="2" charset="2"/>
              <a:buNone/>
            </a:pPr>
            <a:endParaRPr lang="it-IT" altLang="it-IT" sz="2400">
              <a:latin typeface="Verdana" pitchFamily="34" charset="0"/>
            </a:endParaRPr>
          </a:p>
          <a:p>
            <a:pPr>
              <a:spcBef>
                <a:spcPct val="50000"/>
              </a:spcBef>
              <a:buFont typeface="Wingdings" pitchFamily="2" charset="2"/>
              <a:buChar char="v"/>
            </a:pPr>
            <a:r>
              <a:rPr lang="it-IT" altLang="it-IT" sz="2400" b="1">
                <a:latin typeface="Verdana" pitchFamily="34" charset="0"/>
              </a:rPr>
              <a:t> OECD</a:t>
            </a:r>
            <a:r>
              <a:rPr lang="it-IT" altLang="it-IT" sz="2400">
                <a:latin typeface="Verdana" pitchFamily="34" charset="0"/>
              </a:rPr>
              <a:t> - Organization for Economic Cooperation and Development</a:t>
            </a:r>
          </a:p>
          <a:p>
            <a:pPr>
              <a:spcBef>
                <a:spcPct val="50000"/>
              </a:spcBef>
              <a:buFont typeface="Wingdings" pitchFamily="2" charset="2"/>
              <a:buChar char="v"/>
            </a:pPr>
            <a:endParaRPr lang="it-IT" altLang="it-IT" sz="2400">
              <a:latin typeface="Verdana" pitchFamily="34" charset="0"/>
            </a:endParaRPr>
          </a:p>
        </p:txBody>
      </p:sp>
      <p:pic>
        <p:nvPicPr>
          <p:cNvPr id="53253" name="Picture 3"/>
          <p:cNvPicPr>
            <a:picLocks noChangeAspect="1" noChangeArrowheads="1"/>
          </p:cNvPicPr>
          <p:nvPr/>
        </p:nvPicPr>
        <p:blipFill>
          <a:blip r:embed="rId2"/>
          <a:srcRect/>
          <a:stretch>
            <a:fillRect/>
          </a:stretch>
        </p:blipFill>
        <p:spPr bwMode="auto">
          <a:xfrm>
            <a:off x="6732588" y="4221163"/>
            <a:ext cx="2016125" cy="2160587"/>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8" name="Picture 6"/>
          <p:cNvPicPr>
            <a:picLocks noGrp="1" noChangeAspect="1" noChangeArrowheads="1"/>
          </p:cNvPicPr>
          <p:nvPr>
            <p:ph/>
          </p:nvPr>
        </p:nvPicPr>
        <p:blipFill>
          <a:blip r:embed="rId2"/>
          <a:srcRect/>
          <a:stretch>
            <a:fillRect/>
          </a:stretch>
        </p:blipFill>
        <p:spPr>
          <a:xfrm>
            <a:off x="6588125" y="620713"/>
            <a:ext cx="2555875" cy="2736850"/>
          </a:xfrm>
          <a:noFill/>
        </p:spPr>
      </p:pic>
      <p:sp>
        <p:nvSpPr>
          <p:cNvPr id="2" name="Segnaposto piè di pagina 3"/>
          <p:cNvSpPr>
            <a:spLocks noGrp="1"/>
          </p:cNvSpPr>
          <p:nvPr>
            <p:ph type="ftr" sz="quarter" idx="11"/>
          </p:nvPr>
        </p:nvSpPr>
        <p:spPr/>
        <p:txBody>
          <a:bodyPr/>
          <a:lstStyle/>
          <a:p>
            <a:pPr>
              <a:defRPr/>
            </a:pPr>
            <a:r>
              <a:rPr lang="it-IT" altLang="it-IT"/>
              <a:t>Napoli, 12 Febbraio 2026</a:t>
            </a:r>
          </a:p>
        </p:txBody>
      </p:sp>
      <p:sp>
        <p:nvSpPr>
          <p:cNvPr id="54275" name="Segnaposto numero diapositiva 4"/>
          <p:cNvSpPr>
            <a:spLocks noGrp="1"/>
          </p:cNvSpPr>
          <p:nvPr>
            <p:ph type="sldNum" sz="quarter" idx="12"/>
          </p:nvPr>
        </p:nvSpPr>
        <p:spPr>
          <a:noFill/>
          <a:ln>
            <a:miter lim="800000"/>
            <a:headEnd/>
            <a:tailEnd/>
          </a:ln>
        </p:spPr>
        <p:txBody>
          <a:bodyPr/>
          <a:lstStyle/>
          <a:p>
            <a:pPr lvl="1"/>
            <a:fld id="{CAF651D6-04DD-4CA8-B559-D42CCDF38E95}" type="slidenum">
              <a:rPr lang="it-IT" altLang="it-IT"/>
              <a:pPr lvl="1"/>
              <a:t>35</a:t>
            </a:fld>
            <a:endParaRPr lang="it-IT" altLang="it-IT">
              <a:latin typeface="Times New Roman" pitchFamily="18" charset="0"/>
            </a:endParaRPr>
          </a:p>
        </p:txBody>
      </p:sp>
      <p:sp>
        <p:nvSpPr>
          <p:cNvPr id="54276" name="Text Box 4"/>
          <p:cNvSpPr txBox="1">
            <a:spLocks noChangeArrowheads="1"/>
          </p:cNvSpPr>
          <p:nvPr/>
        </p:nvSpPr>
        <p:spPr bwMode="auto">
          <a:xfrm>
            <a:off x="468313" y="371475"/>
            <a:ext cx="8353425" cy="6486525"/>
          </a:xfrm>
          <a:prstGeom prst="rect">
            <a:avLst/>
          </a:prstGeom>
          <a:noFill/>
          <a:ln w="9525">
            <a:noFill/>
            <a:miter lim="800000"/>
            <a:headEnd/>
            <a:tailEnd/>
          </a:ln>
          <a:effectLst/>
        </p:spPr>
        <p:txBody>
          <a:bodyPr>
            <a:spAutoFit/>
          </a:bodyPr>
          <a:lstStyle/>
          <a:p>
            <a:pPr>
              <a:buFontTx/>
              <a:buChar char="•"/>
            </a:pPr>
            <a:r>
              <a:rPr lang="it-IT" altLang="it-IT" sz="1600" b="1">
                <a:solidFill>
                  <a:srgbClr val="FFFF00"/>
                </a:solidFill>
              </a:rPr>
              <a:t> IFCC</a:t>
            </a:r>
            <a:br>
              <a:rPr lang="it-IT" altLang="it-IT" sz="1600" b="1">
                <a:solidFill>
                  <a:srgbClr val="FFFF00"/>
                </a:solidFill>
              </a:rPr>
            </a:br>
            <a:r>
              <a:rPr lang="it-IT" altLang="it-IT" sz="1600" b="1"/>
              <a:t>International Federation of Clinical Chemistry</a:t>
            </a:r>
          </a:p>
          <a:p>
            <a:pPr>
              <a:buFontTx/>
              <a:buChar char="•"/>
            </a:pPr>
            <a:r>
              <a:rPr lang="it-IT" altLang="it-IT" b="1"/>
              <a:t> </a:t>
            </a:r>
            <a:r>
              <a:rPr lang="it-IT" altLang="it-IT" b="1">
                <a:solidFill>
                  <a:srgbClr val="FFFF00"/>
                </a:solidFill>
              </a:rPr>
              <a:t>ILAC</a:t>
            </a:r>
            <a:br>
              <a:rPr lang="it-IT" altLang="it-IT" b="1">
                <a:solidFill>
                  <a:srgbClr val="FFFF00"/>
                </a:solidFill>
              </a:rPr>
            </a:br>
            <a:r>
              <a:rPr lang="it-IT" altLang="it-IT" b="1"/>
              <a:t>International Laboratory Accreditation Cooperation</a:t>
            </a:r>
          </a:p>
          <a:p>
            <a:pPr>
              <a:buFontTx/>
              <a:buChar char="•"/>
            </a:pPr>
            <a:r>
              <a:rPr lang="it-IT" altLang="it-IT" b="1"/>
              <a:t> </a:t>
            </a:r>
            <a:r>
              <a:rPr lang="it-IT" altLang="it-IT" b="1">
                <a:solidFill>
                  <a:srgbClr val="FFFF00"/>
                </a:solidFill>
              </a:rPr>
              <a:t>ASTM</a:t>
            </a:r>
            <a:br>
              <a:rPr lang="it-IT" altLang="it-IT" b="1">
                <a:solidFill>
                  <a:srgbClr val="FFFF00"/>
                </a:solidFill>
              </a:rPr>
            </a:br>
            <a:r>
              <a:rPr lang="it-IT" altLang="it-IT" b="1"/>
              <a:t>American Society for Testing and Materials</a:t>
            </a:r>
          </a:p>
          <a:p>
            <a:pPr>
              <a:buFontTx/>
              <a:buChar char="•"/>
            </a:pPr>
            <a:r>
              <a:rPr lang="it-IT" altLang="it-IT" b="1"/>
              <a:t> </a:t>
            </a:r>
            <a:r>
              <a:rPr lang="it-IT" altLang="it-IT" b="1">
                <a:solidFill>
                  <a:srgbClr val="006600"/>
                </a:solidFill>
              </a:rPr>
              <a:t> </a:t>
            </a:r>
            <a:r>
              <a:rPr lang="it-IT" altLang="it-IT" b="1">
                <a:solidFill>
                  <a:srgbClr val="FFFF00"/>
                </a:solidFill>
              </a:rPr>
              <a:t>NCCLS</a:t>
            </a:r>
            <a:br>
              <a:rPr lang="it-IT" altLang="it-IT" b="1">
                <a:solidFill>
                  <a:srgbClr val="FFFF00"/>
                </a:solidFill>
              </a:rPr>
            </a:br>
            <a:r>
              <a:rPr lang="it-IT" altLang="it-IT" b="1"/>
              <a:t>National Committee for Clinical Laboratory Standards</a:t>
            </a:r>
          </a:p>
          <a:p>
            <a:pPr>
              <a:buFontTx/>
              <a:buChar char="•"/>
            </a:pPr>
            <a:r>
              <a:rPr lang="it-IT" altLang="it-IT" b="1"/>
              <a:t> </a:t>
            </a:r>
            <a:r>
              <a:rPr lang="it-IT" altLang="it-IT" b="1">
                <a:solidFill>
                  <a:srgbClr val="FFFF00"/>
                </a:solidFill>
              </a:rPr>
              <a:t>EA</a:t>
            </a:r>
            <a:br>
              <a:rPr lang="it-IT" altLang="it-IT" b="1">
                <a:solidFill>
                  <a:srgbClr val="FFFF00"/>
                </a:solidFill>
              </a:rPr>
            </a:br>
            <a:r>
              <a:rPr lang="it-IT" altLang="it-IT" b="1"/>
              <a:t>European cooperation for Accreditation</a:t>
            </a:r>
          </a:p>
          <a:p>
            <a:pPr>
              <a:buFontTx/>
              <a:buChar char="•"/>
            </a:pPr>
            <a:r>
              <a:rPr lang="it-IT" altLang="it-IT" b="1"/>
              <a:t> </a:t>
            </a:r>
            <a:r>
              <a:rPr lang="it-IT" altLang="it-IT" b="1">
                <a:solidFill>
                  <a:srgbClr val="FFFF00"/>
                </a:solidFill>
              </a:rPr>
              <a:t>SIBioC</a:t>
            </a:r>
            <a:br>
              <a:rPr lang="it-IT" altLang="it-IT" b="1">
                <a:solidFill>
                  <a:srgbClr val="FFFF00"/>
                </a:solidFill>
              </a:rPr>
            </a:br>
            <a:r>
              <a:rPr lang="it-IT" altLang="it-IT" b="1"/>
              <a:t>Società Italiana di Biochimica Clinica e Biologia Molecolare</a:t>
            </a:r>
          </a:p>
          <a:p>
            <a:pPr>
              <a:buFontTx/>
              <a:buChar char="•"/>
            </a:pPr>
            <a:r>
              <a:rPr lang="it-IT" altLang="it-IT" b="1"/>
              <a:t> </a:t>
            </a:r>
            <a:r>
              <a:rPr lang="it-IT" altLang="it-IT" b="1">
                <a:solidFill>
                  <a:srgbClr val="FFFF00"/>
                </a:solidFill>
              </a:rPr>
              <a:t>AIPaCMeM</a:t>
            </a:r>
          </a:p>
          <a:p>
            <a:r>
              <a:rPr lang="it-IT" altLang="it-IT" b="1"/>
              <a:t>Associazione Italiana Patologia Clinica e Medicina Molecolare</a:t>
            </a:r>
          </a:p>
          <a:p>
            <a:pPr>
              <a:buFontTx/>
              <a:buChar char="•"/>
            </a:pPr>
            <a:r>
              <a:rPr lang="it-IT" altLang="it-IT" b="1"/>
              <a:t> </a:t>
            </a:r>
            <a:r>
              <a:rPr lang="it-IT" altLang="it-IT" b="1">
                <a:solidFill>
                  <a:srgbClr val="FFFF00"/>
                </a:solidFill>
              </a:rPr>
              <a:t>AMCLI</a:t>
            </a:r>
          </a:p>
          <a:p>
            <a:r>
              <a:rPr lang="it-IT" altLang="it-IT" b="1"/>
              <a:t>Associazione Microbiologi Clinici Italiani </a:t>
            </a:r>
          </a:p>
          <a:p>
            <a:pPr>
              <a:buFontTx/>
              <a:buChar char="•"/>
            </a:pPr>
            <a:r>
              <a:rPr lang="it-IT" altLang="it-IT" b="1"/>
              <a:t> </a:t>
            </a:r>
            <a:r>
              <a:rPr lang="it-IT" altLang="it-IT" b="1">
                <a:solidFill>
                  <a:srgbClr val="FFFF00"/>
                </a:solidFill>
              </a:rPr>
              <a:t>SIMEL</a:t>
            </a:r>
          </a:p>
          <a:p>
            <a:r>
              <a:rPr lang="it-IT" altLang="it-IT" b="1"/>
              <a:t>Società Italiana Medicina di laboratorio</a:t>
            </a:r>
          </a:p>
          <a:p>
            <a:pPr>
              <a:buFontTx/>
              <a:buChar char="•"/>
            </a:pPr>
            <a:r>
              <a:rPr lang="it-IT" altLang="it-IT" b="1"/>
              <a:t> </a:t>
            </a:r>
            <a:r>
              <a:rPr lang="it-IT" altLang="it-IT" b="1">
                <a:solidFill>
                  <a:srgbClr val="FFFF00"/>
                </a:solidFill>
              </a:rPr>
              <a:t>SIQuAS (ex VRQ)</a:t>
            </a:r>
          </a:p>
          <a:p>
            <a:r>
              <a:rPr lang="it-IT" altLang="it-IT" b="1"/>
              <a:t>Società Italiana per la Qualità dell’Assistenza Sanitaria</a:t>
            </a:r>
          </a:p>
          <a:p>
            <a:pPr>
              <a:buFontTx/>
              <a:buChar char="•"/>
            </a:pPr>
            <a:r>
              <a:rPr lang="it-IT" altLang="it-IT" b="1"/>
              <a:t> </a:t>
            </a:r>
            <a:r>
              <a:rPr lang="it-IT" altLang="it-IT" b="1">
                <a:solidFill>
                  <a:srgbClr val="FFFF00"/>
                </a:solidFill>
              </a:rPr>
              <a:t>Elas</a:t>
            </a:r>
          </a:p>
          <a:p>
            <a:r>
              <a:rPr lang="it-IT" altLang="it-IT" b="1"/>
              <a:t>European Ligand Assay Society</a:t>
            </a:r>
          </a:p>
          <a:p>
            <a:pPr>
              <a:spcBef>
                <a:spcPct val="50000"/>
              </a:spcBef>
            </a:pPr>
            <a:endParaRPr lang="it-IT" altLang="it-IT" b="1"/>
          </a:p>
        </p:txBody>
      </p:sp>
      <p:sp>
        <p:nvSpPr>
          <p:cNvPr id="54277" name="Text Box 5"/>
          <p:cNvSpPr txBox="1">
            <a:spLocks noChangeArrowheads="1"/>
          </p:cNvSpPr>
          <p:nvPr/>
        </p:nvSpPr>
        <p:spPr bwMode="auto">
          <a:xfrm>
            <a:off x="755650" y="0"/>
            <a:ext cx="7921625" cy="457200"/>
          </a:xfrm>
          <a:prstGeom prst="rect">
            <a:avLst/>
          </a:prstGeom>
          <a:noFill/>
          <a:ln w="9525">
            <a:noFill/>
            <a:miter lim="800000"/>
            <a:headEnd/>
            <a:tailEnd/>
          </a:ln>
          <a:effectLst/>
        </p:spPr>
        <p:txBody>
          <a:bodyPr>
            <a:spAutoFit/>
          </a:bodyPr>
          <a:lstStyle/>
          <a:p>
            <a:pPr algn="ctr">
              <a:spcBef>
                <a:spcPct val="50000"/>
              </a:spcBef>
            </a:pPr>
            <a:r>
              <a:rPr lang="it-IT" altLang="it-IT" sz="2400"/>
              <a:t>Le Società Scientifiche</a:t>
            </a:r>
          </a:p>
        </p:txBody>
      </p:sp>
    </p:spTree>
  </p:cSld>
  <p:clrMapOvr>
    <a:masterClrMapping/>
  </p:clrMapOvr>
  <p:transition>
    <p:cut/>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2"/>
          <p:cNvSpPr>
            <a:spLocks noGrp="1"/>
          </p:cNvSpPr>
          <p:nvPr>
            <p:ph type="ftr" sz="quarter" idx="11"/>
          </p:nvPr>
        </p:nvSpPr>
        <p:spPr/>
        <p:txBody>
          <a:bodyPr/>
          <a:lstStyle/>
          <a:p>
            <a:pPr>
              <a:defRPr/>
            </a:pPr>
            <a:r>
              <a:rPr lang="it-IT" altLang="it-IT"/>
              <a:t>Napoli, 12 Febbraio 2026</a:t>
            </a:r>
          </a:p>
        </p:txBody>
      </p:sp>
      <p:sp>
        <p:nvSpPr>
          <p:cNvPr id="55299" name="Segnaposto numero diapositiva 3"/>
          <p:cNvSpPr>
            <a:spLocks noGrp="1"/>
          </p:cNvSpPr>
          <p:nvPr>
            <p:ph type="sldNum" sz="quarter" idx="12"/>
          </p:nvPr>
        </p:nvSpPr>
        <p:spPr>
          <a:noFill/>
          <a:ln>
            <a:miter lim="800000"/>
            <a:headEnd/>
            <a:tailEnd/>
          </a:ln>
        </p:spPr>
        <p:txBody>
          <a:bodyPr/>
          <a:lstStyle/>
          <a:p>
            <a:pPr lvl="1"/>
            <a:fld id="{84681970-8A68-43F1-BDEB-0ED5CB804F4D}" type="slidenum">
              <a:rPr lang="it-IT" altLang="it-IT"/>
              <a:pPr lvl="1"/>
              <a:t>36</a:t>
            </a:fld>
            <a:endParaRPr lang="it-IT" altLang="it-IT">
              <a:latin typeface="Times New Roman" pitchFamily="18" charset="0"/>
            </a:endParaRPr>
          </a:p>
        </p:txBody>
      </p:sp>
      <p:sp>
        <p:nvSpPr>
          <p:cNvPr id="55300" name="Rectangle 2"/>
          <p:cNvSpPr>
            <a:spLocks noChangeArrowheads="1"/>
          </p:cNvSpPr>
          <p:nvPr/>
        </p:nvSpPr>
        <p:spPr bwMode="auto">
          <a:xfrm>
            <a:off x="4479925" y="3048000"/>
            <a:ext cx="184150" cy="762000"/>
          </a:xfrm>
          <a:prstGeom prst="rect">
            <a:avLst/>
          </a:prstGeom>
          <a:noFill/>
          <a:ln w="12700" cap="sq">
            <a:noFill/>
            <a:miter lim="800000"/>
            <a:headEnd type="none" w="sm" len="sm"/>
            <a:tailEnd type="none" w="sm" len="sm"/>
          </a:ln>
          <a:effectLst/>
        </p:spPr>
        <p:txBody>
          <a:bodyPr wrap="none">
            <a:spAutoFit/>
          </a:bodyPr>
          <a:lstStyle/>
          <a:p>
            <a:pPr eaLnBrk="1" hangingPunct="1"/>
            <a:endParaRPr lang="it-IT" altLang="it-IT" sz="4400">
              <a:solidFill>
                <a:schemeClr val="tx2"/>
              </a:solidFill>
              <a:latin typeface="Times New Roman" pitchFamily="18" charset="0"/>
            </a:endParaRPr>
          </a:p>
        </p:txBody>
      </p:sp>
      <p:pic>
        <p:nvPicPr>
          <p:cNvPr id="55301" name="Picture 3"/>
          <p:cNvPicPr>
            <a:picLocks noChangeAspect="1" noChangeArrowheads="1" noCrop="1"/>
          </p:cNvPicPr>
          <p:nvPr/>
        </p:nvPicPr>
        <p:blipFill>
          <a:blip r:embed="rId2"/>
          <a:srcRect/>
          <a:stretch>
            <a:fillRect/>
          </a:stretch>
        </p:blipFill>
        <p:spPr bwMode="auto">
          <a:xfrm>
            <a:off x="3492500" y="549275"/>
            <a:ext cx="2305050" cy="2881313"/>
          </a:xfrm>
          <a:prstGeom prst="rect">
            <a:avLst/>
          </a:prstGeom>
          <a:noFill/>
          <a:ln w="9525">
            <a:noFill/>
            <a:miter lim="800000"/>
            <a:headEnd/>
            <a:tailEnd/>
          </a:ln>
        </p:spPr>
      </p:pic>
      <p:sp>
        <p:nvSpPr>
          <p:cNvPr id="55302" name="Text Box 4"/>
          <p:cNvSpPr txBox="1">
            <a:spLocks noChangeArrowheads="1"/>
          </p:cNvSpPr>
          <p:nvPr/>
        </p:nvSpPr>
        <p:spPr bwMode="auto">
          <a:xfrm>
            <a:off x="1187450" y="3500438"/>
            <a:ext cx="7272338" cy="1160462"/>
          </a:xfrm>
          <a:prstGeom prst="rect">
            <a:avLst/>
          </a:prstGeom>
          <a:noFill/>
          <a:ln w="12700" cap="sq">
            <a:noFill/>
            <a:miter lim="800000"/>
            <a:headEnd type="none" w="sm" len="sm"/>
            <a:tailEnd type="none" w="sm" len="sm"/>
          </a:ln>
          <a:effectLst/>
        </p:spPr>
        <p:txBody>
          <a:bodyPr>
            <a:spAutoFit/>
          </a:bodyPr>
          <a:lstStyle/>
          <a:p>
            <a:pPr eaLnBrk="1" hangingPunct="1">
              <a:spcBef>
                <a:spcPct val="50000"/>
              </a:spcBef>
            </a:pPr>
            <a:r>
              <a:rPr lang="it-IT" altLang="it-IT" sz="2800" b="1">
                <a:latin typeface="Comic Sans MS" pitchFamily="66" charset="0"/>
              </a:rPr>
              <a:t>Non disperatevi, ma abbiamo terminato.</a:t>
            </a:r>
          </a:p>
          <a:p>
            <a:pPr eaLnBrk="1" hangingPunct="1">
              <a:spcBef>
                <a:spcPct val="50000"/>
              </a:spcBef>
            </a:pPr>
            <a:r>
              <a:rPr lang="it-IT" altLang="it-IT" sz="2800" b="1">
                <a:latin typeface="Comic Sans MS" pitchFamily="66" charset="0"/>
              </a:rPr>
              <a:t>Grazie per l’attenzione.</a:t>
            </a:r>
          </a:p>
        </p:txBody>
      </p:sp>
    </p:spTree>
  </p:cSld>
  <p:clrMapOvr>
    <a:masterClrMapping/>
  </p:clrMapOvr>
  <p:transition>
    <p:cut/>
  </p:transition>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2898</TotalTime>
  <Words>2376</Words>
  <Application>Microsoft Office PowerPoint</Application>
  <PresentationFormat>Presentazione su schermo (4:3)</PresentationFormat>
  <Paragraphs>240</Paragraphs>
  <Slides>36</Slides>
  <Notes>3</Notes>
  <HiddenSlides>0</HiddenSlides>
  <MMClips>0</MMClips>
  <ScaleCrop>false</ScaleCrop>
  <HeadingPairs>
    <vt:vector size="6" baseType="variant">
      <vt:variant>
        <vt:lpstr>Tema</vt:lpstr>
      </vt:variant>
      <vt:variant>
        <vt:i4>1</vt:i4>
      </vt:variant>
      <vt:variant>
        <vt:lpstr>Server OLE incorporati</vt:lpstr>
      </vt:variant>
      <vt:variant>
        <vt:i4>2</vt:i4>
      </vt:variant>
      <vt:variant>
        <vt:lpstr>Titoli diapositive</vt:lpstr>
      </vt:variant>
      <vt:variant>
        <vt:i4>36</vt:i4>
      </vt:variant>
    </vt:vector>
  </HeadingPairs>
  <TitlesOfParts>
    <vt:vector size="39" baseType="lpstr">
      <vt:lpstr>Tema di Office</vt:lpstr>
      <vt:lpstr>Diapositiva</vt:lpstr>
      <vt:lpstr>Diapositiva di Microsoft Office PowerPoint 97-2003</vt:lpstr>
      <vt:lpstr> “la VEQ in emocitometria”</vt:lpstr>
      <vt:lpstr>Diapositiva 2</vt:lpstr>
      <vt:lpstr>SISTEMA QUALITA’</vt:lpstr>
      <vt:lpstr>  Quality Assurance</vt:lpstr>
      <vt:lpstr>Diapositiva 5</vt:lpstr>
      <vt:lpstr>Diapositiva 6</vt:lpstr>
      <vt:lpstr>Diapositiva 7</vt:lpstr>
      <vt:lpstr>Diapositiva 8</vt:lpstr>
      <vt:lpstr>Diapositiva 9</vt:lpstr>
      <vt:lpstr>Diapositiva 10</vt:lpstr>
      <vt:lpstr>Diapositiva 11</vt:lpstr>
      <vt:lpstr>Diapositiva 12</vt:lpstr>
      <vt:lpstr>Diapositiva 13</vt:lpstr>
      <vt:lpstr>Leggi nazionali:  “Ultima” riforma della riforma</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News regionali:</vt:lpstr>
      <vt:lpstr>News regionali:</vt:lpstr>
      <vt:lpstr>Diapositiva 33</vt:lpstr>
      <vt:lpstr>Diapositiva 34</vt:lpstr>
      <vt:lpstr>Diapositiva 35</vt:lpstr>
      <vt:lpstr>Diapositiva 36</vt:lpstr>
    </vt:vector>
  </TitlesOfParts>
  <Company>Malesci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Nessun titolo diapositiva</dc:title>
  <dc:creator>Baraldi Stefano</dc:creator>
  <cp:lastModifiedBy>gennaro gemito</cp:lastModifiedBy>
  <cp:revision>277</cp:revision>
  <cp:lastPrinted>2004-06-09T09:51:14Z</cp:lastPrinted>
  <dcterms:created xsi:type="dcterms:W3CDTF">2003-11-18T09:36:36Z</dcterms:created>
  <dcterms:modified xsi:type="dcterms:W3CDTF">2026-02-12T12:05:24Z</dcterms:modified>
</cp:coreProperties>
</file>