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20.jpg" ContentType="image/jp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Lst>
  <p:notesMasterIdLst>
    <p:notesMasterId r:id="rId18"/>
  </p:notesMasterIdLst>
  <p:sldIdLst>
    <p:sldId id="17002" r:id="rId2"/>
    <p:sldId id="257" r:id="rId3"/>
    <p:sldId id="17005" r:id="rId4"/>
    <p:sldId id="17006" r:id="rId5"/>
    <p:sldId id="17007" r:id="rId6"/>
    <p:sldId id="17008" r:id="rId7"/>
    <p:sldId id="17009" r:id="rId8"/>
    <p:sldId id="17010" r:id="rId9"/>
    <p:sldId id="17013" r:id="rId10"/>
    <p:sldId id="266" r:id="rId11"/>
    <p:sldId id="267" r:id="rId12"/>
    <p:sldId id="261" r:id="rId13"/>
    <p:sldId id="259" r:id="rId14"/>
    <p:sldId id="300" r:id="rId15"/>
    <p:sldId id="17014" r:id="rId16"/>
    <p:sldId id="310" r:id="rId17"/>
  </p:sldIdLst>
  <p:sldSz cx="12192000" cy="6858000"/>
  <p:notesSz cx="6888163" cy="100203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URIZIO D'AMORA" initials="MD" lastIdx="1" clrIdx="0">
    <p:extLst>
      <p:ext uri="{19B8F6BF-5375-455C-9EA6-DF929625EA0E}">
        <p15:presenceInfo xmlns:p15="http://schemas.microsoft.com/office/powerpoint/2012/main" userId="969733265e66c0f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6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109" d="100"/>
          <a:sy n="109" d="100"/>
        </p:scale>
        <p:origin x="61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84871" cy="502755"/>
          </a:xfrm>
          <a:prstGeom prst="rect">
            <a:avLst/>
          </a:prstGeom>
        </p:spPr>
        <p:txBody>
          <a:bodyPr vert="horz" lIns="96616" tIns="48308" rIns="96616" bIns="48308" rtlCol="0"/>
          <a:lstStyle>
            <a:lvl1pPr algn="l">
              <a:defRPr sz="1300"/>
            </a:lvl1pPr>
          </a:lstStyle>
          <a:p>
            <a:endParaRPr lang="it-IT" dirty="0"/>
          </a:p>
        </p:txBody>
      </p:sp>
      <p:sp>
        <p:nvSpPr>
          <p:cNvPr id="3" name="Segnaposto data 2"/>
          <p:cNvSpPr>
            <a:spLocks noGrp="1"/>
          </p:cNvSpPr>
          <p:nvPr>
            <p:ph type="dt" idx="1"/>
          </p:nvPr>
        </p:nvSpPr>
        <p:spPr>
          <a:xfrm>
            <a:off x="3901698" y="0"/>
            <a:ext cx="2984871" cy="502755"/>
          </a:xfrm>
          <a:prstGeom prst="rect">
            <a:avLst/>
          </a:prstGeom>
        </p:spPr>
        <p:txBody>
          <a:bodyPr vert="horz" lIns="96616" tIns="48308" rIns="96616" bIns="48308" rtlCol="0"/>
          <a:lstStyle>
            <a:lvl1pPr algn="r">
              <a:defRPr sz="1300"/>
            </a:lvl1pPr>
          </a:lstStyle>
          <a:p>
            <a:fld id="{F3B4D8B3-C91C-4275-8BE7-D29B574AB555}" type="datetimeFigureOut">
              <a:rPr lang="it-IT" smtClean="0"/>
              <a:t>11/02/2026</a:t>
            </a:fld>
            <a:endParaRPr lang="it-IT" dirty="0"/>
          </a:p>
        </p:txBody>
      </p:sp>
      <p:sp>
        <p:nvSpPr>
          <p:cNvPr id="4" name="Segnaposto immagine diapositiva 3"/>
          <p:cNvSpPr>
            <a:spLocks noGrp="1" noRot="1" noChangeAspect="1"/>
          </p:cNvSpPr>
          <p:nvPr>
            <p:ph type="sldImg" idx="2"/>
          </p:nvPr>
        </p:nvSpPr>
        <p:spPr>
          <a:xfrm>
            <a:off x="439738" y="1252538"/>
            <a:ext cx="6008687" cy="3381375"/>
          </a:xfrm>
          <a:prstGeom prst="rect">
            <a:avLst/>
          </a:prstGeom>
          <a:noFill/>
          <a:ln w="12700">
            <a:solidFill>
              <a:prstClr val="black"/>
            </a:solidFill>
          </a:ln>
        </p:spPr>
        <p:txBody>
          <a:bodyPr vert="horz" lIns="96616" tIns="48308" rIns="96616" bIns="48308" rtlCol="0" anchor="ctr"/>
          <a:lstStyle/>
          <a:p>
            <a:endParaRPr lang="it-IT" dirty="0"/>
          </a:p>
        </p:txBody>
      </p:sp>
      <p:sp>
        <p:nvSpPr>
          <p:cNvPr id="5" name="Segnaposto note 4"/>
          <p:cNvSpPr>
            <a:spLocks noGrp="1"/>
          </p:cNvSpPr>
          <p:nvPr>
            <p:ph type="body" sz="quarter" idx="3"/>
          </p:nvPr>
        </p:nvSpPr>
        <p:spPr>
          <a:xfrm>
            <a:off x="688817" y="4822269"/>
            <a:ext cx="5510530" cy="3945493"/>
          </a:xfrm>
          <a:prstGeom prst="rect">
            <a:avLst/>
          </a:prstGeom>
        </p:spPr>
        <p:txBody>
          <a:bodyPr vert="horz" lIns="96616" tIns="48308" rIns="96616" bIns="48308"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9517547"/>
            <a:ext cx="2984871" cy="502754"/>
          </a:xfrm>
          <a:prstGeom prst="rect">
            <a:avLst/>
          </a:prstGeom>
        </p:spPr>
        <p:txBody>
          <a:bodyPr vert="horz" lIns="96616" tIns="48308" rIns="96616" bIns="48308" rtlCol="0" anchor="b"/>
          <a:lstStyle>
            <a:lvl1pPr algn="l">
              <a:defRPr sz="1300"/>
            </a:lvl1pPr>
          </a:lstStyle>
          <a:p>
            <a:endParaRPr lang="it-IT" dirty="0"/>
          </a:p>
        </p:txBody>
      </p:sp>
      <p:sp>
        <p:nvSpPr>
          <p:cNvPr id="7" name="Segnaposto numero diapositiva 6"/>
          <p:cNvSpPr>
            <a:spLocks noGrp="1"/>
          </p:cNvSpPr>
          <p:nvPr>
            <p:ph type="sldNum" sz="quarter" idx="5"/>
          </p:nvPr>
        </p:nvSpPr>
        <p:spPr>
          <a:xfrm>
            <a:off x="3901698" y="9517547"/>
            <a:ext cx="2984871" cy="502754"/>
          </a:xfrm>
          <a:prstGeom prst="rect">
            <a:avLst/>
          </a:prstGeom>
        </p:spPr>
        <p:txBody>
          <a:bodyPr vert="horz" lIns="96616" tIns="48308" rIns="96616" bIns="48308" rtlCol="0" anchor="b"/>
          <a:lstStyle>
            <a:lvl1pPr algn="r">
              <a:defRPr sz="1300"/>
            </a:lvl1pPr>
          </a:lstStyle>
          <a:p>
            <a:fld id="{5A11A803-E33F-48C9-A07C-A036566AB8F7}" type="slidenum">
              <a:rPr lang="it-IT" smtClean="0"/>
              <a:t>‹N›</a:t>
            </a:fld>
            <a:endParaRPr lang="it-IT" dirty="0"/>
          </a:p>
        </p:txBody>
      </p:sp>
    </p:spTree>
    <p:extLst>
      <p:ext uri="{BB962C8B-B14F-4D97-AF65-F5344CB8AC3E}">
        <p14:creationId xmlns:p14="http://schemas.microsoft.com/office/powerpoint/2010/main" val="14847359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439738" y="1252538"/>
            <a:ext cx="6008687" cy="3381375"/>
          </a:xfrm>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5A11A803-E33F-48C9-A07C-A036566AB8F7}" type="slidenum">
              <a:rPr lang="it-IT" smtClean="0"/>
              <a:t>2</a:t>
            </a:fld>
            <a:endParaRPr lang="it-IT" dirty="0"/>
          </a:p>
        </p:txBody>
      </p:sp>
    </p:spTree>
    <p:extLst>
      <p:ext uri="{BB962C8B-B14F-4D97-AF65-F5344CB8AC3E}">
        <p14:creationId xmlns:p14="http://schemas.microsoft.com/office/powerpoint/2010/main" val="33884591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it-IT" smtClean="0"/>
              <a:t>Fare clic per modificare lo stile del titolo</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F893BEFC-3341-4B22-B72E-4408BC5B8FC5}" type="datetimeFigureOut">
              <a:rPr lang="it-IT" smtClean="0"/>
              <a:t>11/02/2026</a:t>
            </a:fld>
            <a:endParaRPr lang="it-IT" dirty="0"/>
          </a:p>
        </p:txBody>
      </p:sp>
      <p:sp>
        <p:nvSpPr>
          <p:cNvPr id="5" name="Footer Placeholder 4"/>
          <p:cNvSpPr>
            <a:spLocks noGrp="1"/>
          </p:cNvSpPr>
          <p:nvPr>
            <p:ph type="ftr" sz="quarter" idx="11"/>
          </p:nvPr>
        </p:nvSpPr>
        <p:spPr/>
        <p:txBody>
          <a:bodyPr/>
          <a:lstStyle/>
          <a:p>
            <a:endParaRPr lang="it-IT" dirty="0"/>
          </a:p>
        </p:txBody>
      </p:sp>
      <p:sp>
        <p:nvSpPr>
          <p:cNvPr id="6" name="Slide Number Placeholder 5"/>
          <p:cNvSpPr>
            <a:spLocks noGrp="1"/>
          </p:cNvSpPr>
          <p:nvPr>
            <p:ph type="sldNum" sz="quarter" idx="12"/>
          </p:nvPr>
        </p:nvSpPr>
        <p:spPr/>
        <p:txBody>
          <a:bodyPr/>
          <a:lstStyle/>
          <a:p>
            <a:fld id="{BDCFB60D-1962-4B23-BB3A-2B58C72A4DCE}" type="slidenum">
              <a:rPr lang="it-IT" smtClean="0"/>
              <a:t>‹N›</a:t>
            </a:fld>
            <a:endParaRPr lang="it-IT" dirty="0"/>
          </a:p>
        </p:txBody>
      </p:sp>
    </p:spTree>
    <p:extLst>
      <p:ext uri="{BB962C8B-B14F-4D97-AF65-F5344CB8AC3E}">
        <p14:creationId xmlns:p14="http://schemas.microsoft.com/office/powerpoint/2010/main" val="4242590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it-IT" smtClean="0"/>
              <a:t>Fare clic per modificare lo stile del titolo</a:t>
            </a:r>
            <a:endParaRPr lang="en-US" dirty="0"/>
          </a:p>
        </p:txBody>
      </p:sp>
      <p:sp>
        <p:nvSpPr>
          <p:cNvPr id="3" name="Content Placeholder 2"/>
          <p:cNvSpPr>
            <a:spLocks noGrp="1"/>
          </p:cNvSpPr>
          <p:nvPr>
            <p:ph idx="1"/>
          </p:nvPr>
        </p:nvSpPr>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F893BEFC-3341-4B22-B72E-4408BC5B8FC5}" type="datetimeFigureOut">
              <a:rPr lang="it-IT" smtClean="0"/>
              <a:t>11/02/2026</a:t>
            </a:fld>
            <a:endParaRPr lang="it-IT" dirty="0"/>
          </a:p>
        </p:txBody>
      </p:sp>
      <p:sp>
        <p:nvSpPr>
          <p:cNvPr id="5" name="Footer Placeholder 4"/>
          <p:cNvSpPr>
            <a:spLocks noGrp="1"/>
          </p:cNvSpPr>
          <p:nvPr>
            <p:ph type="ftr" sz="quarter" idx="11"/>
          </p:nvPr>
        </p:nvSpPr>
        <p:spPr/>
        <p:txBody>
          <a:bodyPr/>
          <a:lstStyle/>
          <a:p>
            <a:endParaRPr lang="it-IT" dirty="0"/>
          </a:p>
        </p:txBody>
      </p:sp>
      <p:sp>
        <p:nvSpPr>
          <p:cNvPr id="6" name="Slide Number Placeholder 5"/>
          <p:cNvSpPr>
            <a:spLocks noGrp="1"/>
          </p:cNvSpPr>
          <p:nvPr>
            <p:ph type="sldNum" sz="quarter" idx="12"/>
          </p:nvPr>
        </p:nvSpPr>
        <p:spPr/>
        <p:txBody>
          <a:bodyPr/>
          <a:lstStyle/>
          <a:p>
            <a:fld id="{BDCFB60D-1962-4B23-BB3A-2B58C72A4DCE}" type="slidenum">
              <a:rPr lang="it-IT" smtClean="0"/>
              <a:t>‹N›</a:t>
            </a:fld>
            <a:endParaRPr lang="it-IT" dirty="0"/>
          </a:p>
        </p:txBody>
      </p:sp>
    </p:spTree>
    <p:extLst>
      <p:ext uri="{BB962C8B-B14F-4D97-AF65-F5344CB8AC3E}">
        <p14:creationId xmlns:p14="http://schemas.microsoft.com/office/powerpoint/2010/main" val="15797264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p>
            <a:fld id="{F893BEFC-3341-4B22-B72E-4408BC5B8FC5}" type="datetimeFigureOut">
              <a:rPr lang="it-IT" smtClean="0"/>
              <a:t>11/02/2026</a:t>
            </a:fld>
            <a:endParaRPr lang="it-IT" dirty="0"/>
          </a:p>
        </p:txBody>
      </p:sp>
      <p:sp>
        <p:nvSpPr>
          <p:cNvPr id="5" name="Footer Placeholder 4"/>
          <p:cNvSpPr>
            <a:spLocks noGrp="1"/>
          </p:cNvSpPr>
          <p:nvPr>
            <p:ph type="ftr" sz="quarter" idx="11"/>
          </p:nvPr>
        </p:nvSpPr>
        <p:spPr/>
        <p:txBody>
          <a:bodyPr/>
          <a:lstStyle/>
          <a:p>
            <a:endParaRPr lang="it-IT" dirty="0"/>
          </a:p>
        </p:txBody>
      </p:sp>
      <p:sp>
        <p:nvSpPr>
          <p:cNvPr id="6" name="Slide Number Placeholder 5"/>
          <p:cNvSpPr>
            <a:spLocks noGrp="1"/>
          </p:cNvSpPr>
          <p:nvPr>
            <p:ph type="sldNum" sz="quarter" idx="12"/>
          </p:nvPr>
        </p:nvSpPr>
        <p:spPr/>
        <p:txBody>
          <a:bodyPr/>
          <a:lstStyle/>
          <a:p>
            <a:fld id="{BDCFB60D-1962-4B23-BB3A-2B58C72A4DCE}" type="slidenum">
              <a:rPr lang="it-IT" smtClean="0"/>
              <a:t>‹N›</a:t>
            </a:fld>
            <a:endParaRPr lang="it-IT" dirty="0"/>
          </a:p>
        </p:txBody>
      </p:sp>
    </p:spTree>
    <p:extLst>
      <p:ext uri="{BB962C8B-B14F-4D97-AF65-F5344CB8AC3E}">
        <p14:creationId xmlns:p14="http://schemas.microsoft.com/office/powerpoint/2010/main" val="31247902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F893BEFC-3341-4B22-B72E-4408BC5B8FC5}" type="datetimeFigureOut">
              <a:rPr lang="it-IT" smtClean="0"/>
              <a:t>11/02/2026</a:t>
            </a:fld>
            <a:endParaRPr lang="it-IT" dirty="0"/>
          </a:p>
        </p:txBody>
      </p:sp>
      <p:sp>
        <p:nvSpPr>
          <p:cNvPr id="6" name="Footer Placeholder 5"/>
          <p:cNvSpPr>
            <a:spLocks noGrp="1"/>
          </p:cNvSpPr>
          <p:nvPr>
            <p:ph type="ftr" sz="quarter" idx="11"/>
          </p:nvPr>
        </p:nvSpPr>
        <p:spPr/>
        <p:txBody>
          <a:bodyPr/>
          <a:lstStyle/>
          <a:p>
            <a:endParaRPr lang="it-IT" dirty="0"/>
          </a:p>
        </p:txBody>
      </p:sp>
      <p:sp>
        <p:nvSpPr>
          <p:cNvPr id="7" name="Slide Number Placeholder 6"/>
          <p:cNvSpPr>
            <a:spLocks noGrp="1"/>
          </p:cNvSpPr>
          <p:nvPr>
            <p:ph type="sldNum" sz="quarter" idx="12"/>
          </p:nvPr>
        </p:nvSpPr>
        <p:spPr/>
        <p:txBody>
          <a:bodyPr/>
          <a:lstStyle/>
          <a:p>
            <a:fld id="{BDCFB60D-1962-4B23-BB3A-2B58C72A4DCE}" type="slidenum">
              <a:rPr lang="it-IT" smtClean="0"/>
              <a:t>‹N›</a:t>
            </a:fld>
            <a:endParaRPr lang="it-IT" dirty="0"/>
          </a:p>
        </p:txBody>
      </p:sp>
    </p:spTree>
    <p:extLst>
      <p:ext uri="{BB962C8B-B14F-4D97-AF65-F5344CB8AC3E}">
        <p14:creationId xmlns:p14="http://schemas.microsoft.com/office/powerpoint/2010/main" val="24481111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F893BEFC-3341-4B22-B72E-4408BC5B8FC5}" type="datetimeFigureOut">
              <a:rPr lang="it-IT" smtClean="0"/>
              <a:t>11/02/2026</a:t>
            </a:fld>
            <a:endParaRPr lang="it-IT" dirty="0"/>
          </a:p>
        </p:txBody>
      </p:sp>
      <p:sp>
        <p:nvSpPr>
          <p:cNvPr id="8" name="Footer Placeholder 7"/>
          <p:cNvSpPr>
            <a:spLocks noGrp="1"/>
          </p:cNvSpPr>
          <p:nvPr>
            <p:ph type="ftr" sz="quarter" idx="11"/>
          </p:nvPr>
        </p:nvSpPr>
        <p:spPr/>
        <p:txBody>
          <a:bodyPr/>
          <a:lstStyle/>
          <a:p>
            <a:endParaRPr lang="it-IT" dirty="0"/>
          </a:p>
        </p:txBody>
      </p:sp>
      <p:sp>
        <p:nvSpPr>
          <p:cNvPr id="9" name="Slide Number Placeholder 8"/>
          <p:cNvSpPr>
            <a:spLocks noGrp="1"/>
          </p:cNvSpPr>
          <p:nvPr>
            <p:ph type="sldNum" sz="quarter" idx="12"/>
          </p:nvPr>
        </p:nvSpPr>
        <p:spPr/>
        <p:txBody>
          <a:bodyPr/>
          <a:lstStyle/>
          <a:p>
            <a:fld id="{BDCFB60D-1962-4B23-BB3A-2B58C72A4DCE}" type="slidenum">
              <a:rPr lang="it-IT" smtClean="0"/>
              <a:t>‹N›</a:t>
            </a:fld>
            <a:endParaRPr lang="it-IT" dirty="0"/>
          </a:p>
        </p:txBody>
      </p:sp>
    </p:spTree>
    <p:extLst>
      <p:ext uri="{BB962C8B-B14F-4D97-AF65-F5344CB8AC3E}">
        <p14:creationId xmlns:p14="http://schemas.microsoft.com/office/powerpoint/2010/main" val="4209873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F893BEFC-3341-4B22-B72E-4408BC5B8FC5}" type="datetimeFigureOut">
              <a:rPr lang="it-IT" smtClean="0"/>
              <a:t>11/02/2026</a:t>
            </a:fld>
            <a:endParaRPr lang="it-IT" dirty="0"/>
          </a:p>
        </p:txBody>
      </p:sp>
      <p:sp>
        <p:nvSpPr>
          <p:cNvPr id="4" name="Footer Placeholder 3"/>
          <p:cNvSpPr>
            <a:spLocks noGrp="1"/>
          </p:cNvSpPr>
          <p:nvPr>
            <p:ph type="ftr" sz="quarter" idx="11"/>
          </p:nvPr>
        </p:nvSpPr>
        <p:spPr/>
        <p:txBody>
          <a:bodyPr/>
          <a:lstStyle/>
          <a:p>
            <a:endParaRPr lang="it-IT" dirty="0"/>
          </a:p>
        </p:txBody>
      </p:sp>
      <p:sp>
        <p:nvSpPr>
          <p:cNvPr id="5" name="Slide Number Placeholder 4"/>
          <p:cNvSpPr>
            <a:spLocks noGrp="1"/>
          </p:cNvSpPr>
          <p:nvPr>
            <p:ph type="sldNum" sz="quarter" idx="12"/>
          </p:nvPr>
        </p:nvSpPr>
        <p:spPr/>
        <p:txBody>
          <a:bodyPr/>
          <a:lstStyle/>
          <a:p>
            <a:fld id="{BDCFB60D-1962-4B23-BB3A-2B58C72A4DCE}" type="slidenum">
              <a:rPr lang="it-IT" smtClean="0"/>
              <a:t>‹N›</a:t>
            </a:fld>
            <a:endParaRPr lang="it-IT" dirty="0"/>
          </a:p>
        </p:txBody>
      </p:sp>
    </p:spTree>
    <p:extLst>
      <p:ext uri="{BB962C8B-B14F-4D97-AF65-F5344CB8AC3E}">
        <p14:creationId xmlns:p14="http://schemas.microsoft.com/office/powerpoint/2010/main" val="19228176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93BEFC-3341-4B22-B72E-4408BC5B8FC5}" type="datetimeFigureOut">
              <a:rPr lang="it-IT" smtClean="0"/>
              <a:t>11/02/2026</a:t>
            </a:fld>
            <a:endParaRPr lang="it-IT" dirty="0"/>
          </a:p>
        </p:txBody>
      </p:sp>
      <p:sp>
        <p:nvSpPr>
          <p:cNvPr id="3" name="Footer Placeholder 2"/>
          <p:cNvSpPr>
            <a:spLocks noGrp="1"/>
          </p:cNvSpPr>
          <p:nvPr>
            <p:ph type="ftr" sz="quarter" idx="11"/>
          </p:nvPr>
        </p:nvSpPr>
        <p:spPr/>
        <p:txBody>
          <a:bodyPr/>
          <a:lstStyle/>
          <a:p>
            <a:endParaRPr lang="it-IT" dirty="0"/>
          </a:p>
        </p:txBody>
      </p:sp>
      <p:sp>
        <p:nvSpPr>
          <p:cNvPr id="4" name="Slide Number Placeholder 3"/>
          <p:cNvSpPr>
            <a:spLocks noGrp="1"/>
          </p:cNvSpPr>
          <p:nvPr>
            <p:ph type="sldNum" sz="quarter" idx="12"/>
          </p:nvPr>
        </p:nvSpPr>
        <p:spPr/>
        <p:txBody>
          <a:bodyPr/>
          <a:lstStyle/>
          <a:p>
            <a:fld id="{BDCFB60D-1962-4B23-BB3A-2B58C72A4DCE}" type="slidenum">
              <a:rPr lang="it-IT" smtClean="0"/>
              <a:t>‹N›</a:t>
            </a:fld>
            <a:endParaRPr lang="it-IT" dirty="0"/>
          </a:p>
        </p:txBody>
      </p:sp>
    </p:spTree>
    <p:extLst>
      <p:ext uri="{BB962C8B-B14F-4D97-AF65-F5344CB8AC3E}">
        <p14:creationId xmlns:p14="http://schemas.microsoft.com/office/powerpoint/2010/main" val="1984150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it-IT" smtClean="0"/>
              <a:t>Fare clic per modificare lo stile del titolo</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it-IT" smtClean="0"/>
              <a:t>Modifica gli stili del testo dello schema</a:t>
            </a:r>
          </a:p>
        </p:txBody>
      </p:sp>
      <p:sp>
        <p:nvSpPr>
          <p:cNvPr id="5" name="Date Placeholder 4"/>
          <p:cNvSpPr>
            <a:spLocks noGrp="1"/>
          </p:cNvSpPr>
          <p:nvPr>
            <p:ph type="dt" sz="half" idx="10"/>
          </p:nvPr>
        </p:nvSpPr>
        <p:spPr/>
        <p:txBody>
          <a:bodyPr/>
          <a:lstStyle/>
          <a:p>
            <a:fld id="{F893BEFC-3341-4B22-B72E-4408BC5B8FC5}" type="datetimeFigureOut">
              <a:rPr lang="it-IT" smtClean="0"/>
              <a:t>11/02/2026</a:t>
            </a:fld>
            <a:endParaRPr lang="it-IT" dirty="0"/>
          </a:p>
        </p:txBody>
      </p:sp>
      <p:sp>
        <p:nvSpPr>
          <p:cNvPr id="6" name="Footer Placeholder 5"/>
          <p:cNvSpPr>
            <a:spLocks noGrp="1"/>
          </p:cNvSpPr>
          <p:nvPr>
            <p:ph type="ftr" sz="quarter" idx="11"/>
          </p:nvPr>
        </p:nvSpPr>
        <p:spPr/>
        <p:txBody>
          <a:bodyPr/>
          <a:lstStyle/>
          <a:p>
            <a:endParaRPr lang="it-IT" dirty="0"/>
          </a:p>
        </p:txBody>
      </p:sp>
      <p:sp>
        <p:nvSpPr>
          <p:cNvPr id="7" name="Slide Number Placeholder 6"/>
          <p:cNvSpPr>
            <a:spLocks noGrp="1"/>
          </p:cNvSpPr>
          <p:nvPr>
            <p:ph type="sldNum" sz="quarter" idx="12"/>
          </p:nvPr>
        </p:nvSpPr>
        <p:spPr/>
        <p:txBody>
          <a:bodyPr/>
          <a:lstStyle/>
          <a:p>
            <a:fld id="{BDCFB60D-1962-4B23-BB3A-2B58C72A4DCE}" type="slidenum">
              <a:rPr lang="it-IT" smtClean="0"/>
              <a:t>‹N›</a:t>
            </a:fld>
            <a:endParaRPr lang="it-IT" dirty="0"/>
          </a:p>
        </p:txBody>
      </p:sp>
    </p:spTree>
    <p:extLst>
      <p:ext uri="{BB962C8B-B14F-4D97-AF65-F5344CB8AC3E}">
        <p14:creationId xmlns:p14="http://schemas.microsoft.com/office/powerpoint/2010/main" val="3836782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dirty="0" smtClean="0"/>
              <a:t>Fare clic sull'icona per inserire un'immagine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Modifica gli stili del testo dello schema</a:t>
            </a:r>
          </a:p>
        </p:txBody>
      </p:sp>
      <p:sp>
        <p:nvSpPr>
          <p:cNvPr id="5" name="Date Placeholder 4"/>
          <p:cNvSpPr>
            <a:spLocks noGrp="1"/>
          </p:cNvSpPr>
          <p:nvPr>
            <p:ph type="dt" sz="half" idx="10"/>
          </p:nvPr>
        </p:nvSpPr>
        <p:spPr/>
        <p:txBody>
          <a:bodyPr/>
          <a:lstStyle/>
          <a:p>
            <a:fld id="{F893BEFC-3341-4B22-B72E-4408BC5B8FC5}" type="datetimeFigureOut">
              <a:rPr lang="it-IT" smtClean="0"/>
              <a:t>11/02/2026</a:t>
            </a:fld>
            <a:endParaRPr lang="it-IT" dirty="0"/>
          </a:p>
        </p:txBody>
      </p:sp>
      <p:sp>
        <p:nvSpPr>
          <p:cNvPr id="6" name="Footer Placeholder 5"/>
          <p:cNvSpPr>
            <a:spLocks noGrp="1"/>
          </p:cNvSpPr>
          <p:nvPr>
            <p:ph type="ftr" sz="quarter" idx="11"/>
          </p:nvPr>
        </p:nvSpPr>
        <p:spPr/>
        <p:txBody>
          <a:bodyPr/>
          <a:lstStyle/>
          <a:p>
            <a:endParaRPr lang="it-IT" dirty="0"/>
          </a:p>
        </p:txBody>
      </p:sp>
      <p:sp>
        <p:nvSpPr>
          <p:cNvPr id="7" name="Slide Number Placeholder 6"/>
          <p:cNvSpPr>
            <a:spLocks noGrp="1"/>
          </p:cNvSpPr>
          <p:nvPr>
            <p:ph type="sldNum" sz="quarter" idx="12"/>
          </p:nvPr>
        </p:nvSpPr>
        <p:spPr/>
        <p:txBody>
          <a:bodyPr/>
          <a:lstStyle/>
          <a:p>
            <a:fld id="{BDCFB60D-1962-4B23-BB3A-2B58C72A4DCE}" type="slidenum">
              <a:rPr lang="it-IT" smtClean="0"/>
              <a:t>‹N›</a:t>
            </a:fld>
            <a:endParaRPr lang="it-IT" dirty="0"/>
          </a:p>
        </p:txBody>
      </p:sp>
    </p:spTree>
    <p:extLst>
      <p:ext uri="{BB962C8B-B14F-4D97-AF65-F5344CB8AC3E}">
        <p14:creationId xmlns:p14="http://schemas.microsoft.com/office/powerpoint/2010/main" val="1052969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p>
            <a:fld id="{F893BEFC-3341-4B22-B72E-4408BC5B8FC5}" type="datetimeFigureOut">
              <a:rPr lang="it-IT" smtClean="0"/>
              <a:t>11/02/2026</a:t>
            </a:fld>
            <a:endParaRPr lang="it-IT" dirty="0"/>
          </a:p>
        </p:txBody>
      </p:sp>
      <p:sp>
        <p:nvSpPr>
          <p:cNvPr id="5" name="Footer Placeholder 4"/>
          <p:cNvSpPr>
            <a:spLocks noGrp="1"/>
          </p:cNvSpPr>
          <p:nvPr>
            <p:ph type="ftr" sz="quarter" idx="11"/>
          </p:nvPr>
        </p:nvSpPr>
        <p:spPr/>
        <p:txBody>
          <a:bodyPr/>
          <a:lstStyle/>
          <a:p>
            <a:endParaRPr lang="it-IT" dirty="0"/>
          </a:p>
        </p:txBody>
      </p:sp>
      <p:sp>
        <p:nvSpPr>
          <p:cNvPr id="6" name="Slide Number Placeholder 5"/>
          <p:cNvSpPr>
            <a:spLocks noGrp="1"/>
          </p:cNvSpPr>
          <p:nvPr>
            <p:ph type="sldNum" sz="quarter" idx="12"/>
          </p:nvPr>
        </p:nvSpPr>
        <p:spPr/>
        <p:txBody>
          <a:bodyPr/>
          <a:lstStyle/>
          <a:p>
            <a:fld id="{BDCFB60D-1962-4B23-BB3A-2B58C72A4DCE}" type="slidenum">
              <a:rPr lang="it-IT" smtClean="0"/>
              <a:t>‹N›</a:t>
            </a:fld>
            <a:endParaRPr lang="it-IT" dirty="0"/>
          </a:p>
        </p:txBody>
      </p:sp>
    </p:spTree>
    <p:extLst>
      <p:ext uri="{BB962C8B-B14F-4D97-AF65-F5344CB8AC3E}">
        <p14:creationId xmlns:p14="http://schemas.microsoft.com/office/powerpoint/2010/main" val="1015226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it-IT" smtClean="0"/>
              <a:t>Fare clic per modificare lo stile del titolo</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Modifica gli stili del testo dello schema</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p>
            <a:fld id="{F893BEFC-3341-4B22-B72E-4408BC5B8FC5}" type="datetimeFigureOut">
              <a:rPr lang="it-IT" smtClean="0"/>
              <a:t>11/02/2026</a:t>
            </a:fld>
            <a:endParaRPr lang="it-IT" dirty="0"/>
          </a:p>
        </p:txBody>
      </p:sp>
      <p:sp>
        <p:nvSpPr>
          <p:cNvPr id="5" name="Footer Placeholder 4"/>
          <p:cNvSpPr>
            <a:spLocks noGrp="1"/>
          </p:cNvSpPr>
          <p:nvPr>
            <p:ph type="ftr" sz="quarter" idx="11"/>
          </p:nvPr>
        </p:nvSpPr>
        <p:spPr/>
        <p:txBody>
          <a:bodyPr/>
          <a:lstStyle/>
          <a:p>
            <a:endParaRPr lang="it-IT" dirty="0"/>
          </a:p>
        </p:txBody>
      </p:sp>
      <p:sp>
        <p:nvSpPr>
          <p:cNvPr id="6" name="Slide Number Placeholder 5"/>
          <p:cNvSpPr>
            <a:spLocks noGrp="1"/>
          </p:cNvSpPr>
          <p:nvPr>
            <p:ph type="sldNum" sz="quarter" idx="12"/>
          </p:nvPr>
        </p:nvSpPr>
        <p:spPr/>
        <p:txBody>
          <a:bodyPr/>
          <a:lstStyle/>
          <a:p>
            <a:fld id="{BDCFB60D-1962-4B23-BB3A-2B58C72A4DCE}" type="slidenum">
              <a:rPr lang="it-IT" smtClean="0"/>
              <a:t>‹N›</a:t>
            </a:fld>
            <a:endParaRPr lang="it-IT"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1209854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p>
            <a:fld id="{F893BEFC-3341-4B22-B72E-4408BC5B8FC5}" type="datetimeFigureOut">
              <a:rPr lang="it-IT" smtClean="0"/>
              <a:t>11/02/2026</a:t>
            </a:fld>
            <a:endParaRPr lang="it-IT" dirty="0"/>
          </a:p>
        </p:txBody>
      </p:sp>
      <p:sp>
        <p:nvSpPr>
          <p:cNvPr id="5" name="Footer Placeholder 4"/>
          <p:cNvSpPr>
            <a:spLocks noGrp="1"/>
          </p:cNvSpPr>
          <p:nvPr>
            <p:ph type="ftr" sz="quarter" idx="11"/>
          </p:nvPr>
        </p:nvSpPr>
        <p:spPr/>
        <p:txBody>
          <a:bodyPr/>
          <a:lstStyle/>
          <a:p>
            <a:endParaRPr lang="it-IT" dirty="0"/>
          </a:p>
        </p:txBody>
      </p:sp>
      <p:sp>
        <p:nvSpPr>
          <p:cNvPr id="6" name="Slide Number Placeholder 5"/>
          <p:cNvSpPr>
            <a:spLocks noGrp="1"/>
          </p:cNvSpPr>
          <p:nvPr>
            <p:ph type="sldNum" sz="quarter" idx="12"/>
          </p:nvPr>
        </p:nvSpPr>
        <p:spPr/>
        <p:txBody>
          <a:bodyPr/>
          <a:lstStyle/>
          <a:p>
            <a:fld id="{BDCFB60D-1962-4B23-BB3A-2B58C72A4DCE}" type="slidenum">
              <a:rPr lang="it-IT" smtClean="0"/>
              <a:t>‹N›</a:t>
            </a:fld>
            <a:endParaRPr lang="it-IT" dirty="0"/>
          </a:p>
        </p:txBody>
      </p:sp>
    </p:spTree>
    <p:extLst>
      <p:ext uri="{BB962C8B-B14F-4D97-AF65-F5344CB8AC3E}">
        <p14:creationId xmlns:p14="http://schemas.microsoft.com/office/powerpoint/2010/main" val="18904910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it-IT" smtClean="0"/>
              <a:t>Fare clic per modificare lo stile del titolo</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Modifica gli stili del testo dello schema</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p>
            <a:fld id="{F893BEFC-3341-4B22-B72E-4408BC5B8FC5}" type="datetimeFigureOut">
              <a:rPr lang="it-IT" smtClean="0"/>
              <a:t>11/02/2026</a:t>
            </a:fld>
            <a:endParaRPr lang="it-IT" dirty="0"/>
          </a:p>
        </p:txBody>
      </p:sp>
      <p:sp>
        <p:nvSpPr>
          <p:cNvPr id="5" name="Footer Placeholder 4"/>
          <p:cNvSpPr>
            <a:spLocks noGrp="1"/>
          </p:cNvSpPr>
          <p:nvPr>
            <p:ph type="ftr" sz="quarter" idx="11"/>
          </p:nvPr>
        </p:nvSpPr>
        <p:spPr/>
        <p:txBody>
          <a:bodyPr/>
          <a:lstStyle/>
          <a:p>
            <a:endParaRPr lang="it-IT" dirty="0"/>
          </a:p>
        </p:txBody>
      </p:sp>
      <p:sp>
        <p:nvSpPr>
          <p:cNvPr id="6" name="Slide Number Placeholder 5"/>
          <p:cNvSpPr>
            <a:spLocks noGrp="1"/>
          </p:cNvSpPr>
          <p:nvPr>
            <p:ph type="sldNum" sz="quarter" idx="12"/>
          </p:nvPr>
        </p:nvSpPr>
        <p:spPr/>
        <p:txBody>
          <a:bodyPr/>
          <a:lstStyle/>
          <a:p>
            <a:fld id="{BDCFB60D-1962-4B23-BB3A-2B58C72A4DCE}" type="slidenum">
              <a:rPr lang="it-IT" smtClean="0"/>
              <a:t>‹N›</a:t>
            </a:fld>
            <a:endParaRPr lang="it-IT"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1791448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it-IT" smtClean="0"/>
              <a:t>Fare clic per modificare lo stile del titolo</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Modifica gli stili del testo dello schema</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p>
            <a:fld id="{F893BEFC-3341-4B22-B72E-4408BC5B8FC5}" type="datetimeFigureOut">
              <a:rPr lang="it-IT" smtClean="0"/>
              <a:t>11/02/2026</a:t>
            </a:fld>
            <a:endParaRPr lang="it-IT" dirty="0"/>
          </a:p>
        </p:txBody>
      </p:sp>
      <p:sp>
        <p:nvSpPr>
          <p:cNvPr id="5" name="Footer Placeholder 4"/>
          <p:cNvSpPr>
            <a:spLocks noGrp="1"/>
          </p:cNvSpPr>
          <p:nvPr>
            <p:ph type="ftr" sz="quarter" idx="11"/>
          </p:nvPr>
        </p:nvSpPr>
        <p:spPr/>
        <p:txBody>
          <a:bodyPr/>
          <a:lstStyle/>
          <a:p>
            <a:endParaRPr lang="it-IT" dirty="0"/>
          </a:p>
        </p:txBody>
      </p:sp>
      <p:sp>
        <p:nvSpPr>
          <p:cNvPr id="6" name="Slide Number Placeholder 5"/>
          <p:cNvSpPr>
            <a:spLocks noGrp="1"/>
          </p:cNvSpPr>
          <p:nvPr>
            <p:ph type="sldNum" sz="quarter" idx="12"/>
          </p:nvPr>
        </p:nvSpPr>
        <p:spPr/>
        <p:txBody>
          <a:bodyPr/>
          <a:lstStyle/>
          <a:p>
            <a:fld id="{BDCFB60D-1962-4B23-BB3A-2B58C72A4DCE}" type="slidenum">
              <a:rPr lang="it-IT" smtClean="0"/>
              <a:t>‹N›</a:t>
            </a:fld>
            <a:endParaRPr lang="it-IT" dirty="0"/>
          </a:p>
        </p:txBody>
      </p:sp>
    </p:spTree>
    <p:extLst>
      <p:ext uri="{BB962C8B-B14F-4D97-AF65-F5344CB8AC3E}">
        <p14:creationId xmlns:p14="http://schemas.microsoft.com/office/powerpoint/2010/main" val="23912796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F893BEFC-3341-4B22-B72E-4408BC5B8FC5}" type="datetimeFigureOut">
              <a:rPr lang="it-IT" smtClean="0"/>
              <a:t>11/02/2026</a:t>
            </a:fld>
            <a:endParaRPr lang="it-IT" dirty="0"/>
          </a:p>
        </p:txBody>
      </p:sp>
      <p:sp>
        <p:nvSpPr>
          <p:cNvPr id="5" name="Footer Placeholder 4"/>
          <p:cNvSpPr>
            <a:spLocks noGrp="1"/>
          </p:cNvSpPr>
          <p:nvPr>
            <p:ph type="ftr" sz="quarter" idx="11"/>
          </p:nvPr>
        </p:nvSpPr>
        <p:spPr/>
        <p:txBody>
          <a:bodyPr/>
          <a:lstStyle/>
          <a:p>
            <a:endParaRPr lang="it-IT" dirty="0"/>
          </a:p>
        </p:txBody>
      </p:sp>
      <p:sp>
        <p:nvSpPr>
          <p:cNvPr id="6" name="Slide Number Placeholder 5"/>
          <p:cNvSpPr>
            <a:spLocks noGrp="1"/>
          </p:cNvSpPr>
          <p:nvPr>
            <p:ph type="sldNum" sz="quarter" idx="12"/>
          </p:nvPr>
        </p:nvSpPr>
        <p:spPr/>
        <p:txBody>
          <a:bodyPr/>
          <a:lstStyle/>
          <a:p>
            <a:fld id="{BDCFB60D-1962-4B23-BB3A-2B58C72A4DCE}" type="slidenum">
              <a:rPr lang="it-IT" smtClean="0"/>
              <a:t>‹N›</a:t>
            </a:fld>
            <a:endParaRPr lang="it-IT" dirty="0"/>
          </a:p>
        </p:txBody>
      </p:sp>
    </p:spTree>
    <p:extLst>
      <p:ext uri="{BB962C8B-B14F-4D97-AF65-F5344CB8AC3E}">
        <p14:creationId xmlns:p14="http://schemas.microsoft.com/office/powerpoint/2010/main" val="19662940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F893BEFC-3341-4B22-B72E-4408BC5B8FC5}" type="datetimeFigureOut">
              <a:rPr lang="it-IT" smtClean="0"/>
              <a:t>11/02/2026</a:t>
            </a:fld>
            <a:endParaRPr lang="it-IT" dirty="0"/>
          </a:p>
        </p:txBody>
      </p:sp>
      <p:sp>
        <p:nvSpPr>
          <p:cNvPr id="5" name="Footer Placeholder 4"/>
          <p:cNvSpPr>
            <a:spLocks noGrp="1"/>
          </p:cNvSpPr>
          <p:nvPr>
            <p:ph type="ftr" sz="quarter" idx="11"/>
          </p:nvPr>
        </p:nvSpPr>
        <p:spPr/>
        <p:txBody>
          <a:bodyPr/>
          <a:lstStyle/>
          <a:p>
            <a:endParaRPr lang="it-IT" dirty="0"/>
          </a:p>
        </p:txBody>
      </p:sp>
      <p:sp>
        <p:nvSpPr>
          <p:cNvPr id="6" name="Slide Number Placeholder 5"/>
          <p:cNvSpPr>
            <a:spLocks noGrp="1"/>
          </p:cNvSpPr>
          <p:nvPr>
            <p:ph type="sldNum" sz="quarter" idx="12"/>
          </p:nvPr>
        </p:nvSpPr>
        <p:spPr/>
        <p:txBody>
          <a:bodyPr/>
          <a:lstStyle/>
          <a:p>
            <a:fld id="{BDCFB60D-1962-4B23-BB3A-2B58C72A4DCE}" type="slidenum">
              <a:rPr lang="it-IT" smtClean="0"/>
              <a:t>‹N›</a:t>
            </a:fld>
            <a:endParaRPr lang="it-IT" dirty="0"/>
          </a:p>
        </p:txBody>
      </p:sp>
    </p:spTree>
    <p:extLst>
      <p:ext uri="{BB962C8B-B14F-4D97-AF65-F5344CB8AC3E}">
        <p14:creationId xmlns:p14="http://schemas.microsoft.com/office/powerpoint/2010/main" val="17346728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67" b="1" i="0">
                <a:solidFill>
                  <a:srgbClr val="006FC0"/>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2/11/2026</a:t>
            </a:fld>
            <a:endParaRPr lang="en-US"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dirty="0"/>
          </a:p>
        </p:txBody>
      </p:sp>
    </p:spTree>
    <p:extLst>
      <p:ext uri="{BB962C8B-B14F-4D97-AF65-F5344CB8AC3E}">
        <p14:creationId xmlns:p14="http://schemas.microsoft.com/office/powerpoint/2010/main" val="13259082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2/11/2026</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dirty="0"/>
          </a:p>
        </p:txBody>
      </p:sp>
    </p:spTree>
    <p:extLst>
      <p:ext uri="{BB962C8B-B14F-4D97-AF65-F5344CB8AC3E}">
        <p14:creationId xmlns:p14="http://schemas.microsoft.com/office/powerpoint/2010/main" val="18745669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893BEFC-3341-4B22-B72E-4408BC5B8FC5}" type="datetimeFigureOut">
              <a:rPr lang="it-IT" smtClean="0"/>
              <a:t>11/02/2026</a:t>
            </a:fld>
            <a:endParaRPr lang="it-IT"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it-IT"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DCFB60D-1962-4B23-BB3A-2B58C72A4DCE}" type="slidenum">
              <a:rPr lang="it-IT" smtClean="0"/>
              <a:t>‹N›</a:t>
            </a:fld>
            <a:endParaRPr lang="it-IT" dirty="0"/>
          </a:p>
        </p:txBody>
      </p:sp>
    </p:spTree>
    <p:extLst>
      <p:ext uri="{BB962C8B-B14F-4D97-AF65-F5344CB8AC3E}">
        <p14:creationId xmlns:p14="http://schemas.microsoft.com/office/powerpoint/2010/main" val="2741259634"/>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4" r:id="rId18"/>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2.emf"/><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3.jpeg"/><Relationship Id="rId7"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g"/><Relationship Id="rId4" Type="http://schemas.openxmlformats.org/officeDocument/2006/relationships/image" Target="../media/image4.jp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2" name="Oggetto 1">
            <a:extLst>
              <a:ext uri="{FF2B5EF4-FFF2-40B4-BE49-F238E27FC236}">
                <a16:creationId xmlns:a16="http://schemas.microsoft.com/office/drawing/2014/main" id="{AFE7FAF8-67DA-9E2F-8B5A-398C18C52784}"/>
              </a:ext>
            </a:extLst>
          </p:cNvPr>
          <p:cNvGraphicFramePr>
            <a:graphicFrameLocks noChangeAspect="1"/>
          </p:cNvGraphicFramePr>
          <p:nvPr>
            <p:extLst>
              <p:ext uri="{D42A27DB-BD31-4B8C-83A1-F6EECF244321}">
                <p14:modId xmlns:p14="http://schemas.microsoft.com/office/powerpoint/2010/main" val="4208775012"/>
              </p:ext>
            </p:extLst>
          </p:nvPr>
        </p:nvGraphicFramePr>
        <p:xfrm>
          <a:off x="714909" y="729761"/>
          <a:ext cx="4015353" cy="1718165"/>
        </p:xfrm>
        <a:graphic>
          <a:graphicData uri="http://schemas.openxmlformats.org/presentationml/2006/ole">
            <mc:AlternateContent xmlns:mc="http://schemas.openxmlformats.org/markup-compatibility/2006">
              <mc:Choice xmlns:v="urn:schemas-microsoft-com:vml" Requires="v">
                <p:oleObj spid="_x0000_s1135" name="Image" r:id="rId3" imgW="4407165" imgH="1765472" progId="Photoshop.Image.16">
                  <p:embed/>
                </p:oleObj>
              </mc:Choice>
              <mc:Fallback>
                <p:oleObj name="Image" r:id="rId3" imgW="4407165" imgH="1765472" progId="Photoshop.Image.16">
                  <p:embed/>
                  <p:pic>
                    <p:nvPicPr>
                      <p:cNvPr id="5122" name="Oggetto 1">
                        <a:extLst>
                          <a:ext uri="{FF2B5EF4-FFF2-40B4-BE49-F238E27FC236}">
                            <a16:creationId xmlns:a16="http://schemas.microsoft.com/office/drawing/2014/main" id="{AFE7FAF8-67DA-9E2F-8B5A-398C18C527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4909" y="729761"/>
                        <a:ext cx="4015353" cy="1718165"/>
                      </a:xfrm>
                      <a:prstGeom prst="rect">
                        <a:avLst/>
                      </a:prstGeom>
                      <a:noFill/>
                      <a:ln>
                        <a:noFill/>
                      </a:ln>
                      <a:extLst/>
                    </p:spPr>
                  </p:pic>
                </p:oleObj>
              </mc:Fallback>
            </mc:AlternateContent>
          </a:graphicData>
        </a:graphic>
      </p:graphicFrame>
      <p:pic>
        <p:nvPicPr>
          <p:cNvPr id="5123" name="Immagine 1">
            <a:extLst>
              <a:ext uri="{FF2B5EF4-FFF2-40B4-BE49-F238E27FC236}">
                <a16:creationId xmlns:a16="http://schemas.microsoft.com/office/drawing/2014/main" id="{595B0E4F-76CF-E28F-8C45-39C6003F6E8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25915" y="729761"/>
            <a:ext cx="4141177" cy="1718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Rectangle 3">
            <a:extLst>
              <a:ext uri="{FF2B5EF4-FFF2-40B4-BE49-F238E27FC236}">
                <a16:creationId xmlns:a16="http://schemas.microsoft.com/office/drawing/2014/main" id="{480C8504-C6EC-75AC-D4F6-52E2D5938A60}"/>
              </a:ext>
            </a:extLst>
          </p:cNvPr>
          <p:cNvSpPr>
            <a:spLocks noChangeArrowheads="1"/>
          </p:cNvSpPr>
          <p:nvPr/>
        </p:nvSpPr>
        <p:spPr bwMode="auto">
          <a:xfrm>
            <a:off x="1524002" y="-2230"/>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it-IT" altLang="it-IT" sz="2400" dirty="0"/>
          </a:p>
        </p:txBody>
      </p:sp>
      <p:sp>
        <p:nvSpPr>
          <p:cNvPr id="5125" name="Rectangle 4">
            <a:extLst>
              <a:ext uri="{FF2B5EF4-FFF2-40B4-BE49-F238E27FC236}">
                <a16:creationId xmlns:a16="http://schemas.microsoft.com/office/drawing/2014/main" id="{B73D5E21-CFD2-FA4A-AC6E-621D66296F0C}"/>
              </a:ext>
            </a:extLst>
          </p:cNvPr>
          <p:cNvSpPr>
            <a:spLocks noChangeArrowheads="1"/>
          </p:cNvSpPr>
          <p:nvPr/>
        </p:nvSpPr>
        <p:spPr bwMode="auto">
          <a:xfrm>
            <a:off x="-539750" y="2217094"/>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it-IT" altLang="it-IT" sz="2400" dirty="0"/>
          </a:p>
        </p:txBody>
      </p:sp>
      <p:sp>
        <p:nvSpPr>
          <p:cNvPr id="5126" name="Rectangle 5">
            <a:extLst>
              <a:ext uri="{FF2B5EF4-FFF2-40B4-BE49-F238E27FC236}">
                <a16:creationId xmlns:a16="http://schemas.microsoft.com/office/drawing/2014/main" id="{BDE490C0-6EE6-02C5-0DAB-7AD6E44488E5}"/>
              </a:ext>
            </a:extLst>
          </p:cNvPr>
          <p:cNvSpPr>
            <a:spLocks noChangeArrowheads="1"/>
          </p:cNvSpPr>
          <p:nvPr/>
        </p:nvSpPr>
        <p:spPr bwMode="auto">
          <a:xfrm>
            <a:off x="254977" y="4009963"/>
            <a:ext cx="9574824"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it-IT" altLang="it-IT" sz="1600" b="1" dirty="0">
                <a:solidFill>
                  <a:srgbClr val="002060"/>
                </a:solidFill>
                <a:ea typeface="Calibri" panose="020F0502020204030204" pitchFamily="34" charset="0"/>
                <a:cs typeface="Times New Roman" panose="02020603050405020304" pitchFamily="18" charset="0"/>
              </a:rPr>
              <a:t>Corso di Formazione in Emocitometria per TSLB in Medicina di Laboratorio e Medicina Trasfusionale</a:t>
            </a:r>
            <a:endParaRPr lang="it-IT" altLang="it-IT" sz="1600" dirty="0">
              <a:solidFill>
                <a:srgbClr val="002060"/>
              </a:solidFill>
              <a:ea typeface="Calibri" panose="020F0502020204030204" pitchFamily="34" charset="0"/>
              <a:cs typeface="Times New Roman" panose="02020603050405020304" pitchFamily="18" charset="0"/>
            </a:endParaRPr>
          </a:p>
          <a:p>
            <a:pPr algn="ctr">
              <a:spcBef>
                <a:spcPct val="0"/>
              </a:spcBef>
              <a:buFontTx/>
              <a:buNone/>
            </a:pPr>
            <a:endParaRPr lang="it-IT" altLang="it-IT" sz="2000"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lvl="0" algn="ctr">
              <a:spcBef>
                <a:spcPct val="0"/>
              </a:spcBef>
              <a:buNone/>
            </a:pPr>
            <a:r>
              <a:rPr lang="it-IT" altLang="it-IT" sz="1600" b="1" dirty="0">
                <a:solidFill>
                  <a:srgbClr val="002060"/>
                </a:solidFill>
                <a:ea typeface="Calibri" panose="020F0502020204030204" pitchFamily="34" charset="0"/>
                <a:cs typeface="Times New Roman" panose="02020603050405020304" pitchFamily="18" charset="0"/>
              </a:rPr>
              <a:t>Centro Direzionale Isola A2 - Napoli Centro </a:t>
            </a:r>
          </a:p>
          <a:p>
            <a:pPr lvl="0" algn="ctr">
              <a:spcBef>
                <a:spcPct val="0"/>
              </a:spcBef>
              <a:buNone/>
            </a:pPr>
            <a:endParaRPr lang="it-IT" altLang="it-IT" sz="2000"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algn="ctr">
              <a:spcBef>
                <a:spcPct val="0"/>
              </a:spcBef>
              <a:buFontTx/>
              <a:buNone/>
            </a:pPr>
            <a:r>
              <a:rPr lang="it-IT" altLang="it-IT" sz="1600" b="1" dirty="0">
                <a:solidFill>
                  <a:srgbClr val="002060"/>
                </a:solidFill>
                <a:ea typeface="Calibri" panose="020F0502020204030204" pitchFamily="34" charset="0"/>
                <a:cs typeface="Times New Roman" panose="02020603050405020304" pitchFamily="18" charset="0"/>
              </a:rPr>
              <a:t>12 Febbraio 2026</a:t>
            </a:r>
            <a:endParaRPr lang="it-IT" altLang="it-IT" sz="1600" dirty="0">
              <a:solidFill>
                <a:srgbClr val="002060"/>
              </a:solidFill>
              <a:ea typeface="Calibri" panose="020F0502020204030204" pitchFamily="34" charset="0"/>
              <a:cs typeface="Times New Roman" panose="02020603050405020304" pitchFamily="18" charset="0"/>
            </a:endParaRPr>
          </a:p>
        </p:txBody>
      </p:sp>
      <p:sp>
        <p:nvSpPr>
          <p:cNvPr id="5127" name="CasellaDiTesto 6">
            <a:extLst>
              <a:ext uri="{FF2B5EF4-FFF2-40B4-BE49-F238E27FC236}">
                <a16:creationId xmlns:a16="http://schemas.microsoft.com/office/drawing/2014/main" id="{877AB574-8DC3-17E0-CEDE-B417CDE8896D}"/>
              </a:ext>
            </a:extLst>
          </p:cNvPr>
          <p:cNvSpPr txBox="1">
            <a:spLocks noChangeArrowheads="1"/>
          </p:cNvSpPr>
          <p:nvPr/>
        </p:nvSpPr>
        <p:spPr bwMode="auto">
          <a:xfrm>
            <a:off x="536331" y="2967335"/>
            <a:ext cx="929347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it-IT" altLang="it-IT" sz="1800" b="1" dirty="0">
                <a:latin typeface="Calibri" panose="020F0502020204030204" pitchFamily="34" charset="0"/>
                <a:ea typeface="Calibri" panose="020F0502020204030204" pitchFamily="34" charset="0"/>
                <a:cs typeface="Times New Roman" panose="02020603050405020304" pitchFamily="18" charset="0"/>
              </a:rPr>
              <a:t> </a:t>
            </a:r>
            <a:r>
              <a:rPr lang="it-IT" altLang="it-IT" sz="2200" b="1" dirty="0">
                <a:solidFill>
                  <a:srgbClr val="002060"/>
                </a:solidFill>
                <a:ea typeface="Calibri" panose="020F0502020204030204" pitchFamily="34" charset="0"/>
                <a:cs typeface="Times New Roman" panose="02020603050405020304" pitchFamily="18" charset="0"/>
              </a:rPr>
              <a:t>Fondazione Centro Studi Valetudo Ricerca e Sviluppo Professioni Sanitarie</a:t>
            </a:r>
            <a:r>
              <a:rPr lang="it-IT" altLang="it-IT" sz="2200" b="1" dirty="0">
                <a:solidFill>
                  <a:schemeClr val="accent2"/>
                </a:solidFill>
                <a:latin typeface="Calibri" panose="020F0502020204030204" pitchFamily="34" charset="0"/>
                <a:ea typeface="Calibri" panose="020F0502020204030204" pitchFamily="34" charset="0"/>
                <a:cs typeface="Times New Roman" panose="02020603050405020304" pitchFamily="18" charset="0"/>
              </a:rPr>
              <a:t> </a:t>
            </a:r>
            <a:endParaRPr lang="it-IT" altLang="it-IT" sz="2200" dirty="0">
              <a:solidFill>
                <a:schemeClr val="accent2"/>
              </a:solidFill>
              <a:ea typeface="Calibri" panose="020F0502020204030204" pitchFamily="34"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A624B539-0F9E-6274-1A06-92BD3424934C}"/>
              </a:ext>
            </a:extLst>
          </p:cNvPr>
          <p:cNvSpPr>
            <a:spLocks noGrp="1"/>
          </p:cNvSpPr>
          <p:nvPr>
            <p:ph idx="1"/>
          </p:nvPr>
        </p:nvSpPr>
        <p:spPr>
          <a:xfrm>
            <a:off x="264884" y="545123"/>
            <a:ext cx="9600085" cy="6297283"/>
          </a:xfrm>
        </p:spPr>
        <p:txBody>
          <a:bodyPr>
            <a:normAutofit/>
          </a:bodyPr>
          <a:lstStyle/>
          <a:p>
            <a:pPr marL="0" indent="0" algn="ctr">
              <a:buNone/>
            </a:pPr>
            <a:r>
              <a:rPr lang="it-IT" sz="2600" b="1" dirty="0" smtClean="0">
                <a:solidFill>
                  <a:srgbClr val="0070C0"/>
                </a:solidFill>
                <a:latin typeface="Times New Roman" panose="02020603050405020304" pitchFamily="18" charset="0"/>
                <a:cs typeface="Times New Roman" panose="02020603050405020304" pitchFamily="18" charset="0"/>
              </a:rPr>
              <a:t>   </a:t>
            </a:r>
            <a:r>
              <a:rPr lang="it-IT" sz="2600" b="1" dirty="0" smtClean="0">
                <a:solidFill>
                  <a:srgbClr val="002060"/>
                </a:solidFill>
                <a:latin typeface="Times New Roman" panose="02020603050405020304" pitchFamily="18" charset="0"/>
                <a:cs typeface="Times New Roman" panose="02020603050405020304" pitchFamily="18" charset="0"/>
              </a:rPr>
              <a:t>Modelli </a:t>
            </a:r>
            <a:r>
              <a:rPr lang="it-IT" sz="2600" b="1" dirty="0">
                <a:solidFill>
                  <a:srgbClr val="002060"/>
                </a:solidFill>
                <a:latin typeface="Times New Roman" panose="02020603050405020304" pitchFamily="18" charset="0"/>
                <a:cs typeface="Times New Roman" panose="02020603050405020304" pitchFamily="18" charset="0"/>
              </a:rPr>
              <a:t>organizzativi</a:t>
            </a:r>
            <a:r>
              <a:rPr lang="it-IT" sz="2800" b="1" dirty="0">
                <a:solidFill>
                  <a:srgbClr val="002060"/>
                </a:solidFill>
                <a:latin typeface="Times New Roman" panose="02020603050405020304" pitchFamily="18" charset="0"/>
                <a:cs typeface="Times New Roman" panose="02020603050405020304" pitchFamily="18" charset="0"/>
              </a:rPr>
              <a:t>: </a:t>
            </a:r>
            <a:endParaRPr lang="it-IT" sz="2800" b="1" dirty="0" smtClean="0">
              <a:solidFill>
                <a:srgbClr val="002060"/>
              </a:solidFill>
              <a:latin typeface="Times New Roman" panose="02020603050405020304" pitchFamily="18" charset="0"/>
              <a:cs typeface="Times New Roman" panose="02020603050405020304" pitchFamily="18" charset="0"/>
            </a:endParaRPr>
          </a:p>
          <a:p>
            <a:pPr marL="0" indent="0" algn="ctr">
              <a:buNone/>
            </a:pPr>
            <a:r>
              <a:rPr lang="it-IT" sz="2600" b="1" dirty="0" smtClean="0">
                <a:solidFill>
                  <a:srgbClr val="002060"/>
                </a:solidFill>
                <a:latin typeface="Times New Roman" panose="02020603050405020304" pitchFamily="18" charset="0"/>
                <a:cs typeface="Times New Roman" panose="02020603050405020304" pitchFamily="18" charset="0"/>
              </a:rPr>
              <a:t>integrazione </a:t>
            </a:r>
            <a:r>
              <a:rPr lang="it-IT" sz="2600" b="1" dirty="0">
                <a:solidFill>
                  <a:srgbClr val="002060"/>
                </a:solidFill>
                <a:latin typeface="Times New Roman" panose="02020603050405020304" pitchFamily="18" charset="0"/>
                <a:cs typeface="Times New Roman" panose="02020603050405020304" pitchFamily="18" charset="0"/>
              </a:rPr>
              <a:t>dell’Ematologia nella Total Lab </a:t>
            </a:r>
            <a:r>
              <a:rPr lang="it-IT" sz="2600" b="1" dirty="0" smtClean="0">
                <a:solidFill>
                  <a:srgbClr val="002060"/>
                </a:solidFill>
                <a:latin typeface="Times New Roman" panose="02020603050405020304" pitchFamily="18" charset="0"/>
                <a:cs typeface="Times New Roman" panose="02020603050405020304" pitchFamily="18" charset="0"/>
              </a:rPr>
              <a:t>Automation (TLA)</a:t>
            </a:r>
            <a:endParaRPr lang="it-IT" sz="2600" b="1" dirty="0">
              <a:solidFill>
                <a:srgbClr val="002060"/>
              </a:solidFill>
              <a:latin typeface="Times New Roman" panose="02020603050405020304" pitchFamily="18" charset="0"/>
              <a:cs typeface="Times New Roman" panose="02020603050405020304" pitchFamily="18" charset="0"/>
            </a:endParaRPr>
          </a:p>
          <a:p>
            <a:pPr marL="0" indent="0">
              <a:buNone/>
            </a:pPr>
            <a:endParaRPr lang="it-IT" dirty="0" smtClean="0">
              <a:solidFill>
                <a:srgbClr val="002060"/>
              </a:solidFill>
              <a:latin typeface="Times New Roman" panose="02020603050405020304" pitchFamily="18" charset="0"/>
              <a:cs typeface="Times New Roman" panose="02020603050405020304" pitchFamily="18" charset="0"/>
            </a:endParaRPr>
          </a:p>
        </p:txBody>
      </p:sp>
      <p:pic>
        <p:nvPicPr>
          <p:cNvPr id="1030" name="Picture 6" descr="Sistema di imaging cellulare automatico - CellaVision® DC-1 ...">
            <a:extLst>
              <a:ext uri="{FF2B5EF4-FFF2-40B4-BE49-F238E27FC236}">
                <a16:creationId xmlns:a16="http://schemas.microsoft.com/office/drawing/2014/main" id="{051F8814-20FA-5024-BF81-C92E49B785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3150" y="1967479"/>
            <a:ext cx="1921061" cy="1640295"/>
          </a:xfrm>
          <a:prstGeom prst="rect">
            <a:avLst/>
          </a:prstGeom>
          <a:noFill/>
          <a:extLst>
            <a:ext uri="{909E8E84-426E-40DD-AFC4-6F175D3DCCD1}">
              <a14:hiddenFill xmlns:a14="http://schemas.microsoft.com/office/drawing/2010/main">
                <a:solidFill>
                  <a:srgbClr val="FFFFFF"/>
                </a:solidFill>
              </a14:hiddenFill>
            </a:ext>
          </a:extLst>
        </p:spPr>
      </p:pic>
      <p:pic>
        <p:nvPicPr>
          <p:cNvPr id="2" name="Immagin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64969" y="2218149"/>
            <a:ext cx="2324100" cy="1495425"/>
          </a:xfrm>
          <a:prstGeom prst="rect">
            <a:avLst/>
          </a:prstGeom>
        </p:spPr>
      </p:pic>
      <p:pic>
        <p:nvPicPr>
          <p:cNvPr id="4" name="Immagin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92761" y="4250439"/>
            <a:ext cx="2699239" cy="2681653"/>
          </a:xfrm>
          <a:prstGeom prst="rect">
            <a:avLst/>
          </a:prstGeom>
        </p:spPr>
      </p:pic>
      <p:pic>
        <p:nvPicPr>
          <p:cNvPr id="2050" name="Picture 2" descr="https://static.horiba.com/fileadmin/Horiba/_processed_/c/3/csm_Yumizen_H2500_V2_Yumizen_SPS_Yumizen_P8000_HORIBA_Medical_5d094ff997.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5992" y="2019999"/>
            <a:ext cx="2936632" cy="1839826"/>
          </a:xfrm>
          <a:prstGeom prst="rect">
            <a:avLst/>
          </a:prstGeom>
          <a:noFill/>
          <a:extLst>
            <a:ext uri="{909E8E84-426E-40DD-AFC4-6F175D3DCCD1}">
              <a14:hiddenFill xmlns:a14="http://schemas.microsoft.com/office/drawing/2010/main">
                <a:solidFill>
                  <a:srgbClr val="FFFFFF"/>
                </a:solidFill>
              </a14:hiddenFill>
            </a:ext>
          </a:extLst>
        </p:spPr>
      </p:pic>
      <p:sp>
        <p:nvSpPr>
          <p:cNvPr id="5" name="Freccia a destra 4"/>
          <p:cNvSpPr/>
          <p:nvPr/>
        </p:nvSpPr>
        <p:spPr>
          <a:xfrm>
            <a:off x="9492761" y="2701507"/>
            <a:ext cx="278414" cy="2643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8" name="Immagin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5992" y="4683123"/>
            <a:ext cx="1987062" cy="1497869"/>
          </a:xfrm>
          <a:prstGeom prst="rect">
            <a:avLst/>
          </a:prstGeom>
        </p:spPr>
      </p:pic>
      <p:pic>
        <p:nvPicPr>
          <p:cNvPr id="9" name="Immagin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246657" y="2083776"/>
            <a:ext cx="2655735" cy="1705709"/>
          </a:xfrm>
          <a:prstGeom prst="rect">
            <a:avLst/>
          </a:prstGeom>
        </p:spPr>
      </p:pic>
      <p:pic>
        <p:nvPicPr>
          <p:cNvPr id="10" name="Immagine 9"/>
          <p:cNvPicPr>
            <a:picLocks noChangeAspect="1"/>
          </p:cNvPicPr>
          <p:nvPr/>
        </p:nvPicPr>
        <p:blipFill>
          <a:blip r:embed="rId9"/>
          <a:stretch>
            <a:fillRect/>
          </a:stretch>
        </p:blipFill>
        <p:spPr>
          <a:xfrm>
            <a:off x="4478968" y="5406008"/>
            <a:ext cx="2351905" cy="1380392"/>
          </a:xfrm>
          <a:prstGeom prst="rect">
            <a:avLst/>
          </a:prstGeom>
        </p:spPr>
      </p:pic>
      <p:sp>
        <p:nvSpPr>
          <p:cNvPr id="11" name="Rettangolo 10"/>
          <p:cNvSpPr/>
          <p:nvPr/>
        </p:nvSpPr>
        <p:spPr>
          <a:xfrm>
            <a:off x="3050931" y="4223797"/>
            <a:ext cx="6814038" cy="100176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smtClean="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rPr>
              <a:t>Dott.ssa Anna Basile</a:t>
            </a:r>
          </a:p>
          <a:p>
            <a:pPr algn="ctr"/>
            <a:r>
              <a:rPr lang="it-IT" b="1" dirty="0" smtClean="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rPr>
              <a:t>Dirigente Biologo – P.O. dei Pellegrini – ASL Napoli 1 Centro </a:t>
            </a:r>
          </a:p>
          <a:p>
            <a:pPr algn="ctr"/>
            <a:endParaRPr lang="it-IT" b="1" dirty="0">
              <a:ln w="9525">
                <a:solidFill>
                  <a:schemeClr val="bg1"/>
                </a:solidFill>
                <a:prstDash val="solid"/>
              </a:ln>
              <a:solidFill>
                <a:srgbClr val="005696"/>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33075184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677334" y="1547445"/>
            <a:ext cx="8596668" cy="4493917"/>
          </a:xfrm>
        </p:spPr>
        <p:txBody>
          <a:bodyPr>
            <a:normAutofit/>
          </a:bodyPr>
          <a:lstStyle/>
          <a:p>
            <a:pPr algn="just">
              <a:buFont typeface="Wingdings" panose="05000000000000000000" pitchFamily="2" charset="2"/>
              <a:buChar char="v"/>
            </a:pPr>
            <a:r>
              <a:rPr lang="it-IT" dirty="0" smtClean="0">
                <a:solidFill>
                  <a:srgbClr val="002060"/>
                </a:solidFill>
                <a:latin typeface="Times New Roman" panose="02020603050405020304" pitchFamily="18" charset="0"/>
                <a:cs typeface="Times New Roman" panose="02020603050405020304" pitchFamily="18" charset="0"/>
              </a:rPr>
              <a:t>Negli ultimi decenni il </a:t>
            </a:r>
            <a:r>
              <a:rPr lang="it-IT" dirty="0">
                <a:solidFill>
                  <a:srgbClr val="002060"/>
                </a:solidFill>
                <a:latin typeface="Times New Roman" panose="02020603050405020304" pitchFamily="18" charset="0"/>
                <a:cs typeface="Times New Roman" panose="02020603050405020304" pitchFamily="18" charset="0"/>
              </a:rPr>
              <a:t>L</a:t>
            </a:r>
            <a:r>
              <a:rPr lang="it-IT" dirty="0" smtClean="0">
                <a:solidFill>
                  <a:srgbClr val="002060"/>
                </a:solidFill>
                <a:latin typeface="Times New Roman" panose="02020603050405020304" pitchFamily="18" charset="0"/>
                <a:cs typeface="Times New Roman" panose="02020603050405020304" pitchFamily="18" charset="0"/>
              </a:rPr>
              <a:t>aboratorio di Patologia Clinica è stato caratterizzato da una rapida evoluzione: aumento dei volumi analitici; richiesta di tempi di risposta sempre più ridotti; necessità di garantire elevati standard qualitativi.</a:t>
            </a:r>
          </a:p>
          <a:p>
            <a:pPr algn="just">
              <a:buFont typeface="Wingdings" panose="05000000000000000000" pitchFamily="2" charset="2"/>
              <a:buChar char="v"/>
            </a:pPr>
            <a:endParaRPr lang="it-IT" dirty="0" smtClean="0">
              <a:solidFill>
                <a:srgbClr val="002060"/>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r>
              <a:rPr lang="it-IT" dirty="0">
                <a:solidFill>
                  <a:srgbClr val="002060"/>
                </a:solidFill>
                <a:latin typeface="Times New Roman" panose="02020603050405020304" pitchFamily="18" charset="0"/>
                <a:cs typeface="Times New Roman" panose="02020603050405020304" pitchFamily="18" charset="0"/>
              </a:rPr>
              <a:t>L</a:t>
            </a:r>
            <a:r>
              <a:rPr lang="it-IT" dirty="0" smtClean="0">
                <a:solidFill>
                  <a:srgbClr val="002060"/>
                </a:solidFill>
                <a:latin typeface="Times New Roman" panose="02020603050405020304" pitchFamily="18" charset="0"/>
                <a:cs typeface="Times New Roman" panose="02020603050405020304" pitchFamily="18" charset="0"/>
              </a:rPr>
              <a:t>a Total Lab Automation (TLA) rappresenta uno dei principali driver di trasformazione, integrando strumenti robotici e software nell’intero processo di lavoro, consentendo la completa automazione dei processi pre - analitici, analitici e post - analitici.</a:t>
            </a:r>
          </a:p>
          <a:p>
            <a:pPr algn="just">
              <a:buFont typeface="Wingdings" panose="05000000000000000000" pitchFamily="2" charset="2"/>
              <a:buChar char="v"/>
            </a:pPr>
            <a:endParaRPr lang="it-IT" dirty="0" smtClean="0">
              <a:solidFill>
                <a:srgbClr val="002060"/>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r>
              <a:rPr lang="it-IT" dirty="0" smtClean="0">
                <a:solidFill>
                  <a:srgbClr val="002060"/>
                </a:solidFill>
                <a:latin typeface="Times New Roman" panose="02020603050405020304" pitchFamily="18" charset="0"/>
                <a:cs typeface="Times New Roman" panose="02020603050405020304" pitchFamily="18" charset="0"/>
              </a:rPr>
              <a:t>L’inclusione dell’ematologia all’interno dei flussi automatizzati della TLA è una delle principali sfide per i laboratori moderni: l’ematologia presenta specificità tecniche ed operative che richiedono modelli organizzativi dedicati.</a:t>
            </a:r>
          </a:p>
          <a:p>
            <a:pPr algn="just"/>
            <a:endParaRPr lang="it-IT" dirty="0" smtClean="0">
              <a:solidFill>
                <a:srgbClr val="005696"/>
              </a:solidFill>
              <a:latin typeface="Times New Roman" panose="02020603050405020304" pitchFamily="18" charset="0"/>
              <a:cs typeface="Times New Roman" panose="02020603050405020304" pitchFamily="18" charset="0"/>
            </a:endParaRPr>
          </a:p>
        </p:txBody>
      </p:sp>
      <p:pic>
        <p:nvPicPr>
          <p:cNvPr id="7" name="Immagine 6"/>
          <p:cNvPicPr>
            <a:picLocks noChangeAspect="1"/>
          </p:cNvPicPr>
          <p:nvPr/>
        </p:nvPicPr>
        <p:blipFill>
          <a:blip r:embed="rId2"/>
          <a:stretch>
            <a:fillRect/>
          </a:stretch>
        </p:blipFill>
        <p:spPr>
          <a:xfrm>
            <a:off x="7411915" y="5125915"/>
            <a:ext cx="4780085" cy="1732085"/>
          </a:xfrm>
          <a:prstGeom prst="rect">
            <a:avLst/>
          </a:prstGeom>
        </p:spPr>
      </p:pic>
    </p:spTree>
    <p:extLst>
      <p:ext uri="{BB962C8B-B14F-4D97-AF65-F5344CB8AC3E}">
        <p14:creationId xmlns:p14="http://schemas.microsoft.com/office/powerpoint/2010/main" val="31593311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677333" y="386862"/>
            <a:ext cx="10506481" cy="5654501"/>
          </a:xfrm>
        </p:spPr>
        <p:txBody>
          <a:bodyPr>
            <a:normAutofit/>
          </a:bodyPr>
          <a:lstStyle/>
          <a:p>
            <a:pPr marL="0" indent="0" algn="ctr">
              <a:buNone/>
            </a:pPr>
            <a:r>
              <a:rPr lang="it-IT" sz="2800" b="1" dirty="0" smtClean="0">
                <a:solidFill>
                  <a:srgbClr val="002060"/>
                </a:solidFill>
                <a:latin typeface="Times New Roman" panose="02020603050405020304" pitchFamily="18" charset="0"/>
                <a:cs typeface="Times New Roman" panose="02020603050405020304" pitchFamily="18" charset="0"/>
              </a:rPr>
              <a:t>Integrare l’ematologia nella TLA consente di:</a:t>
            </a:r>
          </a:p>
          <a:p>
            <a:pPr marL="0" indent="0">
              <a:buNone/>
            </a:pPr>
            <a:endParaRPr lang="it-IT" dirty="0" smtClean="0">
              <a:solidFill>
                <a:srgbClr val="002060"/>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r>
              <a:rPr lang="it-IT" b="1" dirty="0">
                <a:solidFill>
                  <a:srgbClr val="002060"/>
                </a:solidFill>
                <a:latin typeface="Times New Roman" panose="02020603050405020304" pitchFamily="18" charset="0"/>
                <a:cs typeface="Times New Roman" panose="02020603050405020304" pitchFamily="18" charset="0"/>
              </a:rPr>
              <a:t>s</a:t>
            </a:r>
            <a:r>
              <a:rPr lang="it-IT" b="1" dirty="0" smtClean="0">
                <a:solidFill>
                  <a:srgbClr val="002060"/>
                </a:solidFill>
                <a:latin typeface="Times New Roman" panose="02020603050405020304" pitchFamily="18" charset="0"/>
                <a:cs typeface="Times New Roman" panose="02020603050405020304" pitchFamily="18" charset="0"/>
              </a:rPr>
              <a:t>tandardizzare</a:t>
            </a:r>
            <a:r>
              <a:rPr lang="it-IT" dirty="0" smtClean="0">
                <a:solidFill>
                  <a:srgbClr val="002060"/>
                </a:solidFill>
                <a:latin typeface="Times New Roman" panose="02020603050405020304" pitchFamily="18" charset="0"/>
                <a:cs typeface="Times New Roman" panose="02020603050405020304" pitchFamily="18" charset="0"/>
              </a:rPr>
              <a:t> i processi attraverso l’applicazione di protocolli operativi che garantiscono risultati coerenti e riproducibili, riducendo la variabilità operatore-dipendente;</a:t>
            </a:r>
          </a:p>
          <a:p>
            <a:pPr algn="just">
              <a:buFont typeface="Wingdings" panose="05000000000000000000" pitchFamily="2" charset="2"/>
              <a:buChar char="v"/>
            </a:pPr>
            <a:r>
              <a:rPr lang="it-IT" b="1" dirty="0">
                <a:solidFill>
                  <a:srgbClr val="002060"/>
                </a:solidFill>
                <a:latin typeface="Times New Roman" panose="02020603050405020304" pitchFamily="18" charset="0"/>
                <a:cs typeface="Times New Roman" panose="02020603050405020304" pitchFamily="18" charset="0"/>
              </a:rPr>
              <a:t>r</a:t>
            </a:r>
            <a:r>
              <a:rPr lang="it-IT" b="1" dirty="0" smtClean="0">
                <a:solidFill>
                  <a:srgbClr val="002060"/>
                </a:solidFill>
                <a:latin typeface="Times New Roman" panose="02020603050405020304" pitchFamily="18" charset="0"/>
                <a:cs typeface="Times New Roman" panose="02020603050405020304" pitchFamily="18" charset="0"/>
              </a:rPr>
              <a:t>idurre ed uniformare i tempi di risposta </a:t>
            </a:r>
            <a:r>
              <a:rPr lang="it-IT" dirty="0" smtClean="0">
                <a:solidFill>
                  <a:srgbClr val="002060"/>
                </a:solidFill>
                <a:latin typeface="Times New Roman" panose="02020603050405020304" pitchFamily="18" charset="0"/>
                <a:cs typeface="Times New Roman" panose="02020603050405020304" pitchFamily="18" charset="0"/>
              </a:rPr>
              <a:t>(Turn - Around Time, TAT): aumento del volume di test gestibili ed ottimizzazione del personale, abbassamento dei tempi di attesa </a:t>
            </a:r>
            <a:r>
              <a:rPr lang="it-IT" b="1" dirty="0" smtClean="0">
                <a:solidFill>
                  <a:srgbClr val="002060"/>
                </a:solidFill>
                <a:latin typeface="Times New Roman" panose="02020603050405020304" pitchFamily="18" charset="0"/>
                <a:cs typeface="Times New Roman" panose="02020603050405020304" pitchFamily="18" charset="0"/>
              </a:rPr>
              <a:t>=</a:t>
            </a:r>
            <a:r>
              <a:rPr lang="it-IT" dirty="0" smtClean="0">
                <a:solidFill>
                  <a:srgbClr val="002060"/>
                </a:solidFill>
                <a:latin typeface="Times New Roman" panose="02020603050405020304" pitchFamily="18" charset="0"/>
                <a:cs typeface="Times New Roman" panose="02020603050405020304" pitchFamily="18" charset="0"/>
              </a:rPr>
              <a:t> </a:t>
            </a:r>
            <a:r>
              <a:rPr lang="it-IT" b="1" dirty="0" smtClean="0">
                <a:solidFill>
                  <a:srgbClr val="FF0000"/>
                </a:solidFill>
                <a:latin typeface="Times New Roman" panose="02020603050405020304" pitchFamily="18" charset="0"/>
                <a:cs typeface="Times New Roman" panose="02020603050405020304" pitchFamily="18" charset="0"/>
              </a:rPr>
              <a:t>efficienza</a:t>
            </a:r>
            <a:r>
              <a:rPr lang="it-IT" dirty="0" smtClean="0">
                <a:solidFill>
                  <a:srgbClr val="002060"/>
                </a:solidFill>
                <a:latin typeface="Times New Roman" panose="02020603050405020304" pitchFamily="18" charset="0"/>
                <a:cs typeface="Times New Roman" panose="02020603050405020304" pitchFamily="18" charset="0"/>
              </a:rPr>
              <a:t> e </a:t>
            </a:r>
            <a:r>
              <a:rPr lang="it-IT" b="1" dirty="0" smtClean="0">
                <a:solidFill>
                  <a:srgbClr val="FF0000"/>
                </a:solidFill>
                <a:latin typeface="Times New Roman" panose="02020603050405020304" pitchFamily="18" charset="0"/>
                <a:cs typeface="Times New Roman" panose="02020603050405020304" pitchFamily="18" charset="0"/>
              </a:rPr>
              <a:t>produttività</a:t>
            </a:r>
            <a:r>
              <a:rPr lang="it-IT" dirty="0">
                <a:solidFill>
                  <a:srgbClr val="002060"/>
                </a:solidFill>
                <a:latin typeface="Times New Roman" panose="02020603050405020304" pitchFamily="18" charset="0"/>
                <a:cs typeface="Times New Roman" panose="02020603050405020304" pitchFamily="18" charset="0"/>
              </a:rPr>
              <a:t>;</a:t>
            </a:r>
            <a:endParaRPr lang="it-IT" dirty="0" smtClean="0">
              <a:solidFill>
                <a:srgbClr val="002060"/>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r>
              <a:rPr lang="it-IT" b="1" dirty="0">
                <a:solidFill>
                  <a:srgbClr val="002060"/>
                </a:solidFill>
                <a:latin typeface="Times New Roman" panose="02020603050405020304" pitchFamily="18" charset="0"/>
                <a:cs typeface="Times New Roman" panose="02020603050405020304" pitchFamily="18" charset="0"/>
              </a:rPr>
              <a:t>m</a:t>
            </a:r>
            <a:r>
              <a:rPr lang="it-IT" b="1" dirty="0" smtClean="0">
                <a:solidFill>
                  <a:srgbClr val="002060"/>
                </a:solidFill>
                <a:latin typeface="Times New Roman" panose="02020603050405020304" pitchFamily="18" charset="0"/>
                <a:cs typeface="Times New Roman" panose="02020603050405020304" pitchFamily="18" charset="0"/>
              </a:rPr>
              <a:t>igliorare la tracciabilità del campione lungo tutto il percorso </a:t>
            </a:r>
            <a:r>
              <a:rPr lang="it-IT" dirty="0" smtClean="0">
                <a:solidFill>
                  <a:srgbClr val="002060"/>
                </a:solidFill>
                <a:latin typeface="Times New Roman" panose="02020603050405020304" pitchFamily="18" charset="0"/>
                <a:cs typeface="Times New Roman" panose="02020603050405020304" pitchFamily="18" charset="0"/>
              </a:rPr>
              <a:t>(dal prelievo alla refertazione)con minore esposizione biologica dell’operatore (sistema chiuso) = </a:t>
            </a:r>
            <a:r>
              <a:rPr lang="it-IT" b="1" dirty="0" smtClean="0">
                <a:solidFill>
                  <a:srgbClr val="FF0000"/>
                </a:solidFill>
                <a:latin typeface="Times New Roman" panose="02020603050405020304" pitchFamily="18" charset="0"/>
                <a:cs typeface="Times New Roman" panose="02020603050405020304" pitchFamily="18" charset="0"/>
              </a:rPr>
              <a:t>sicurezza</a:t>
            </a:r>
            <a:r>
              <a:rPr lang="it-IT" dirty="0" smtClean="0">
                <a:solidFill>
                  <a:srgbClr val="002060"/>
                </a:solidFill>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v"/>
            </a:pPr>
            <a:r>
              <a:rPr lang="it-IT" b="1" dirty="0" smtClean="0">
                <a:solidFill>
                  <a:srgbClr val="002060"/>
                </a:solidFill>
                <a:latin typeface="Times New Roman" panose="02020603050405020304" pitchFamily="18" charset="0"/>
                <a:cs typeface="Times New Roman" panose="02020603050405020304" pitchFamily="18" charset="0"/>
              </a:rPr>
              <a:t>diminuire l’errore umano </a:t>
            </a:r>
            <a:r>
              <a:rPr lang="it-IT" dirty="0" smtClean="0">
                <a:solidFill>
                  <a:srgbClr val="002060"/>
                </a:solidFill>
                <a:latin typeface="Times New Roman" panose="02020603050405020304" pitchFamily="18" charset="0"/>
                <a:cs typeface="Times New Roman" panose="02020603050405020304" pitchFamily="18" charset="0"/>
              </a:rPr>
              <a:t>(gestione pre</a:t>
            </a:r>
            <a:r>
              <a:rPr lang="it-IT" dirty="0">
                <a:solidFill>
                  <a:srgbClr val="002060"/>
                </a:solidFill>
                <a:latin typeface="Times New Roman" panose="02020603050405020304" pitchFamily="18" charset="0"/>
                <a:cs typeface="Times New Roman" panose="02020603050405020304" pitchFamily="18" charset="0"/>
              </a:rPr>
              <a:t>-</a:t>
            </a:r>
            <a:r>
              <a:rPr lang="it-IT" dirty="0" smtClean="0">
                <a:solidFill>
                  <a:srgbClr val="002060"/>
                </a:solidFill>
                <a:latin typeface="Times New Roman" panose="02020603050405020304" pitchFamily="18" charset="0"/>
                <a:cs typeface="Times New Roman" panose="02020603050405020304" pitchFamily="18" charset="0"/>
              </a:rPr>
              <a:t>analitica ed analitica)= </a:t>
            </a:r>
            <a:r>
              <a:rPr lang="it-IT" b="1" dirty="0" smtClean="0">
                <a:solidFill>
                  <a:srgbClr val="FF0000"/>
                </a:solidFill>
                <a:latin typeface="Times New Roman" panose="02020603050405020304" pitchFamily="18" charset="0"/>
                <a:cs typeface="Times New Roman" panose="02020603050405020304" pitchFamily="18" charset="0"/>
              </a:rPr>
              <a:t>qualità</a:t>
            </a:r>
            <a:r>
              <a:rPr lang="it-IT" dirty="0" smtClean="0">
                <a:solidFill>
                  <a:srgbClr val="002060"/>
                </a:solidFill>
                <a:latin typeface="Times New Roman" panose="02020603050405020304" pitchFamily="18" charset="0"/>
                <a:cs typeface="Times New Roman" panose="02020603050405020304" pitchFamily="18" charset="0"/>
              </a:rPr>
              <a:t> ed </a:t>
            </a:r>
            <a:r>
              <a:rPr lang="it-IT" b="1" dirty="0" smtClean="0">
                <a:solidFill>
                  <a:srgbClr val="FF0000"/>
                </a:solidFill>
                <a:latin typeface="Times New Roman" panose="02020603050405020304" pitchFamily="18" charset="0"/>
                <a:cs typeface="Times New Roman" panose="02020603050405020304" pitchFamily="18" charset="0"/>
              </a:rPr>
              <a:t>accuratezza</a:t>
            </a:r>
            <a:r>
              <a:rPr lang="it-IT" dirty="0" smtClean="0">
                <a:solidFill>
                  <a:srgbClr val="002060"/>
                </a:solidFill>
                <a:latin typeface="Times New Roman" panose="02020603050405020304" pitchFamily="18" charset="0"/>
                <a:cs typeface="Times New Roman" panose="02020603050405020304" pitchFamily="18" charset="0"/>
              </a:rPr>
              <a:t>.</a:t>
            </a:r>
          </a:p>
          <a:p>
            <a:pPr marL="0" indent="0" algn="just">
              <a:buNone/>
            </a:pPr>
            <a:endParaRPr lang="it-IT" dirty="0" smtClean="0">
              <a:solidFill>
                <a:srgbClr val="002060"/>
              </a:solidFill>
              <a:latin typeface="Times New Roman" panose="02020603050405020304" pitchFamily="18" charset="0"/>
              <a:cs typeface="Times New Roman" panose="02020603050405020304" pitchFamily="18" charset="0"/>
            </a:endParaRPr>
          </a:p>
          <a:p>
            <a:pPr marL="0" indent="0" algn="just">
              <a:buNone/>
            </a:pPr>
            <a:endParaRPr lang="it-IT" dirty="0" smtClean="0">
              <a:solidFill>
                <a:srgbClr val="002060"/>
              </a:solidFill>
              <a:latin typeface="Times New Roman" panose="02020603050405020304" pitchFamily="18" charset="0"/>
              <a:cs typeface="Times New Roman" panose="02020603050405020304" pitchFamily="18" charset="0"/>
            </a:endParaRPr>
          </a:p>
          <a:p>
            <a:pPr marL="0" indent="0" algn="just">
              <a:buNone/>
            </a:pPr>
            <a:r>
              <a:rPr lang="it-IT" dirty="0">
                <a:solidFill>
                  <a:srgbClr val="002060"/>
                </a:solidFill>
                <a:latin typeface="Times New Roman" panose="02020603050405020304" pitchFamily="18" charset="0"/>
                <a:cs typeface="Times New Roman" panose="02020603050405020304" pitchFamily="18" charset="0"/>
              </a:rPr>
              <a:t>C</a:t>
            </a:r>
            <a:r>
              <a:rPr lang="it-IT" dirty="0" smtClean="0">
                <a:solidFill>
                  <a:srgbClr val="002060"/>
                </a:solidFill>
                <a:latin typeface="Times New Roman" panose="02020603050405020304" pitchFamily="18" charset="0"/>
                <a:cs typeface="Times New Roman" panose="02020603050405020304" pitchFamily="18" charset="0"/>
              </a:rPr>
              <a:t>reare un ecosistema di analisi integrato, con flussi reflex ed algoritmi decisionali automatizzati che garantiscano una maggiore qualità diagnostica in un laboratorio moderno che si evolve verso il consolidamento dei servizi offerti all’utenza.</a:t>
            </a:r>
          </a:p>
          <a:p>
            <a:pPr algn="just">
              <a:buFont typeface="Wingdings" panose="05000000000000000000" pitchFamily="2" charset="2"/>
              <a:buChar char="v"/>
            </a:pPr>
            <a:endParaRPr lang="it-IT" sz="1600" dirty="0" smtClean="0">
              <a:solidFill>
                <a:srgbClr val="005696"/>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it-IT" sz="1600" dirty="0" smtClean="0">
              <a:latin typeface="Times New Roman" panose="02020603050405020304" pitchFamily="18" charset="0"/>
              <a:cs typeface="Times New Roman" panose="02020603050405020304" pitchFamily="18" charset="0"/>
            </a:endParaRPr>
          </a:p>
          <a:p>
            <a:pPr marL="0" indent="0">
              <a:buNone/>
            </a:pPr>
            <a:endParaRPr lang="it-IT" sz="1600" dirty="0">
              <a:latin typeface="Times New Roman" panose="02020603050405020304" pitchFamily="18" charset="0"/>
              <a:cs typeface="Times New Roman" panose="02020603050405020304" pitchFamily="18" charset="0"/>
            </a:endParaRPr>
          </a:p>
        </p:txBody>
      </p:sp>
      <p:sp>
        <p:nvSpPr>
          <p:cNvPr id="2" name="Freccia in giù 1"/>
          <p:cNvSpPr/>
          <p:nvPr/>
        </p:nvSpPr>
        <p:spPr>
          <a:xfrm>
            <a:off x="5090746" y="3789484"/>
            <a:ext cx="1107831" cy="70338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32985" y="5389685"/>
            <a:ext cx="3259015" cy="1468315"/>
          </a:xfrm>
          <a:prstGeom prst="rect">
            <a:avLst/>
          </a:prstGeom>
        </p:spPr>
      </p:pic>
    </p:spTree>
    <p:extLst>
      <p:ext uri="{BB962C8B-B14F-4D97-AF65-F5344CB8AC3E}">
        <p14:creationId xmlns:p14="http://schemas.microsoft.com/office/powerpoint/2010/main" val="15468194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4" y="609600"/>
            <a:ext cx="8596668" cy="612531"/>
          </a:xfrm>
        </p:spPr>
        <p:txBody>
          <a:bodyPr>
            <a:normAutofit/>
          </a:bodyPr>
          <a:lstStyle/>
          <a:p>
            <a:pPr algn="ctr"/>
            <a:r>
              <a:rPr lang="it-IT" sz="2904" b="1" dirty="0" smtClean="0">
                <a:solidFill>
                  <a:srgbClr val="001F5F"/>
                </a:solidFill>
                <a:latin typeface="Times New Roman" panose="02020603050405020304" pitchFamily="18" charset="0"/>
                <a:cs typeface="Times New Roman" panose="02020603050405020304" pitchFamily="18" charset="0"/>
              </a:rPr>
              <a:t>Storia dell’automazione nel </a:t>
            </a:r>
            <a:r>
              <a:rPr lang="it-IT" sz="2904" b="1" spc="-55" dirty="0" smtClean="0">
                <a:solidFill>
                  <a:srgbClr val="001F5F"/>
                </a:solidFill>
                <a:latin typeface="Times New Roman" panose="02020603050405020304" pitchFamily="18" charset="0"/>
                <a:cs typeface="Times New Roman" panose="02020603050405020304" pitchFamily="18" charset="0"/>
              </a:rPr>
              <a:t> </a:t>
            </a:r>
            <a:r>
              <a:rPr lang="it-IT" sz="2904" b="1" dirty="0" smtClean="0">
                <a:solidFill>
                  <a:srgbClr val="001F5F"/>
                </a:solidFill>
                <a:latin typeface="Times New Roman" panose="02020603050405020304" pitchFamily="18" charset="0"/>
                <a:cs typeface="Times New Roman" panose="02020603050405020304" pitchFamily="18" charset="0"/>
              </a:rPr>
              <a:t>laboratorio</a:t>
            </a:r>
            <a:r>
              <a:rPr lang="it-IT" sz="2904" b="1" spc="-100" dirty="0" smtClean="0">
                <a:solidFill>
                  <a:srgbClr val="001F5F"/>
                </a:solidFill>
                <a:latin typeface="Times New Roman" panose="02020603050405020304" pitchFamily="18" charset="0"/>
                <a:cs typeface="Times New Roman" panose="02020603050405020304" pitchFamily="18" charset="0"/>
              </a:rPr>
              <a:t> </a:t>
            </a:r>
            <a:r>
              <a:rPr lang="it-IT" sz="2904" b="1" spc="-9" dirty="0" smtClean="0">
                <a:solidFill>
                  <a:srgbClr val="001F5F"/>
                </a:solidFill>
                <a:latin typeface="Times New Roman" panose="02020603050405020304" pitchFamily="18" charset="0"/>
                <a:cs typeface="Times New Roman" panose="02020603050405020304" pitchFamily="18" charset="0"/>
              </a:rPr>
              <a:t>clinico</a:t>
            </a:r>
            <a:endParaRPr lang="it-IT" b="1" dirty="0">
              <a:latin typeface="Times New Roman" panose="02020603050405020304" pitchFamily="18" charset="0"/>
              <a:cs typeface="Times New Roman" panose="02020603050405020304" pitchFamily="18" charset="0"/>
            </a:endParaRPr>
          </a:p>
        </p:txBody>
      </p:sp>
      <p:sp>
        <p:nvSpPr>
          <p:cNvPr id="3" name="Segnaposto contenuto 2"/>
          <p:cNvSpPr>
            <a:spLocks noGrp="1"/>
          </p:cNvSpPr>
          <p:nvPr>
            <p:ph idx="1"/>
          </p:nvPr>
        </p:nvSpPr>
        <p:spPr>
          <a:xfrm>
            <a:off x="140677" y="1626578"/>
            <a:ext cx="9169436" cy="4414786"/>
          </a:xfrm>
        </p:spPr>
        <p:txBody>
          <a:bodyPr>
            <a:normAutofit/>
          </a:bodyPr>
          <a:lstStyle/>
          <a:p>
            <a:pPr marL="0" indent="0">
              <a:buNone/>
            </a:pPr>
            <a:r>
              <a:rPr lang="it-IT" b="1" dirty="0" smtClean="0">
                <a:solidFill>
                  <a:srgbClr val="002060"/>
                </a:solidFill>
                <a:latin typeface="Times New Roman" panose="02020603050405020304" pitchFamily="18" charset="0"/>
                <a:cs typeface="Times New Roman" panose="02020603050405020304" pitchFamily="18" charset="0"/>
              </a:rPr>
              <a:t>1970 -79         </a:t>
            </a:r>
            <a:r>
              <a:rPr lang="it-IT" dirty="0">
                <a:solidFill>
                  <a:srgbClr val="002060"/>
                </a:solidFill>
                <a:latin typeface="Times New Roman" panose="02020603050405020304" pitchFamily="18" charset="0"/>
                <a:cs typeface="Times New Roman" panose="02020603050405020304" pitchFamily="18" charset="0"/>
              </a:rPr>
              <a:t>A</a:t>
            </a:r>
            <a:r>
              <a:rPr lang="it-IT" dirty="0" smtClean="0">
                <a:solidFill>
                  <a:srgbClr val="002060"/>
                </a:solidFill>
                <a:latin typeface="Times New Roman" panose="02020603050405020304" pitchFamily="18" charset="0"/>
                <a:cs typeface="Times New Roman" panose="02020603050405020304" pitchFamily="18" charset="0"/>
              </a:rPr>
              <a:t>ziende </a:t>
            </a:r>
            <a:r>
              <a:rPr lang="it-IT" dirty="0" smtClean="0">
                <a:solidFill>
                  <a:srgbClr val="002060"/>
                </a:solidFill>
                <a:latin typeface="Times New Roman" panose="02020603050405020304" pitchFamily="18" charset="0"/>
                <a:cs typeface="Times New Roman" panose="02020603050405020304" pitchFamily="18" charset="0"/>
              </a:rPr>
              <a:t>statunitensi ed europee iniziarono a commercializzare in Giappone vari tipi di apparecchiature analitiche automatizzate </a:t>
            </a:r>
            <a:r>
              <a:rPr lang="it-IT" sz="2400" b="1" dirty="0" smtClean="0">
                <a:solidFill>
                  <a:srgbClr val="002060"/>
                </a:solidFill>
                <a:latin typeface="Times New Roman" panose="02020603050405020304" pitchFamily="18" charset="0"/>
                <a:cs typeface="Times New Roman" panose="02020603050405020304" pitchFamily="18" charset="0"/>
              </a:rPr>
              <a:t>= </a:t>
            </a:r>
            <a:r>
              <a:rPr lang="it-IT" dirty="0" smtClean="0">
                <a:solidFill>
                  <a:srgbClr val="002060"/>
                </a:solidFill>
                <a:latin typeface="Times New Roman" panose="02020603050405020304" pitchFamily="18" charset="0"/>
                <a:cs typeface="Times New Roman" panose="02020603050405020304" pitchFamily="18" charset="0"/>
              </a:rPr>
              <a:t>cambiamento progressivo della natura dei laboratori</a:t>
            </a:r>
            <a:r>
              <a:rPr lang="it-IT" sz="2400" dirty="0" smtClean="0">
                <a:solidFill>
                  <a:srgbClr val="002060"/>
                </a:solidFill>
                <a:latin typeface="Times New Roman" panose="02020603050405020304" pitchFamily="18" charset="0"/>
                <a:cs typeface="Times New Roman" panose="02020603050405020304" pitchFamily="18" charset="0"/>
              </a:rPr>
              <a:t>........</a:t>
            </a:r>
            <a:r>
              <a:rPr lang="it-IT" sz="2400" b="1" dirty="0" smtClean="0">
                <a:solidFill>
                  <a:srgbClr val="00B050"/>
                </a:solidFill>
                <a:latin typeface="Times New Roman" panose="02020603050405020304" pitchFamily="18" charset="0"/>
                <a:cs typeface="Times New Roman" panose="02020603050405020304" pitchFamily="18" charset="0"/>
              </a:rPr>
              <a:t>evoluzione</a:t>
            </a:r>
            <a:r>
              <a:rPr lang="it-IT" sz="2400" b="1" dirty="0" smtClean="0">
                <a:solidFill>
                  <a:srgbClr val="002060"/>
                </a:solidFill>
                <a:latin typeface="Times New Roman" panose="02020603050405020304" pitchFamily="18" charset="0"/>
                <a:cs typeface="Times New Roman" panose="02020603050405020304" pitchFamily="18" charset="0"/>
              </a:rPr>
              <a:t>.</a:t>
            </a:r>
            <a:endParaRPr lang="it-IT" b="1" dirty="0">
              <a:solidFill>
                <a:srgbClr val="002060"/>
              </a:solidFill>
              <a:latin typeface="Times New Roman" panose="02020603050405020304" pitchFamily="18" charset="0"/>
              <a:cs typeface="Times New Roman" panose="02020603050405020304" pitchFamily="18" charset="0"/>
            </a:endParaRPr>
          </a:p>
          <a:p>
            <a:pPr marL="0" indent="0">
              <a:buNone/>
            </a:pPr>
            <a:r>
              <a:rPr lang="it-IT" b="1" dirty="0" smtClean="0">
                <a:solidFill>
                  <a:srgbClr val="002060"/>
                </a:solidFill>
                <a:latin typeface="Times New Roman" panose="02020603050405020304" pitchFamily="18" charset="0"/>
                <a:cs typeface="Times New Roman" panose="02020603050405020304" pitchFamily="18" charset="0"/>
              </a:rPr>
              <a:t>1980          </a:t>
            </a:r>
            <a:r>
              <a:rPr lang="it-IT" dirty="0" smtClean="0">
                <a:solidFill>
                  <a:srgbClr val="002060"/>
                </a:solidFill>
                <a:latin typeface="Times New Roman" panose="02020603050405020304" pitchFamily="18" charset="0"/>
                <a:cs typeface="Times New Roman" panose="02020603050405020304" pitchFamily="18" charset="0"/>
              </a:rPr>
              <a:t>Primo ed importante esempio di laboratorio clinico totalmente automatizzato. </a:t>
            </a:r>
          </a:p>
          <a:p>
            <a:pPr marL="0" indent="0">
              <a:buNone/>
            </a:pPr>
            <a:r>
              <a:rPr lang="it-IT" dirty="0">
                <a:solidFill>
                  <a:srgbClr val="002060"/>
                </a:solidFill>
                <a:latin typeface="Times New Roman" panose="02020603050405020304" pitchFamily="18" charset="0"/>
                <a:cs typeface="Times New Roman" panose="02020603050405020304" pitchFamily="18" charset="0"/>
              </a:rPr>
              <a:t>S</a:t>
            </a:r>
            <a:r>
              <a:rPr lang="it-IT" dirty="0" smtClean="0">
                <a:solidFill>
                  <a:srgbClr val="002060"/>
                </a:solidFill>
                <a:latin typeface="Times New Roman" panose="02020603050405020304" pitchFamily="18" charset="0"/>
                <a:cs typeface="Times New Roman" panose="02020603050405020304" pitchFamily="18" charset="0"/>
              </a:rPr>
              <a:t>viluppo di sistemi di trasporto, robot che caricavano e scaricavano gli analizzatori e sistemi software di supporto per il controllo dei processi.</a:t>
            </a:r>
            <a:endParaRPr lang="it-IT" dirty="0">
              <a:solidFill>
                <a:srgbClr val="002060"/>
              </a:solidFill>
              <a:latin typeface="Times New Roman" panose="02020603050405020304" pitchFamily="18" charset="0"/>
              <a:cs typeface="Times New Roman" panose="02020603050405020304" pitchFamily="18" charset="0"/>
            </a:endParaRPr>
          </a:p>
          <a:p>
            <a:pPr marL="0" indent="0">
              <a:buNone/>
            </a:pPr>
            <a:r>
              <a:rPr lang="it-IT" b="1" dirty="0" smtClean="0">
                <a:solidFill>
                  <a:srgbClr val="002060"/>
                </a:solidFill>
                <a:latin typeface="Times New Roman" panose="02020603050405020304" pitchFamily="18" charset="0"/>
                <a:cs typeface="Times New Roman" panose="02020603050405020304" pitchFamily="18" charset="0"/>
              </a:rPr>
              <a:t>1989          </a:t>
            </a:r>
            <a:r>
              <a:rPr lang="it-IT" dirty="0" smtClean="0">
                <a:solidFill>
                  <a:srgbClr val="002060"/>
                </a:solidFill>
                <a:latin typeface="Times New Roman" panose="02020603050405020304" pitchFamily="18" charset="0"/>
                <a:cs typeface="Times New Roman" panose="02020603050405020304" pitchFamily="18" charset="0"/>
              </a:rPr>
              <a:t>American Association for Clinical Chemistry</a:t>
            </a:r>
            <a:r>
              <a:rPr lang="it-IT" dirty="0">
                <a:solidFill>
                  <a:srgbClr val="002060"/>
                </a:solidFill>
                <a:latin typeface="Times New Roman" panose="02020603050405020304" pitchFamily="18" charset="0"/>
                <a:cs typeface="Times New Roman" panose="02020603050405020304" pitchFamily="18" charset="0"/>
              </a:rPr>
              <a:t> </a:t>
            </a:r>
            <a:r>
              <a:rPr lang="it-IT" dirty="0" smtClean="0">
                <a:solidFill>
                  <a:srgbClr val="002060"/>
                </a:solidFill>
                <a:latin typeface="Times New Roman" panose="02020603050405020304" pitchFamily="18" charset="0"/>
                <a:cs typeface="Times New Roman" panose="02020603050405020304" pitchFamily="18" charset="0"/>
              </a:rPr>
              <a:t>– Atlanta, Georgia: presentazione del  laboratorio clinico automatizzato.</a:t>
            </a:r>
          </a:p>
          <a:p>
            <a:pPr marL="0" indent="0">
              <a:buNone/>
            </a:pPr>
            <a:r>
              <a:rPr lang="it-IT" b="1" dirty="0" smtClean="0">
                <a:solidFill>
                  <a:srgbClr val="002060"/>
                </a:solidFill>
                <a:latin typeface="Times New Roman" panose="02020603050405020304" pitchFamily="18" charset="0"/>
                <a:cs typeface="Times New Roman" panose="02020603050405020304" pitchFamily="18" charset="0"/>
              </a:rPr>
              <a:t>1997</a:t>
            </a:r>
            <a:r>
              <a:rPr lang="en-US" dirty="0"/>
              <a:t> </a:t>
            </a:r>
            <a:r>
              <a:rPr lang="en-US" dirty="0" smtClean="0"/>
              <a:t>        </a:t>
            </a:r>
            <a:r>
              <a:rPr lang="en-US" dirty="0" smtClean="0">
                <a:solidFill>
                  <a:srgbClr val="002060"/>
                </a:solidFill>
                <a:latin typeface="Times New Roman" panose="02020603050405020304" pitchFamily="18" charset="0"/>
                <a:cs typeface="Times New Roman" panose="02020603050405020304" pitchFamily="18" charset="0"/>
              </a:rPr>
              <a:t>Prima conferenza sull’automazione del laboratorio - San </a:t>
            </a:r>
            <a:r>
              <a:rPr lang="en-US" dirty="0">
                <a:solidFill>
                  <a:srgbClr val="002060"/>
                </a:solidFill>
                <a:latin typeface="Times New Roman" panose="02020603050405020304" pitchFamily="18" charset="0"/>
                <a:cs typeface="Times New Roman" panose="02020603050405020304" pitchFamily="18" charset="0"/>
              </a:rPr>
              <a:t>Diego, </a:t>
            </a:r>
            <a:r>
              <a:rPr lang="en-US" dirty="0" smtClean="0">
                <a:solidFill>
                  <a:srgbClr val="002060"/>
                </a:solidFill>
                <a:latin typeface="Times New Roman" panose="02020603050405020304" pitchFamily="18" charset="0"/>
                <a:cs typeface="Times New Roman" panose="02020603050405020304" pitchFamily="18" charset="0"/>
              </a:rPr>
              <a:t>CA.</a:t>
            </a:r>
            <a:endParaRPr lang="it-IT" dirty="0">
              <a:solidFill>
                <a:srgbClr val="002060"/>
              </a:solidFill>
              <a:latin typeface="Times New Roman" panose="02020603050405020304" pitchFamily="18" charset="0"/>
              <a:cs typeface="Times New Roman" panose="02020603050405020304" pitchFamily="18" charset="0"/>
            </a:endParaRPr>
          </a:p>
        </p:txBody>
      </p:sp>
      <p:pic>
        <p:nvPicPr>
          <p:cNvPr id="6" name="Immagine 5"/>
          <p:cNvPicPr>
            <a:picLocks noChangeAspect="1"/>
          </p:cNvPicPr>
          <p:nvPr/>
        </p:nvPicPr>
        <p:blipFill>
          <a:blip r:embed="rId2"/>
          <a:stretch>
            <a:fillRect/>
          </a:stretch>
        </p:blipFill>
        <p:spPr>
          <a:xfrm>
            <a:off x="9274002" y="0"/>
            <a:ext cx="2917998" cy="2658086"/>
          </a:xfrm>
          <a:prstGeom prst="rect">
            <a:avLst/>
          </a:prstGeom>
        </p:spPr>
      </p:pic>
      <p:sp>
        <p:nvSpPr>
          <p:cNvPr id="8" name="Rettangolo 7"/>
          <p:cNvSpPr/>
          <p:nvPr/>
        </p:nvSpPr>
        <p:spPr>
          <a:xfrm>
            <a:off x="9346223" y="2658086"/>
            <a:ext cx="2751992" cy="72988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it-IT" sz="1400" dirty="0" smtClean="0">
                <a:solidFill>
                  <a:srgbClr val="002060"/>
                </a:solidFill>
                <a:latin typeface="Times New Roman" panose="02020603050405020304" pitchFamily="18" charset="0"/>
                <a:cs typeface="Times New Roman" panose="02020603050405020304" pitchFamily="18" charset="0"/>
              </a:rPr>
              <a:t>Masahide Sasaki 1933 - 2005</a:t>
            </a:r>
          </a:p>
          <a:p>
            <a:pPr algn="ctr"/>
            <a:r>
              <a:rPr lang="it-IT" sz="1400" dirty="0" smtClean="0">
                <a:solidFill>
                  <a:srgbClr val="002060"/>
                </a:solidFill>
                <a:latin typeface="Times New Roman" panose="02020603050405020304" pitchFamily="18" charset="0"/>
                <a:cs typeface="Times New Roman" panose="02020603050405020304" pitchFamily="18" charset="0"/>
              </a:rPr>
              <a:t>chimico - clinico  giapponese</a:t>
            </a:r>
            <a:endParaRPr lang="it-IT" sz="1400" dirty="0">
              <a:solidFill>
                <a:srgbClr val="002060"/>
              </a:solidFill>
              <a:latin typeface="Times New Roman" panose="02020603050405020304" pitchFamily="18" charset="0"/>
              <a:cs typeface="Times New Roman" panose="02020603050405020304" pitchFamily="18" charset="0"/>
            </a:endParaRPr>
          </a:p>
        </p:txBody>
      </p:sp>
      <p:sp>
        <p:nvSpPr>
          <p:cNvPr id="9" name="Ovale 8"/>
          <p:cNvSpPr/>
          <p:nvPr/>
        </p:nvSpPr>
        <p:spPr>
          <a:xfrm>
            <a:off x="9073661" y="3793244"/>
            <a:ext cx="3118339" cy="91440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marL="12678" marR="4611" indent="-1729">
              <a:lnSpc>
                <a:spcPct val="103699"/>
              </a:lnSpc>
              <a:spcBef>
                <a:spcPts val="23"/>
              </a:spcBef>
            </a:pPr>
            <a:r>
              <a:rPr lang="it-IT" sz="1200" spc="-9" dirty="0">
                <a:solidFill>
                  <a:srgbClr val="002060"/>
                </a:solidFill>
                <a:latin typeface="Times New Roman" panose="02020603050405020304" pitchFamily="18" charset="0"/>
                <a:cs typeface="Times New Roman" panose="02020603050405020304" pitchFamily="18" charset="0"/>
              </a:rPr>
              <a:t>Kochi</a:t>
            </a:r>
            <a:r>
              <a:rPr lang="it-IT" sz="1200" spc="-51" dirty="0">
                <a:solidFill>
                  <a:srgbClr val="002060"/>
                </a:solidFill>
                <a:latin typeface="Times New Roman" panose="02020603050405020304" pitchFamily="18" charset="0"/>
                <a:cs typeface="Times New Roman" panose="02020603050405020304" pitchFamily="18" charset="0"/>
              </a:rPr>
              <a:t> </a:t>
            </a:r>
            <a:r>
              <a:rPr lang="it-IT" sz="1200" spc="-9" dirty="0">
                <a:solidFill>
                  <a:srgbClr val="002060"/>
                </a:solidFill>
                <a:latin typeface="Times New Roman" panose="02020603050405020304" pitchFamily="18" charset="0"/>
                <a:cs typeface="Times New Roman" panose="02020603050405020304" pitchFamily="18" charset="0"/>
              </a:rPr>
              <a:t>Medical </a:t>
            </a:r>
            <a:r>
              <a:rPr lang="it-IT" sz="1200" spc="-9" dirty="0" smtClean="0">
                <a:solidFill>
                  <a:srgbClr val="002060"/>
                </a:solidFill>
                <a:latin typeface="Times New Roman" panose="02020603050405020304" pitchFamily="18" charset="0"/>
                <a:cs typeface="Times New Roman" panose="02020603050405020304" pitchFamily="18" charset="0"/>
              </a:rPr>
              <a:t>School,</a:t>
            </a:r>
            <a:r>
              <a:rPr lang="it-IT" sz="1200" spc="-51" dirty="0" smtClean="0">
                <a:solidFill>
                  <a:srgbClr val="002060"/>
                </a:solidFill>
                <a:latin typeface="Times New Roman" panose="02020603050405020304" pitchFamily="18" charset="0"/>
                <a:cs typeface="Times New Roman" panose="02020603050405020304" pitchFamily="18" charset="0"/>
              </a:rPr>
              <a:t> </a:t>
            </a:r>
            <a:r>
              <a:rPr lang="it-IT" sz="1200" spc="-19" dirty="0" smtClean="0">
                <a:solidFill>
                  <a:srgbClr val="002060"/>
                </a:solidFill>
                <a:latin typeface="Times New Roman" panose="02020603050405020304" pitchFamily="18" charset="0"/>
                <a:cs typeface="Times New Roman" panose="02020603050405020304" pitchFamily="18" charset="0"/>
              </a:rPr>
              <a:t>Japan</a:t>
            </a:r>
            <a:endParaRPr lang="it-IT" sz="1200" dirty="0">
              <a:solidFill>
                <a:srgbClr val="002060"/>
              </a:solidFill>
              <a:latin typeface="Times New Roman" panose="02020603050405020304" pitchFamily="18" charset="0"/>
              <a:cs typeface="Times New Roman" panose="02020603050405020304" pitchFamily="18" charset="0"/>
            </a:endParaRPr>
          </a:p>
        </p:txBody>
      </p:sp>
      <p:sp>
        <p:nvSpPr>
          <p:cNvPr id="12" name="Freccia a destra 11"/>
          <p:cNvSpPr/>
          <p:nvPr/>
        </p:nvSpPr>
        <p:spPr>
          <a:xfrm rot="10800000" flipH="1" flipV="1">
            <a:off x="851038" y="2791688"/>
            <a:ext cx="388677" cy="32763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13" name="Immagine 12"/>
          <p:cNvPicPr>
            <a:picLocks noChangeAspect="1"/>
          </p:cNvPicPr>
          <p:nvPr/>
        </p:nvPicPr>
        <p:blipFill>
          <a:blip r:embed="rId3"/>
          <a:stretch>
            <a:fillRect/>
          </a:stretch>
        </p:blipFill>
        <p:spPr>
          <a:xfrm>
            <a:off x="851038" y="3882396"/>
            <a:ext cx="388677" cy="368048"/>
          </a:xfrm>
          <a:prstGeom prst="rect">
            <a:avLst/>
          </a:prstGeom>
        </p:spPr>
      </p:pic>
      <p:pic>
        <p:nvPicPr>
          <p:cNvPr id="4" name="Immagine 3"/>
          <p:cNvPicPr>
            <a:picLocks noChangeAspect="1"/>
          </p:cNvPicPr>
          <p:nvPr/>
        </p:nvPicPr>
        <p:blipFill>
          <a:blip r:embed="rId4"/>
          <a:stretch>
            <a:fillRect/>
          </a:stretch>
        </p:blipFill>
        <p:spPr>
          <a:xfrm>
            <a:off x="1154061" y="1667914"/>
            <a:ext cx="396274" cy="327634"/>
          </a:xfrm>
          <a:prstGeom prst="rect">
            <a:avLst/>
          </a:prstGeom>
        </p:spPr>
      </p:pic>
      <p:pic>
        <p:nvPicPr>
          <p:cNvPr id="5" name="Immagine 4"/>
          <p:cNvPicPr>
            <a:picLocks noChangeAspect="1"/>
          </p:cNvPicPr>
          <p:nvPr/>
        </p:nvPicPr>
        <p:blipFill>
          <a:blip r:embed="rId5"/>
          <a:stretch>
            <a:fillRect/>
          </a:stretch>
        </p:blipFill>
        <p:spPr>
          <a:xfrm>
            <a:off x="851038" y="4524748"/>
            <a:ext cx="457240" cy="365792"/>
          </a:xfrm>
          <a:prstGeom prst="rect">
            <a:avLst/>
          </a:prstGeom>
        </p:spPr>
      </p:pic>
    </p:spTree>
    <p:extLst>
      <p:ext uri="{BB962C8B-B14F-4D97-AF65-F5344CB8AC3E}">
        <p14:creationId xmlns:p14="http://schemas.microsoft.com/office/powerpoint/2010/main" val="18101912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77334" y="609600"/>
            <a:ext cx="8596668" cy="700454"/>
          </a:xfrm>
        </p:spPr>
        <p:txBody>
          <a:bodyPr>
            <a:normAutofit/>
          </a:bodyPr>
          <a:lstStyle/>
          <a:p>
            <a:r>
              <a:rPr lang="it-IT" sz="2400" b="1" dirty="0" smtClean="0">
                <a:solidFill>
                  <a:srgbClr val="002060"/>
                </a:solidFill>
                <a:latin typeface="Times New Roman" panose="02020603050405020304" pitchFamily="18" charset="0"/>
                <a:cs typeface="Times New Roman" panose="02020603050405020304" pitchFamily="18" charset="0"/>
              </a:rPr>
              <a:t>Lo scenario del cambiamento………ambiente sanità e tecnologia</a:t>
            </a:r>
            <a:endParaRPr lang="it-IT" sz="2400" b="1" dirty="0">
              <a:solidFill>
                <a:srgbClr val="002060"/>
              </a:solidFill>
              <a:latin typeface="Times New Roman" panose="02020603050405020304" pitchFamily="18" charset="0"/>
              <a:cs typeface="Times New Roman" panose="02020603050405020304" pitchFamily="18" charset="0"/>
            </a:endParaRPr>
          </a:p>
        </p:txBody>
      </p:sp>
      <p:sp>
        <p:nvSpPr>
          <p:cNvPr id="3" name="Segnaposto contenuto 2"/>
          <p:cNvSpPr>
            <a:spLocks noGrp="1"/>
          </p:cNvSpPr>
          <p:nvPr>
            <p:ph idx="1"/>
          </p:nvPr>
        </p:nvSpPr>
        <p:spPr>
          <a:xfrm>
            <a:off x="465893" y="1606674"/>
            <a:ext cx="8808109" cy="5022726"/>
          </a:xfrm>
        </p:spPr>
        <p:txBody>
          <a:bodyPr/>
          <a:lstStyle/>
          <a:p>
            <a:pPr algn="just">
              <a:buFont typeface="Wingdings" panose="05000000000000000000" pitchFamily="2" charset="2"/>
              <a:buChar char="v"/>
            </a:pPr>
            <a:r>
              <a:rPr lang="it-IT" dirty="0" smtClean="0">
                <a:solidFill>
                  <a:srgbClr val="002060"/>
                </a:solidFill>
                <a:latin typeface="Times New Roman" panose="02020603050405020304" pitchFamily="18" charset="0"/>
                <a:cs typeface="Times New Roman" panose="02020603050405020304" pitchFamily="18" charset="0"/>
              </a:rPr>
              <a:t>La medicina di laboratorio: componente fondamentale del processo diagnostico terapeutico (stato di salute del paziente).</a:t>
            </a:r>
          </a:p>
          <a:p>
            <a:pPr>
              <a:buFont typeface="Wingdings" panose="05000000000000000000" pitchFamily="2" charset="2"/>
              <a:buChar char="v"/>
            </a:pPr>
            <a:r>
              <a:rPr lang="it-IT" dirty="0" smtClean="0">
                <a:solidFill>
                  <a:srgbClr val="002060"/>
                </a:solidFill>
                <a:latin typeface="Times New Roman" panose="02020603050405020304" pitchFamily="18" charset="0"/>
                <a:cs typeface="Times New Roman" panose="02020603050405020304" pitchFamily="18" charset="0"/>
              </a:rPr>
              <a:t>Articolazione in diversi settori (linee analitiche).</a:t>
            </a:r>
          </a:p>
          <a:p>
            <a:pPr algn="just">
              <a:buFont typeface="Wingdings" panose="05000000000000000000" pitchFamily="2" charset="2"/>
              <a:buChar char="v"/>
            </a:pPr>
            <a:r>
              <a:rPr lang="it-IT" dirty="0" smtClean="0">
                <a:solidFill>
                  <a:srgbClr val="002060"/>
                </a:solidFill>
                <a:latin typeface="Times New Roman" panose="02020603050405020304" pitchFamily="18" charset="0"/>
                <a:cs typeface="Times New Roman" panose="02020603050405020304" pitchFamily="18" charset="0"/>
              </a:rPr>
              <a:t>Flusso operativo del laboratorio di analisi: fase pre-analitica; fase analitica;                              fase post-analitica. Oggi l’evoluzione tecnologica , che trova la sua massima espressione nelle catene di grande automazione, permette un integrazione fra esse.</a:t>
            </a:r>
          </a:p>
        </p:txBody>
      </p:sp>
      <p:sp>
        <p:nvSpPr>
          <p:cNvPr id="4" name="Rettangolo 3"/>
          <p:cNvSpPr/>
          <p:nvPr/>
        </p:nvSpPr>
        <p:spPr>
          <a:xfrm>
            <a:off x="1582614" y="3963857"/>
            <a:ext cx="3042139" cy="221566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it-IT" sz="1600" b="1" u="sng" dirty="0" smtClean="0">
                <a:solidFill>
                  <a:srgbClr val="002060"/>
                </a:solidFill>
                <a:latin typeface="Times New Roman" panose="02020603050405020304" pitchFamily="18" charset="0"/>
                <a:cs typeface="Times New Roman" panose="02020603050405020304" pitchFamily="18" charset="0"/>
              </a:rPr>
              <a:t>Ambiente Sanità</a:t>
            </a:r>
          </a:p>
          <a:p>
            <a:pPr marL="171450" indent="-171450">
              <a:buFont typeface="Arial" panose="020B0604020202020204" pitchFamily="34" charset="0"/>
              <a:buChar char="•"/>
            </a:pPr>
            <a:r>
              <a:rPr lang="it-IT" sz="1600" dirty="0" smtClean="0">
                <a:solidFill>
                  <a:srgbClr val="002060"/>
                </a:solidFill>
                <a:latin typeface="Times New Roman" panose="02020603050405020304" pitchFamily="18" charset="0"/>
                <a:cs typeface="Times New Roman" panose="02020603050405020304" pitchFamily="18" charset="0"/>
              </a:rPr>
              <a:t>Progressi nella scienza e nella tecnologia.</a:t>
            </a:r>
          </a:p>
          <a:p>
            <a:pPr marL="171450" indent="-171450">
              <a:buFont typeface="Arial" panose="020B0604020202020204" pitchFamily="34" charset="0"/>
              <a:buChar char="•"/>
            </a:pPr>
            <a:r>
              <a:rPr lang="it-IT" sz="1600" dirty="0" smtClean="0">
                <a:solidFill>
                  <a:srgbClr val="002060"/>
                </a:solidFill>
                <a:latin typeface="Times New Roman" panose="02020603050405020304" pitchFamily="18" charset="0"/>
                <a:cs typeface="Times New Roman" panose="02020603050405020304" pitchFamily="18" charset="0"/>
              </a:rPr>
              <a:t>Reti regionali integrate di Sanità</a:t>
            </a:r>
          </a:p>
          <a:p>
            <a:pPr marL="171450" indent="-171450">
              <a:buFont typeface="Arial" panose="020B0604020202020204" pitchFamily="34" charset="0"/>
              <a:buChar char="•"/>
            </a:pPr>
            <a:r>
              <a:rPr lang="it-IT" sz="1600" dirty="0" smtClean="0">
                <a:solidFill>
                  <a:srgbClr val="002060"/>
                </a:solidFill>
                <a:latin typeface="Times New Roman" panose="02020603050405020304" pitchFamily="18" charset="0"/>
                <a:cs typeface="Times New Roman" panose="02020603050405020304" pitchFamily="18" charset="0"/>
              </a:rPr>
              <a:t>Crescita dei Point of Care Testing.</a:t>
            </a:r>
          </a:p>
          <a:p>
            <a:pPr marL="171450" indent="-171450">
              <a:buFont typeface="Arial" panose="020B0604020202020204" pitchFamily="34" charset="0"/>
              <a:buChar char="•"/>
            </a:pPr>
            <a:r>
              <a:rPr lang="it-IT" sz="1600" dirty="0" smtClean="0">
                <a:solidFill>
                  <a:srgbClr val="002060"/>
                </a:solidFill>
                <a:latin typeface="Times New Roman" panose="02020603050405020304" pitchFamily="18" charset="0"/>
                <a:cs typeface="Times New Roman" panose="02020603050405020304" pitchFamily="18" charset="0"/>
              </a:rPr>
              <a:t>Contenimento dei costi.  </a:t>
            </a:r>
            <a:endParaRPr lang="it-IT" sz="1600" dirty="0">
              <a:solidFill>
                <a:srgbClr val="002060"/>
              </a:solidFill>
              <a:latin typeface="Times New Roman" panose="02020603050405020304" pitchFamily="18" charset="0"/>
              <a:cs typeface="Times New Roman" panose="02020603050405020304" pitchFamily="18" charset="0"/>
            </a:endParaRPr>
          </a:p>
        </p:txBody>
      </p:sp>
      <p:sp>
        <p:nvSpPr>
          <p:cNvPr id="5" name="Rettangolo 4"/>
          <p:cNvSpPr/>
          <p:nvPr/>
        </p:nvSpPr>
        <p:spPr>
          <a:xfrm>
            <a:off x="5160279" y="3963857"/>
            <a:ext cx="2970722" cy="221908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it-IT" sz="1600" b="1" u="sng" dirty="0" smtClean="0">
                <a:solidFill>
                  <a:srgbClr val="002060"/>
                </a:solidFill>
                <a:latin typeface="Times New Roman" panose="02020603050405020304" pitchFamily="18" charset="0"/>
                <a:cs typeface="Times New Roman" panose="02020603050405020304" pitchFamily="18" charset="0"/>
              </a:rPr>
              <a:t>Tecnologia di laboratorio</a:t>
            </a:r>
          </a:p>
          <a:p>
            <a:pPr algn="ctr"/>
            <a:endParaRPr lang="it-IT" sz="1600" b="1" u="sng" dirty="0">
              <a:solidFill>
                <a:srgbClr val="002060"/>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it-IT" sz="1600" dirty="0" smtClean="0">
                <a:solidFill>
                  <a:srgbClr val="002060"/>
                </a:solidFill>
                <a:latin typeface="Times New Roman" panose="02020603050405020304" pitchFamily="18" charset="0"/>
                <a:cs typeface="Times New Roman" panose="02020603050405020304" pitchFamily="18" charset="0"/>
              </a:rPr>
              <a:t>Piattaforme integrate di test.</a:t>
            </a:r>
          </a:p>
          <a:p>
            <a:pPr marL="285750" indent="-285750">
              <a:buFont typeface="Arial" panose="020B0604020202020204" pitchFamily="34" charset="0"/>
              <a:buChar char="•"/>
            </a:pPr>
            <a:r>
              <a:rPr lang="it-IT" sz="1600" dirty="0" smtClean="0">
                <a:solidFill>
                  <a:srgbClr val="002060"/>
                </a:solidFill>
                <a:latin typeface="Times New Roman" panose="02020603050405020304" pitchFamily="18" charset="0"/>
                <a:cs typeface="Times New Roman" panose="02020603050405020304" pitchFamily="18" charset="0"/>
              </a:rPr>
              <a:t>Automazione robotica e modulare (hardware e software complessi).</a:t>
            </a:r>
          </a:p>
          <a:p>
            <a:pPr marL="285750" indent="-285750">
              <a:buFont typeface="Arial" panose="020B0604020202020204" pitchFamily="34" charset="0"/>
              <a:buChar char="•"/>
            </a:pPr>
            <a:r>
              <a:rPr lang="it-IT" sz="1600" dirty="0" smtClean="0">
                <a:solidFill>
                  <a:srgbClr val="FF0000"/>
                </a:solidFill>
                <a:latin typeface="Times New Roman" panose="02020603050405020304" pitchFamily="18" charset="0"/>
                <a:cs typeface="Times New Roman" panose="02020603050405020304" pitchFamily="18" charset="0"/>
              </a:rPr>
              <a:t>Intelligenza artificiale.</a:t>
            </a:r>
            <a:endParaRPr lang="it-IT" sz="1600" dirty="0">
              <a:solidFill>
                <a:srgbClr val="FF0000"/>
              </a:solidFill>
              <a:latin typeface="Times New Roman" panose="02020603050405020304" pitchFamily="18" charset="0"/>
              <a:cs typeface="Times New Roman" panose="02020603050405020304" pitchFamily="18" charset="0"/>
            </a:endParaRPr>
          </a:p>
        </p:txBody>
      </p:sp>
      <p:sp>
        <p:nvSpPr>
          <p:cNvPr id="6" name="Freccia a destra 5"/>
          <p:cNvSpPr/>
          <p:nvPr/>
        </p:nvSpPr>
        <p:spPr>
          <a:xfrm rot="2044025">
            <a:off x="517672" y="4196307"/>
            <a:ext cx="978408" cy="484632"/>
          </a:xfrm>
          <a:prstGeom prst="righ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it-IT" sz="1400" b="1" dirty="0" smtClean="0">
                <a:solidFill>
                  <a:schemeClr val="accent1">
                    <a:lumMod val="75000"/>
                  </a:schemeClr>
                </a:solidFill>
                <a:latin typeface="Times New Roman" panose="02020603050405020304" pitchFamily="18" charset="0"/>
                <a:cs typeface="Times New Roman" panose="02020603050405020304" pitchFamily="18" charset="0"/>
              </a:rPr>
              <a:t>focus</a:t>
            </a:r>
            <a:endParaRPr lang="it-IT" sz="1400" b="1"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832614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371600" y="609600"/>
            <a:ext cx="7902402" cy="638908"/>
          </a:xfrm>
        </p:spPr>
        <p:txBody>
          <a:bodyPr>
            <a:normAutofit fontScale="90000"/>
          </a:bodyPr>
          <a:lstStyle/>
          <a:p>
            <a:r>
              <a:rPr lang="it-IT" sz="2200" b="1" dirty="0" smtClean="0">
                <a:solidFill>
                  <a:srgbClr val="002060"/>
                </a:solidFill>
                <a:latin typeface="Times New Roman" panose="02020603050405020304" pitchFamily="18" charset="0"/>
                <a:cs typeface="Times New Roman" panose="02020603050405020304" pitchFamily="18" charset="0"/>
              </a:rPr>
              <a:t>Automazione nella diagnostica del Laboratorio di Patologia Clinica</a:t>
            </a:r>
            <a:br>
              <a:rPr lang="it-IT" sz="2200" b="1" dirty="0" smtClean="0">
                <a:solidFill>
                  <a:srgbClr val="002060"/>
                </a:solidFill>
                <a:latin typeface="Times New Roman" panose="02020603050405020304" pitchFamily="18" charset="0"/>
                <a:cs typeface="Times New Roman" panose="02020603050405020304" pitchFamily="18" charset="0"/>
              </a:rPr>
            </a:br>
            <a:r>
              <a:rPr lang="it-IT" sz="2200" b="1" dirty="0" smtClean="0">
                <a:solidFill>
                  <a:srgbClr val="002060"/>
                </a:solidFill>
                <a:latin typeface="Times New Roman" panose="02020603050405020304" pitchFamily="18" charset="0"/>
                <a:cs typeface="Times New Roman" panose="02020603050405020304" pitchFamily="18" charset="0"/>
              </a:rPr>
              <a:t>……..</a:t>
            </a:r>
            <a:endParaRPr lang="it-IT" sz="2200" b="1" dirty="0">
              <a:solidFill>
                <a:srgbClr val="002060"/>
              </a:solidFill>
              <a:latin typeface="Times New Roman" panose="02020603050405020304" pitchFamily="18" charset="0"/>
              <a:cs typeface="Times New Roman" panose="02020603050405020304" pitchFamily="18" charset="0"/>
            </a:endParaRPr>
          </a:p>
        </p:txBody>
      </p:sp>
      <p:sp>
        <p:nvSpPr>
          <p:cNvPr id="3" name="Segnaposto contenuto 2"/>
          <p:cNvSpPr>
            <a:spLocks noGrp="1"/>
          </p:cNvSpPr>
          <p:nvPr>
            <p:ph idx="1"/>
          </p:nvPr>
        </p:nvSpPr>
        <p:spPr/>
        <p:txBody>
          <a:bodyPr/>
          <a:lstStyle/>
          <a:p>
            <a:pPr>
              <a:buFont typeface="Wingdings" panose="05000000000000000000" pitchFamily="2" charset="2"/>
              <a:buChar char="v"/>
            </a:pPr>
            <a:r>
              <a:rPr lang="it-IT" b="1" dirty="0" smtClean="0">
                <a:solidFill>
                  <a:srgbClr val="002060"/>
                </a:solidFill>
                <a:latin typeface="Times New Roman" panose="02020603050405020304" pitchFamily="18" charset="0"/>
                <a:cs typeface="Times New Roman" panose="02020603050405020304" pitchFamily="18" charset="0"/>
              </a:rPr>
              <a:t>Flusso di lavoro integrato</a:t>
            </a:r>
            <a:r>
              <a:rPr lang="it-IT" dirty="0" smtClean="0">
                <a:solidFill>
                  <a:srgbClr val="002060"/>
                </a:solidFill>
                <a:latin typeface="Times New Roman" panose="02020603050405020304" pitchFamily="18" charset="0"/>
                <a:cs typeface="Times New Roman" panose="02020603050405020304" pitchFamily="18" charset="0"/>
              </a:rPr>
              <a:t>: strumentazione in grado di meccanizzare processi quali separazione, aliquotazione e sorting, trasportando fisicamente i campioni biologici agli analizzatori e ai moduli pre e post analitici (track di forme differenti).</a:t>
            </a:r>
          </a:p>
          <a:p>
            <a:pPr>
              <a:buFont typeface="Wingdings" panose="05000000000000000000" pitchFamily="2" charset="2"/>
              <a:buChar char="v"/>
            </a:pPr>
            <a:r>
              <a:rPr lang="it-IT" b="1" dirty="0" smtClean="0">
                <a:solidFill>
                  <a:srgbClr val="002060"/>
                </a:solidFill>
                <a:latin typeface="Times New Roman" panose="02020603050405020304" pitchFamily="18" charset="0"/>
                <a:cs typeface="Times New Roman" panose="02020603050405020304" pitchFamily="18" charset="0"/>
              </a:rPr>
              <a:t>Gestione intelligente</a:t>
            </a:r>
            <a:r>
              <a:rPr lang="it-IT" dirty="0" smtClean="0">
                <a:solidFill>
                  <a:srgbClr val="002060"/>
                </a:solidFill>
                <a:latin typeface="Times New Roman" panose="02020603050405020304" pitchFamily="18" charset="0"/>
                <a:cs typeface="Times New Roman" panose="02020603050405020304" pitchFamily="18" charset="0"/>
              </a:rPr>
              <a:t>: software sofisticati capaci di indirizzare i campioni correttamente agli analizzatori ottimizzando i percorsi.</a:t>
            </a:r>
          </a:p>
          <a:p>
            <a:pPr>
              <a:buFont typeface="Wingdings" panose="05000000000000000000" pitchFamily="2" charset="2"/>
              <a:buChar char="v"/>
            </a:pPr>
            <a:r>
              <a:rPr lang="it-IT" b="1" dirty="0" smtClean="0">
                <a:solidFill>
                  <a:srgbClr val="002060"/>
                </a:solidFill>
                <a:latin typeface="Times New Roman" panose="02020603050405020304" pitchFamily="18" charset="0"/>
                <a:cs typeface="Times New Roman" panose="02020603050405020304" pitchFamily="18" charset="0"/>
              </a:rPr>
              <a:t>Integrazione multidisciplinare</a:t>
            </a:r>
            <a:r>
              <a:rPr lang="it-IT" dirty="0" smtClean="0">
                <a:solidFill>
                  <a:srgbClr val="002060"/>
                </a:solidFill>
                <a:latin typeface="Times New Roman" panose="02020603050405020304" pitchFamily="18" charset="0"/>
                <a:cs typeface="Times New Roman" panose="02020603050405020304" pitchFamily="18" charset="0"/>
              </a:rPr>
              <a:t>: collegamento sulla stessa piattaforma (ematologia, chimica clinica, immunochimica ed emostasi, consolidando i test)</a:t>
            </a:r>
          </a:p>
          <a:p>
            <a:pPr>
              <a:buFont typeface="Wingdings" panose="05000000000000000000" pitchFamily="2" charset="2"/>
              <a:buChar char="v"/>
            </a:pPr>
            <a:r>
              <a:rPr lang="it-IT" b="1" dirty="0" smtClean="0">
                <a:solidFill>
                  <a:srgbClr val="002060"/>
                </a:solidFill>
                <a:latin typeface="Times New Roman" panose="02020603050405020304" pitchFamily="18" charset="0"/>
                <a:cs typeface="Times New Roman" panose="02020603050405020304" pitchFamily="18" charset="0"/>
              </a:rPr>
              <a:t>Posta pneumatica</a:t>
            </a:r>
            <a:r>
              <a:rPr lang="it-IT" dirty="0" smtClean="0">
                <a:solidFill>
                  <a:srgbClr val="002060"/>
                </a:solidFill>
                <a:latin typeface="Times New Roman" panose="02020603050405020304" pitchFamily="18" charset="0"/>
                <a:cs typeface="Times New Roman" panose="02020603050405020304" pitchFamily="18" charset="0"/>
              </a:rPr>
              <a:t>: i punti prelievo sono in diretto collegamento con il laboratorio, azzerando i tempi di trasporto e garantendo la tracciabilità completa del campione. </a:t>
            </a:r>
            <a:endParaRPr lang="it-IT" b="1" dirty="0">
              <a:solidFill>
                <a:srgbClr val="002060"/>
              </a:solidFill>
              <a:latin typeface="Times New Roman" panose="02020603050405020304" pitchFamily="18" charset="0"/>
              <a:cs typeface="Times New Roman" panose="02020603050405020304" pitchFamily="18" charset="0"/>
            </a:endParaRPr>
          </a:p>
        </p:txBody>
      </p:sp>
      <p:pic>
        <p:nvPicPr>
          <p:cNvPr id="4" name="Immagine 3"/>
          <p:cNvPicPr>
            <a:picLocks noChangeAspect="1"/>
          </p:cNvPicPr>
          <p:nvPr/>
        </p:nvPicPr>
        <p:blipFill>
          <a:blip r:embed="rId2"/>
          <a:stretch>
            <a:fillRect/>
          </a:stretch>
        </p:blipFill>
        <p:spPr>
          <a:xfrm>
            <a:off x="0" y="1"/>
            <a:ext cx="1371600" cy="1969476"/>
          </a:xfrm>
          <a:prstGeom prst="rect">
            <a:avLst/>
          </a:prstGeom>
        </p:spPr>
      </p:pic>
    </p:spTree>
    <p:extLst>
      <p:ext uri="{BB962C8B-B14F-4D97-AF65-F5344CB8AC3E}">
        <p14:creationId xmlns:p14="http://schemas.microsoft.com/office/powerpoint/2010/main" val="33732882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egnaposto contenuto 5"/>
          <p:cNvPicPr>
            <a:picLocks noGrp="1" noChangeAspect="1"/>
          </p:cNvPicPr>
          <p:nvPr>
            <p:ph idx="1"/>
          </p:nvPr>
        </p:nvPicPr>
        <p:blipFill>
          <a:blip r:embed="rId2"/>
          <a:stretch>
            <a:fillRect/>
          </a:stretch>
        </p:blipFill>
        <p:spPr>
          <a:xfrm>
            <a:off x="4289088" y="660041"/>
            <a:ext cx="4468755" cy="4767485"/>
          </a:xfrm>
          <a:prstGeom prst="rect">
            <a:avLst/>
          </a:prstGeom>
        </p:spPr>
      </p:pic>
      <p:sp>
        <p:nvSpPr>
          <p:cNvPr id="4" name="Ovale 3"/>
          <p:cNvSpPr/>
          <p:nvPr/>
        </p:nvSpPr>
        <p:spPr>
          <a:xfrm>
            <a:off x="644678" y="1138424"/>
            <a:ext cx="3402622" cy="99067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smtClean="0">
                <a:solidFill>
                  <a:srgbClr val="002060"/>
                </a:solidFill>
                <a:latin typeface="Times New Roman" panose="02020603050405020304" pitchFamily="18" charset="0"/>
                <a:cs typeface="Times New Roman" panose="02020603050405020304" pitchFamily="18" charset="0"/>
              </a:rPr>
              <a:t>Brain-to-Brain </a:t>
            </a:r>
            <a:r>
              <a:rPr lang="it-IT" b="1" dirty="0">
                <a:solidFill>
                  <a:srgbClr val="002060"/>
                </a:solidFill>
                <a:latin typeface="Times New Roman" panose="02020603050405020304" pitchFamily="18" charset="0"/>
                <a:cs typeface="Times New Roman" panose="02020603050405020304" pitchFamily="18" charset="0"/>
              </a:rPr>
              <a:t>L</a:t>
            </a:r>
            <a:r>
              <a:rPr lang="it-IT" b="1" dirty="0" smtClean="0">
                <a:solidFill>
                  <a:srgbClr val="002060"/>
                </a:solidFill>
                <a:latin typeface="Times New Roman" panose="02020603050405020304" pitchFamily="18" charset="0"/>
                <a:cs typeface="Times New Roman" panose="02020603050405020304" pitchFamily="18" charset="0"/>
              </a:rPr>
              <a:t>oop </a:t>
            </a:r>
          </a:p>
          <a:p>
            <a:pPr algn="ctr"/>
            <a:r>
              <a:rPr lang="it-IT" sz="1200" b="1" dirty="0" smtClean="0">
                <a:solidFill>
                  <a:srgbClr val="002060"/>
                </a:solidFill>
                <a:latin typeface="Times New Roman" panose="02020603050405020304" pitchFamily="18" charset="0"/>
                <a:cs typeface="Times New Roman" panose="02020603050405020304" pitchFamily="18" charset="0"/>
              </a:rPr>
              <a:t>(Ciclo Cervello a Cervello)</a:t>
            </a:r>
            <a:endParaRPr lang="it-IT" sz="1200" b="1" dirty="0">
              <a:solidFill>
                <a:srgbClr val="002060"/>
              </a:solidFill>
              <a:latin typeface="Times New Roman" panose="02020603050405020304" pitchFamily="18" charset="0"/>
              <a:cs typeface="Times New Roman" panose="02020603050405020304" pitchFamily="18" charset="0"/>
            </a:endParaRPr>
          </a:p>
        </p:txBody>
      </p:sp>
      <p:sp>
        <p:nvSpPr>
          <p:cNvPr id="5" name="Ovale 4"/>
          <p:cNvSpPr/>
          <p:nvPr/>
        </p:nvSpPr>
        <p:spPr>
          <a:xfrm>
            <a:off x="787237" y="3554943"/>
            <a:ext cx="3174022" cy="99067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smtClean="0">
                <a:solidFill>
                  <a:srgbClr val="002060"/>
                </a:solidFill>
                <a:latin typeface="Times New Roman" panose="02020603050405020304" pitchFamily="18" charset="0"/>
                <a:cs typeface="Times New Roman" panose="02020603050405020304" pitchFamily="18" charset="0"/>
              </a:rPr>
              <a:t>Total </a:t>
            </a:r>
            <a:r>
              <a:rPr lang="it-IT" b="1" dirty="0">
                <a:solidFill>
                  <a:srgbClr val="002060"/>
                </a:solidFill>
                <a:latin typeface="Times New Roman" panose="02020603050405020304" pitchFamily="18" charset="0"/>
                <a:cs typeface="Times New Roman" panose="02020603050405020304" pitchFamily="18" charset="0"/>
              </a:rPr>
              <a:t>T</a:t>
            </a:r>
            <a:r>
              <a:rPr lang="it-IT" b="1" dirty="0" smtClean="0">
                <a:solidFill>
                  <a:srgbClr val="002060"/>
                </a:solidFill>
                <a:latin typeface="Times New Roman" panose="02020603050405020304" pitchFamily="18" charset="0"/>
                <a:cs typeface="Times New Roman" panose="02020603050405020304" pitchFamily="18" charset="0"/>
              </a:rPr>
              <a:t>esting Process</a:t>
            </a:r>
          </a:p>
          <a:p>
            <a:pPr algn="ctr"/>
            <a:r>
              <a:rPr lang="it-IT" sz="1200" b="1" dirty="0" smtClean="0">
                <a:solidFill>
                  <a:srgbClr val="002060"/>
                </a:solidFill>
                <a:latin typeface="Times New Roman" panose="02020603050405020304" pitchFamily="18" charset="0"/>
                <a:cs typeface="Times New Roman" panose="02020603050405020304" pitchFamily="18" charset="0"/>
              </a:rPr>
              <a:t>(Processo Totale di Test)</a:t>
            </a:r>
            <a:endParaRPr lang="it-IT" sz="1200" b="1" dirty="0">
              <a:solidFill>
                <a:srgbClr val="002060"/>
              </a:solidFill>
              <a:latin typeface="Times New Roman" panose="02020603050405020304" pitchFamily="18" charset="0"/>
              <a:cs typeface="Times New Roman" panose="02020603050405020304" pitchFamily="18" charset="0"/>
            </a:endParaRPr>
          </a:p>
        </p:txBody>
      </p:sp>
      <p:sp>
        <p:nvSpPr>
          <p:cNvPr id="12" name="Freccia bidirezionale verticale 11"/>
          <p:cNvSpPr/>
          <p:nvPr/>
        </p:nvSpPr>
        <p:spPr>
          <a:xfrm>
            <a:off x="2022231" y="2198997"/>
            <a:ext cx="484632" cy="1216152"/>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3" name="Rettangolo 12"/>
          <p:cNvSpPr/>
          <p:nvPr/>
        </p:nvSpPr>
        <p:spPr>
          <a:xfrm>
            <a:off x="7728438" y="5718196"/>
            <a:ext cx="4264269" cy="276999"/>
          </a:xfrm>
          <a:prstGeom prst="rect">
            <a:avLst/>
          </a:prstGeom>
        </p:spPr>
        <p:txBody>
          <a:bodyPr wrap="square">
            <a:spAutoFit/>
          </a:bodyPr>
          <a:lstStyle/>
          <a:p>
            <a:pPr algn="ctr"/>
            <a:r>
              <a:rPr lang="fr-FR" sz="1000" dirty="0">
                <a:latin typeface="Times New Roman" panose="02020603050405020304" pitchFamily="18" charset="0"/>
                <a:cs typeface="Times New Roman" panose="02020603050405020304" pitchFamily="18" charset="0"/>
              </a:rPr>
              <a:t>Plebani M. et al., Am J Clin Pathol 2011 Dec;136(6):</a:t>
            </a:r>
            <a:r>
              <a:rPr lang="fr-FR" sz="1000" dirty="0" smtClean="0">
                <a:latin typeface="Times New Roman" panose="02020603050405020304" pitchFamily="18" charset="0"/>
                <a:cs typeface="Times New Roman" panose="02020603050405020304" pitchFamily="18" charset="0"/>
              </a:rPr>
              <a:t>829-33</a:t>
            </a:r>
            <a:r>
              <a:rPr lang="fr-FR" sz="1200" dirty="0" smtClean="0">
                <a:latin typeface="Times New Roman" panose="02020603050405020304" pitchFamily="18" charset="0"/>
                <a:cs typeface="Times New Roman" panose="02020603050405020304" pitchFamily="18" charset="0"/>
              </a:rPr>
              <a:t> </a:t>
            </a:r>
            <a:endParaRPr lang="it-IT" sz="1200" dirty="0">
              <a:latin typeface="Times New Roman" panose="02020603050405020304" pitchFamily="18" charset="0"/>
              <a:cs typeface="Times New Roman" panose="02020603050405020304" pitchFamily="18" charset="0"/>
            </a:endParaRPr>
          </a:p>
        </p:txBody>
      </p:sp>
      <p:pic>
        <p:nvPicPr>
          <p:cNvPr id="2" name="Immagine 1"/>
          <p:cNvPicPr>
            <a:picLocks noChangeAspect="1"/>
          </p:cNvPicPr>
          <p:nvPr/>
        </p:nvPicPr>
        <p:blipFill>
          <a:blip r:embed="rId3"/>
          <a:stretch>
            <a:fillRect/>
          </a:stretch>
        </p:blipFill>
        <p:spPr>
          <a:xfrm>
            <a:off x="9241420" y="-1"/>
            <a:ext cx="2950580" cy="2083777"/>
          </a:xfrm>
          <a:prstGeom prst="rect">
            <a:avLst/>
          </a:prstGeom>
        </p:spPr>
      </p:pic>
      <p:sp>
        <p:nvSpPr>
          <p:cNvPr id="7" name="Rettangolo 6"/>
          <p:cNvSpPr/>
          <p:nvPr/>
        </p:nvSpPr>
        <p:spPr>
          <a:xfrm>
            <a:off x="787237" y="5260996"/>
            <a:ext cx="4558486" cy="9144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just"/>
            <a:r>
              <a:rPr lang="it-IT" sz="1400" b="1" dirty="0" smtClean="0">
                <a:solidFill>
                  <a:srgbClr val="002060"/>
                </a:solidFill>
                <a:latin typeface="Times New Roman" panose="02020603050405020304" pitchFamily="18" charset="0"/>
                <a:cs typeface="Times New Roman" panose="02020603050405020304" pitchFamily="18" charset="0"/>
              </a:rPr>
              <a:t>Schema di descrizione e generazione dell’informazione medica in laboratorio indicato negli anni ’80,                            rivisto e riadattato più volte</a:t>
            </a:r>
            <a:endParaRPr lang="it-IT" sz="1400" b="1" dirty="0">
              <a:solidFill>
                <a:srgbClr val="002060"/>
              </a:solidFill>
              <a:latin typeface="Times New Roman" panose="02020603050405020304" pitchFamily="18" charset="0"/>
              <a:cs typeface="Times New Roman" panose="02020603050405020304" pitchFamily="18" charset="0"/>
            </a:endParaRPr>
          </a:p>
        </p:txBody>
      </p:sp>
      <p:sp>
        <p:nvSpPr>
          <p:cNvPr id="8" name="Rettangolo 7"/>
          <p:cNvSpPr/>
          <p:nvPr/>
        </p:nvSpPr>
        <p:spPr>
          <a:xfrm>
            <a:off x="9241420" y="2083777"/>
            <a:ext cx="2950580" cy="29067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it-IT" sz="1200" b="1" dirty="0" smtClean="0">
                <a:solidFill>
                  <a:srgbClr val="002060"/>
                </a:solidFill>
                <a:latin typeface="Times New Roman" panose="02020603050405020304" pitchFamily="18" charset="0"/>
                <a:cs typeface="Times New Roman" panose="02020603050405020304" pitchFamily="18" charset="0"/>
              </a:rPr>
              <a:t>George Lundberg (patologo americano)</a:t>
            </a:r>
            <a:endParaRPr lang="it-IT" sz="12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559511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747673" y="1963398"/>
            <a:ext cx="8596668" cy="3880773"/>
          </a:xfrm>
        </p:spPr>
        <p:txBody>
          <a:bodyPr/>
          <a:lstStyle/>
          <a:p>
            <a:pPr algn="just">
              <a:buFont typeface="Wingdings" panose="05000000000000000000" pitchFamily="2" charset="2"/>
              <a:buChar char="v"/>
            </a:pPr>
            <a:r>
              <a:rPr lang="it-IT" dirty="0" smtClean="0">
                <a:solidFill>
                  <a:srgbClr val="002060"/>
                </a:solidFill>
                <a:latin typeface="Times New Roman" panose="02020603050405020304" pitchFamily="18" charset="0"/>
                <a:cs typeface="Times New Roman" panose="02020603050405020304" pitchFamily="18" charset="0"/>
              </a:rPr>
              <a:t>Questo modello evidenzia come l’informazione fluisca tra il clinico che pone il quesito diagnostico (</a:t>
            </a:r>
            <a:r>
              <a:rPr lang="it-IT" dirty="0" smtClean="0">
                <a:solidFill>
                  <a:srgbClr val="FF0000"/>
                </a:solidFill>
                <a:latin typeface="Times New Roman" panose="02020603050405020304" pitchFamily="18" charset="0"/>
                <a:cs typeface="Times New Roman" panose="02020603050405020304" pitchFamily="18" charset="0"/>
              </a:rPr>
              <a:t>richiesta appropriata</a:t>
            </a:r>
            <a:r>
              <a:rPr lang="it-IT" dirty="0" smtClean="0">
                <a:solidFill>
                  <a:srgbClr val="002060"/>
                </a:solidFill>
                <a:latin typeface="Times New Roman" panose="02020603050405020304" pitchFamily="18" charset="0"/>
                <a:cs typeface="Times New Roman" panose="02020603050405020304" pitchFamily="18" charset="0"/>
              </a:rPr>
              <a:t>) ed il laboratorio che eseguendo gli esami fornisce i risultati (</a:t>
            </a:r>
            <a:r>
              <a:rPr lang="it-IT" dirty="0" smtClean="0">
                <a:solidFill>
                  <a:srgbClr val="FF0000"/>
                </a:solidFill>
                <a:latin typeface="Times New Roman" panose="02020603050405020304" pitchFamily="18" charset="0"/>
                <a:cs typeface="Times New Roman" panose="02020603050405020304" pitchFamily="18" charset="0"/>
              </a:rPr>
              <a:t>reperto </a:t>
            </a:r>
            <a:r>
              <a:rPr lang="it-IT" dirty="0" smtClean="0">
                <a:solidFill>
                  <a:srgbClr val="002060"/>
                </a:solidFill>
                <a:latin typeface="Times New Roman" panose="02020603050405020304" pitchFamily="18" charset="0"/>
                <a:cs typeface="Times New Roman" panose="02020603050405020304" pitchFamily="18" charset="0"/>
              </a:rPr>
              <a:t>–</a:t>
            </a:r>
            <a:r>
              <a:rPr lang="it-IT" dirty="0" smtClean="0">
                <a:solidFill>
                  <a:srgbClr val="FF0000"/>
                </a:solidFill>
                <a:latin typeface="Times New Roman" panose="02020603050405020304" pitchFamily="18" charset="0"/>
                <a:cs typeface="Times New Roman" panose="02020603050405020304" pitchFamily="18" charset="0"/>
              </a:rPr>
              <a:t> referto</a:t>
            </a:r>
            <a:r>
              <a:rPr lang="it-IT" dirty="0" smtClean="0">
                <a:solidFill>
                  <a:srgbClr val="002060"/>
                </a:solidFill>
                <a:latin typeface="Times New Roman" panose="02020603050405020304" pitchFamily="18" charset="0"/>
                <a:cs typeface="Times New Roman" panose="02020603050405020304" pitchFamily="18" charset="0"/>
              </a:rPr>
              <a:t>) e poi nuovamente al clinico per il giusto approccio terapeutico.</a:t>
            </a:r>
          </a:p>
          <a:p>
            <a:pPr marL="0" indent="0">
              <a:buNone/>
            </a:pPr>
            <a:r>
              <a:rPr lang="it-IT" dirty="0" smtClean="0">
                <a:solidFill>
                  <a:srgbClr val="002060"/>
                </a:solidFill>
                <a:latin typeface="Times New Roman" panose="02020603050405020304" pitchFamily="18" charset="0"/>
                <a:cs typeface="Times New Roman" panose="02020603050405020304" pitchFamily="18" charset="0"/>
              </a:rPr>
              <a:t> </a:t>
            </a:r>
            <a:endParaRPr lang="it-IT" dirty="0">
              <a:solidFill>
                <a:srgbClr val="002060"/>
              </a:solidFill>
              <a:latin typeface="Times New Roman" panose="02020603050405020304" pitchFamily="18" charset="0"/>
              <a:cs typeface="Times New Roman" panose="02020603050405020304" pitchFamily="18" charset="0"/>
            </a:endParaRPr>
          </a:p>
        </p:txBody>
      </p:sp>
      <p:sp>
        <p:nvSpPr>
          <p:cNvPr id="4" name="Esagono 3"/>
          <p:cNvSpPr/>
          <p:nvPr/>
        </p:nvSpPr>
        <p:spPr>
          <a:xfrm>
            <a:off x="1485900" y="3305908"/>
            <a:ext cx="3489768" cy="2137577"/>
          </a:xfrm>
          <a:prstGeom prst="hexagon">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it-IT" b="1" dirty="0" smtClean="0">
                <a:solidFill>
                  <a:srgbClr val="002060"/>
                </a:solidFill>
                <a:latin typeface="Times New Roman" panose="02020603050405020304" pitchFamily="18" charset="0"/>
                <a:cs typeface="Times New Roman" panose="02020603050405020304" pitchFamily="18" charset="0"/>
              </a:rPr>
              <a:t>Obiettivo</a:t>
            </a:r>
          </a:p>
          <a:p>
            <a:pPr algn="ctr"/>
            <a:endParaRPr lang="it-IT" sz="1600" dirty="0" smtClean="0">
              <a:solidFill>
                <a:srgbClr val="002060"/>
              </a:solidFill>
              <a:latin typeface="Times New Roman" panose="02020603050405020304" pitchFamily="18" charset="0"/>
              <a:cs typeface="Times New Roman" panose="02020603050405020304" pitchFamily="18" charset="0"/>
            </a:endParaRPr>
          </a:p>
          <a:p>
            <a:pPr algn="ctr"/>
            <a:r>
              <a:rPr lang="it-IT" sz="1600" i="1" dirty="0" smtClean="0">
                <a:solidFill>
                  <a:srgbClr val="002060"/>
                </a:solidFill>
                <a:latin typeface="Times New Roman" panose="02020603050405020304" pitchFamily="18" charset="0"/>
                <a:cs typeface="Times New Roman" panose="02020603050405020304" pitchFamily="18" charset="0"/>
              </a:rPr>
              <a:t>Assicurare che le fasi del processo laboratoristico siano integrate ed interpretate correttamente, migliorando gli esiti per il paziente</a:t>
            </a:r>
            <a:endParaRPr lang="it-IT" sz="1600" i="1" dirty="0">
              <a:solidFill>
                <a:srgbClr val="002060"/>
              </a:solidFill>
              <a:latin typeface="Times New Roman" panose="02020603050405020304" pitchFamily="18" charset="0"/>
              <a:cs typeface="Times New Roman" panose="02020603050405020304" pitchFamily="18" charset="0"/>
            </a:endParaRPr>
          </a:p>
        </p:txBody>
      </p:sp>
      <p:sp>
        <p:nvSpPr>
          <p:cNvPr id="6" name="Esagono 5"/>
          <p:cNvSpPr/>
          <p:nvPr/>
        </p:nvSpPr>
        <p:spPr>
          <a:xfrm>
            <a:off x="5372101" y="3305908"/>
            <a:ext cx="3613638" cy="2137577"/>
          </a:xfrm>
          <a:prstGeom prst="hexagon">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it-IT" b="1" dirty="0" smtClean="0">
                <a:solidFill>
                  <a:srgbClr val="002060"/>
                </a:solidFill>
                <a:latin typeface="Times New Roman" panose="02020603050405020304" pitchFamily="18" charset="0"/>
                <a:cs typeface="Times New Roman" panose="02020603050405020304" pitchFamily="18" charset="0"/>
              </a:rPr>
              <a:t>Significato</a:t>
            </a:r>
          </a:p>
          <a:p>
            <a:pPr algn="ctr"/>
            <a:endParaRPr lang="it-IT" b="1" dirty="0" smtClean="0">
              <a:solidFill>
                <a:srgbClr val="002060"/>
              </a:solidFill>
              <a:latin typeface="Times New Roman" panose="02020603050405020304" pitchFamily="18" charset="0"/>
              <a:cs typeface="Times New Roman" panose="02020603050405020304" pitchFamily="18" charset="0"/>
            </a:endParaRPr>
          </a:p>
          <a:p>
            <a:pPr algn="ctr"/>
            <a:r>
              <a:rPr lang="it-IT" sz="1600" i="1" dirty="0" smtClean="0">
                <a:solidFill>
                  <a:srgbClr val="002060"/>
                </a:solidFill>
                <a:latin typeface="Times New Roman" panose="02020603050405020304" pitchFamily="18" charset="0"/>
                <a:cs typeface="Times New Roman" panose="02020603050405020304" pitchFamily="18" charset="0"/>
              </a:rPr>
              <a:t>Non è solo un trasferimento di dati ma un ciclo interpretazione e comunicazione dove la comprensione reciproca tra i «cervelli» è cruciale</a:t>
            </a:r>
            <a:endParaRPr lang="it-IT" sz="1600" i="1" dirty="0">
              <a:solidFill>
                <a:srgbClr val="002060"/>
              </a:solidFill>
              <a:latin typeface="Times New Roman" panose="02020603050405020304" pitchFamily="18" charset="0"/>
              <a:cs typeface="Times New Roman" panose="02020603050405020304" pitchFamily="18" charset="0"/>
            </a:endParaRPr>
          </a:p>
        </p:txBody>
      </p:sp>
      <p:pic>
        <p:nvPicPr>
          <p:cNvPr id="11" name="Immagin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89147" y="256527"/>
            <a:ext cx="1244500" cy="1306185"/>
          </a:xfrm>
          <a:prstGeom prst="rect">
            <a:avLst/>
          </a:prstGeom>
        </p:spPr>
      </p:pic>
      <p:sp>
        <p:nvSpPr>
          <p:cNvPr id="12" name="Nuvola 11"/>
          <p:cNvSpPr/>
          <p:nvPr/>
        </p:nvSpPr>
        <p:spPr>
          <a:xfrm>
            <a:off x="5696639" y="399096"/>
            <a:ext cx="827254" cy="320090"/>
          </a:xfrm>
          <a:prstGeom prst="cloud">
            <a:avLst/>
          </a:prstGeom>
          <a:solidFill>
            <a:schemeClr val="bg1"/>
          </a:solidFill>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smtClean="0">
                <a:solidFill>
                  <a:srgbClr val="002060"/>
                </a:solidFill>
                <a:latin typeface="Times New Roman" panose="02020603050405020304" pitchFamily="18" charset="0"/>
                <a:cs typeface="Times New Roman" panose="02020603050405020304" pitchFamily="18" charset="0"/>
              </a:rPr>
              <a:t>?</a:t>
            </a:r>
            <a:endParaRPr lang="it-IT"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690966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212538" y="803173"/>
            <a:ext cx="4471889" cy="4665217"/>
          </a:xfrm>
          <a:prstGeom prst="rect">
            <a:avLst/>
          </a:prstGeom>
        </p:spPr>
      </p:pic>
      <p:sp>
        <p:nvSpPr>
          <p:cNvPr id="3" name="object 3"/>
          <p:cNvSpPr txBox="1"/>
          <p:nvPr/>
        </p:nvSpPr>
        <p:spPr>
          <a:xfrm>
            <a:off x="8199090" y="6075075"/>
            <a:ext cx="4687609" cy="179250"/>
          </a:xfrm>
          <a:prstGeom prst="rect">
            <a:avLst/>
          </a:prstGeom>
        </p:spPr>
        <p:txBody>
          <a:bodyPr vert="horz" wrap="square" lIns="0" tIns="11527" rIns="0" bIns="0" rtlCol="0">
            <a:spAutoFit/>
          </a:bodyPr>
          <a:lstStyle/>
          <a:p>
            <a:pPr marL="11526">
              <a:spcBef>
                <a:spcPts val="91"/>
              </a:spcBef>
            </a:pPr>
            <a:r>
              <a:rPr sz="1000" dirty="0">
                <a:latin typeface="Times New Roman"/>
                <a:cs typeface="Times New Roman"/>
              </a:rPr>
              <a:t>Lubin</a:t>
            </a:r>
            <a:r>
              <a:rPr sz="1000" spc="-36" dirty="0">
                <a:latin typeface="Times New Roman"/>
                <a:cs typeface="Times New Roman"/>
              </a:rPr>
              <a:t> </a:t>
            </a:r>
            <a:r>
              <a:rPr sz="1000" dirty="0">
                <a:latin typeface="Times New Roman"/>
                <a:cs typeface="Times New Roman"/>
              </a:rPr>
              <a:t>et</a:t>
            </a:r>
            <a:r>
              <a:rPr sz="1000" spc="-36" dirty="0">
                <a:latin typeface="Times New Roman"/>
                <a:cs typeface="Times New Roman"/>
              </a:rPr>
              <a:t> </a:t>
            </a:r>
            <a:r>
              <a:rPr sz="1000" dirty="0">
                <a:latin typeface="Times New Roman"/>
                <a:cs typeface="Times New Roman"/>
              </a:rPr>
              <a:t>al.,</a:t>
            </a:r>
            <a:r>
              <a:rPr sz="1000" spc="-27" dirty="0">
                <a:latin typeface="Times New Roman"/>
                <a:cs typeface="Times New Roman"/>
              </a:rPr>
              <a:t> </a:t>
            </a:r>
            <a:r>
              <a:rPr sz="1000" dirty="0">
                <a:latin typeface="Times New Roman"/>
                <a:cs typeface="Times New Roman"/>
              </a:rPr>
              <a:t>Am</a:t>
            </a:r>
            <a:r>
              <a:rPr sz="1000" spc="-41" dirty="0">
                <a:latin typeface="Times New Roman"/>
                <a:cs typeface="Times New Roman"/>
              </a:rPr>
              <a:t> </a:t>
            </a:r>
            <a:r>
              <a:rPr sz="1000" dirty="0">
                <a:latin typeface="Times New Roman"/>
                <a:cs typeface="Times New Roman"/>
              </a:rPr>
              <a:t>J</a:t>
            </a:r>
            <a:r>
              <a:rPr sz="1000" spc="-23" dirty="0">
                <a:latin typeface="Times New Roman"/>
                <a:cs typeface="Times New Roman"/>
              </a:rPr>
              <a:t> </a:t>
            </a:r>
            <a:r>
              <a:rPr sz="1000" dirty="0">
                <a:latin typeface="Times New Roman"/>
                <a:cs typeface="Times New Roman"/>
              </a:rPr>
              <a:t>Clin</a:t>
            </a:r>
            <a:r>
              <a:rPr sz="1000" spc="-36" dirty="0">
                <a:latin typeface="Times New Roman"/>
                <a:cs typeface="Times New Roman"/>
              </a:rPr>
              <a:t> </a:t>
            </a:r>
            <a:r>
              <a:rPr sz="1000" dirty="0">
                <a:latin typeface="Times New Roman"/>
                <a:cs typeface="Times New Roman"/>
              </a:rPr>
              <a:t>Pathol.</a:t>
            </a:r>
            <a:r>
              <a:rPr sz="1000" spc="-32" dirty="0">
                <a:latin typeface="Times New Roman"/>
                <a:cs typeface="Times New Roman"/>
              </a:rPr>
              <a:t> </a:t>
            </a:r>
            <a:r>
              <a:rPr sz="1000" dirty="0">
                <a:latin typeface="Times New Roman"/>
                <a:cs typeface="Times New Roman"/>
              </a:rPr>
              <a:t>2023</a:t>
            </a:r>
            <a:r>
              <a:rPr sz="1000" spc="-32" dirty="0">
                <a:latin typeface="Times New Roman"/>
                <a:cs typeface="Times New Roman"/>
              </a:rPr>
              <a:t> </a:t>
            </a:r>
            <a:r>
              <a:rPr sz="1000" dirty="0">
                <a:latin typeface="Times New Roman"/>
                <a:cs typeface="Times New Roman"/>
              </a:rPr>
              <a:t>August</a:t>
            </a:r>
            <a:r>
              <a:rPr sz="1000" spc="-36" dirty="0">
                <a:latin typeface="Times New Roman"/>
                <a:cs typeface="Times New Roman"/>
              </a:rPr>
              <a:t> </a:t>
            </a:r>
            <a:r>
              <a:rPr sz="1000" dirty="0">
                <a:latin typeface="Times New Roman"/>
                <a:cs typeface="Times New Roman"/>
              </a:rPr>
              <a:t>01;</a:t>
            </a:r>
            <a:r>
              <a:rPr sz="1000" spc="-32" dirty="0">
                <a:latin typeface="Times New Roman"/>
                <a:cs typeface="Times New Roman"/>
              </a:rPr>
              <a:t> </a:t>
            </a:r>
            <a:r>
              <a:rPr sz="1000" dirty="0">
                <a:latin typeface="Times New Roman"/>
                <a:cs typeface="Times New Roman"/>
              </a:rPr>
              <a:t>160(2):</a:t>
            </a:r>
            <a:r>
              <a:rPr sz="1000" spc="-36" dirty="0">
                <a:latin typeface="Times New Roman"/>
                <a:cs typeface="Times New Roman"/>
              </a:rPr>
              <a:t> </a:t>
            </a:r>
            <a:r>
              <a:rPr sz="1000" spc="-9" dirty="0">
                <a:latin typeface="Times New Roman"/>
                <a:cs typeface="Times New Roman"/>
              </a:rPr>
              <a:t>124–129</a:t>
            </a:r>
            <a:r>
              <a:rPr sz="1089" spc="-9" dirty="0">
                <a:latin typeface="Times New Roman"/>
                <a:cs typeface="Times New Roman"/>
              </a:rPr>
              <a:t>.</a:t>
            </a:r>
            <a:endParaRPr sz="1089" dirty="0">
              <a:latin typeface="Times New Roman"/>
              <a:cs typeface="Times New Roman"/>
            </a:endParaRPr>
          </a:p>
        </p:txBody>
      </p:sp>
      <p:sp>
        <p:nvSpPr>
          <p:cNvPr id="4" name="object 4"/>
          <p:cNvSpPr txBox="1">
            <a:spLocks noGrp="1"/>
          </p:cNvSpPr>
          <p:nvPr>
            <p:ph type="title"/>
          </p:nvPr>
        </p:nvSpPr>
        <p:spPr>
          <a:xfrm>
            <a:off x="1107830" y="34260"/>
            <a:ext cx="3305908" cy="1797263"/>
          </a:xfrm>
          <a:prstGeom prst="rect">
            <a:avLst/>
          </a:prstGeom>
        </p:spPr>
        <p:txBody>
          <a:bodyPr vert="horz" wrap="square" lIns="0" tIns="774041" rIns="0" bIns="0" rtlCol="0" anchor="ctr">
            <a:spAutoFit/>
          </a:bodyPr>
          <a:lstStyle/>
          <a:p>
            <a:pPr marL="1289786">
              <a:lnSpc>
                <a:spcPct val="100000"/>
              </a:lnSpc>
              <a:spcBef>
                <a:spcPts val="91"/>
              </a:spcBef>
            </a:pPr>
            <a:r>
              <a:rPr lang="it-IT" sz="1600" dirty="0" smtClean="0">
                <a:solidFill>
                  <a:srgbClr val="00AF50"/>
                </a:solidFill>
                <a:latin typeface="Times New Roman" panose="02020603050405020304" pitchFamily="18" charset="0"/>
                <a:cs typeface="Times New Roman" panose="02020603050405020304" pitchFamily="18" charset="0"/>
              </a:rPr>
              <a:t/>
            </a:r>
            <a:br>
              <a:rPr lang="it-IT" sz="1600" dirty="0" smtClean="0">
                <a:solidFill>
                  <a:srgbClr val="00AF50"/>
                </a:solidFill>
                <a:latin typeface="Times New Roman" panose="02020603050405020304" pitchFamily="18" charset="0"/>
                <a:cs typeface="Times New Roman" panose="02020603050405020304" pitchFamily="18" charset="0"/>
              </a:rPr>
            </a:br>
            <a:r>
              <a:rPr lang="it-IT" sz="1600" dirty="0">
                <a:solidFill>
                  <a:srgbClr val="00AF50"/>
                </a:solidFill>
                <a:latin typeface="Times New Roman" panose="02020603050405020304" pitchFamily="18" charset="0"/>
                <a:cs typeface="Times New Roman" panose="02020603050405020304" pitchFamily="18" charset="0"/>
              </a:rPr>
              <a:t/>
            </a:r>
            <a:br>
              <a:rPr lang="it-IT" sz="1600" dirty="0">
                <a:solidFill>
                  <a:srgbClr val="00AF50"/>
                </a:solidFill>
                <a:latin typeface="Times New Roman" panose="02020603050405020304" pitchFamily="18" charset="0"/>
                <a:cs typeface="Times New Roman" panose="02020603050405020304" pitchFamily="18" charset="0"/>
              </a:rPr>
            </a:br>
            <a:r>
              <a:rPr lang="it-IT" sz="1600" dirty="0" smtClean="0">
                <a:solidFill>
                  <a:srgbClr val="00AF50"/>
                </a:solidFill>
                <a:latin typeface="Times New Roman" panose="02020603050405020304" pitchFamily="18" charset="0"/>
                <a:cs typeface="Times New Roman" panose="02020603050405020304" pitchFamily="18" charset="0"/>
              </a:rPr>
              <a:t/>
            </a:r>
            <a:br>
              <a:rPr lang="it-IT" sz="1600" dirty="0" smtClean="0">
                <a:solidFill>
                  <a:srgbClr val="00AF50"/>
                </a:solidFill>
                <a:latin typeface="Times New Roman" panose="02020603050405020304" pitchFamily="18" charset="0"/>
                <a:cs typeface="Times New Roman" panose="02020603050405020304" pitchFamily="18" charset="0"/>
              </a:rPr>
            </a:br>
            <a:r>
              <a:rPr sz="1800" b="1" dirty="0" smtClean="0">
                <a:solidFill>
                  <a:srgbClr val="00AF50"/>
                </a:solidFill>
                <a:latin typeface="Times New Roman" panose="02020603050405020304" pitchFamily="18" charset="0"/>
                <a:cs typeface="Times New Roman" panose="02020603050405020304" pitchFamily="18" charset="0"/>
              </a:rPr>
              <a:t>Post</a:t>
            </a:r>
            <a:r>
              <a:rPr lang="it-IT" sz="1800" b="1" spc="59" dirty="0" smtClean="0">
                <a:solidFill>
                  <a:srgbClr val="00AF50"/>
                </a:solidFill>
                <a:latin typeface="Times New Roman" panose="02020603050405020304" pitchFamily="18" charset="0"/>
                <a:cs typeface="Times New Roman" panose="02020603050405020304" pitchFamily="18" charset="0"/>
              </a:rPr>
              <a:t>-analitica</a:t>
            </a:r>
            <a:endParaRPr sz="1800" b="1" dirty="0">
              <a:latin typeface="Times New Roman" panose="02020603050405020304" pitchFamily="18" charset="0"/>
              <a:cs typeface="Times New Roman" panose="02020603050405020304" pitchFamily="18" charset="0"/>
            </a:endParaRPr>
          </a:p>
        </p:txBody>
      </p:sp>
      <p:sp>
        <p:nvSpPr>
          <p:cNvPr id="5" name="object 5"/>
          <p:cNvSpPr txBox="1"/>
          <p:nvPr/>
        </p:nvSpPr>
        <p:spPr>
          <a:xfrm>
            <a:off x="8200174" y="2649207"/>
            <a:ext cx="2055095" cy="290947"/>
          </a:xfrm>
          <a:prstGeom prst="rect">
            <a:avLst/>
          </a:prstGeom>
        </p:spPr>
        <p:txBody>
          <a:bodyPr vert="horz" wrap="square" lIns="0" tIns="11527" rIns="0" bIns="0" rtlCol="0">
            <a:spAutoFit/>
          </a:bodyPr>
          <a:lstStyle/>
          <a:p>
            <a:pPr marL="11526" algn="ctr">
              <a:spcBef>
                <a:spcPts val="91"/>
              </a:spcBef>
            </a:pPr>
            <a:r>
              <a:rPr b="1" dirty="0" smtClean="0">
                <a:solidFill>
                  <a:srgbClr val="001F5F"/>
                </a:solidFill>
                <a:latin typeface="Times New Roman" panose="02020603050405020304" pitchFamily="18" charset="0"/>
                <a:cs typeface="Times New Roman" panose="02020603050405020304" pitchFamily="18" charset="0"/>
              </a:rPr>
              <a:t>Pre-pre</a:t>
            </a:r>
            <a:r>
              <a:rPr lang="it-IT" b="1" spc="83" dirty="0" smtClean="0">
                <a:solidFill>
                  <a:srgbClr val="001F5F"/>
                </a:solidFill>
                <a:latin typeface="Times New Roman" panose="02020603050405020304" pitchFamily="18" charset="0"/>
                <a:cs typeface="Times New Roman" panose="02020603050405020304" pitchFamily="18" charset="0"/>
              </a:rPr>
              <a:t>-analitica</a:t>
            </a:r>
            <a:endParaRPr dirty="0">
              <a:latin typeface="Times New Roman" panose="02020603050405020304" pitchFamily="18" charset="0"/>
              <a:cs typeface="Times New Roman" panose="02020603050405020304" pitchFamily="18" charset="0"/>
            </a:endParaRPr>
          </a:p>
        </p:txBody>
      </p:sp>
      <p:sp>
        <p:nvSpPr>
          <p:cNvPr id="6" name="object 6"/>
          <p:cNvSpPr txBox="1"/>
          <p:nvPr/>
        </p:nvSpPr>
        <p:spPr>
          <a:xfrm>
            <a:off x="8199090" y="5080743"/>
            <a:ext cx="1557169" cy="290947"/>
          </a:xfrm>
          <a:prstGeom prst="rect">
            <a:avLst/>
          </a:prstGeom>
        </p:spPr>
        <p:txBody>
          <a:bodyPr vert="horz" wrap="square" lIns="0" tIns="11527" rIns="0" bIns="0" rtlCol="0">
            <a:spAutoFit/>
          </a:bodyPr>
          <a:lstStyle/>
          <a:p>
            <a:pPr marL="11526">
              <a:spcBef>
                <a:spcPts val="91"/>
              </a:spcBef>
            </a:pPr>
            <a:r>
              <a:rPr b="1" dirty="0" smtClean="0">
                <a:solidFill>
                  <a:srgbClr val="0B5BDC"/>
                </a:solidFill>
                <a:latin typeface="Times New Roman" panose="02020603050405020304" pitchFamily="18" charset="0"/>
                <a:cs typeface="Times New Roman" panose="02020603050405020304" pitchFamily="18" charset="0"/>
              </a:rPr>
              <a:t>Pre-</a:t>
            </a:r>
            <a:r>
              <a:rPr b="1" spc="-9" dirty="0" smtClean="0">
                <a:solidFill>
                  <a:srgbClr val="0B5BDC"/>
                </a:solidFill>
                <a:latin typeface="Times New Roman" panose="02020603050405020304" pitchFamily="18" charset="0"/>
                <a:cs typeface="Times New Roman" panose="02020603050405020304" pitchFamily="18" charset="0"/>
              </a:rPr>
              <a:t>anal</a:t>
            </a:r>
            <a:r>
              <a:rPr lang="it-IT" b="1" spc="-9" dirty="0" smtClean="0">
                <a:solidFill>
                  <a:srgbClr val="0B5BDC"/>
                </a:solidFill>
                <a:latin typeface="Times New Roman" panose="02020603050405020304" pitchFamily="18" charset="0"/>
                <a:cs typeface="Times New Roman" panose="02020603050405020304" pitchFamily="18" charset="0"/>
              </a:rPr>
              <a:t>i</a:t>
            </a:r>
            <a:r>
              <a:rPr b="1" spc="-9" dirty="0" smtClean="0">
                <a:solidFill>
                  <a:srgbClr val="0B5BDC"/>
                </a:solidFill>
                <a:latin typeface="Times New Roman" panose="02020603050405020304" pitchFamily="18" charset="0"/>
                <a:cs typeface="Times New Roman" panose="02020603050405020304" pitchFamily="18" charset="0"/>
              </a:rPr>
              <a:t>tica</a:t>
            </a:r>
            <a:endParaRPr dirty="0">
              <a:latin typeface="Times New Roman" panose="02020603050405020304" pitchFamily="18" charset="0"/>
              <a:cs typeface="Times New Roman" panose="02020603050405020304" pitchFamily="18" charset="0"/>
            </a:endParaRPr>
          </a:p>
        </p:txBody>
      </p:sp>
      <p:sp>
        <p:nvSpPr>
          <p:cNvPr id="7" name="object 7"/>
          <p:cNvSpPr txBox="1"/>
          <p:nvPr/>
        </p:nvSpPr>
        <p:spPr>
          <a:xfrm>
            <a:off x="1565032" y="3359009"/>
            <a:ext cx="1793631" cy="290947"/>
          </a:xfrm>
          <a:prstGeom prst="rect">
            <a:avLst/>
          </a:prstGeom>
        </p:spPr>
        <p:txBody>
          <a:bodyPr vert="horz" wrap="square" lIns="0" tIns="11527" rIns="0" bIns="0" rtlCol="0">
            <a:spAutoFit/>
          </a:bodyPr>
          <a:lstStyle/>
          <a:p>
            <a:pPr marL="11526" algn="ctr">
              <a:spcBef>
                <a:spcPts val="91"/>
              </a:spcBef>
            </a:pPr>
            <a:r>
              <a:rPr lang="it-IT" sz="1815" b="1" spc="-9" dirty="0" smtClean="0">
                <a:solidFill>
                  <a:srgbClr val="FF0000"/>
                </a:solidFill>
                <a:latin typeface="Arial"/>
                <a:cs typeface="Arial"/>
              </a:rPr>
              <a:t>Analitica</a:t>
            </a:r>
            <a:endParaRPr sz="1815" dirty="0">
              <a:solidFill>
                <a:srgbClr val="FF0000"/>
              </a:solidFill>
              <a:latin typeface="Arial"/>
              <a:cs typeface="Arial"/>
            </a:endParaRPr>
          </a:p>
        </p:txBody>
      </p:sp>
      <p:sp>
        <p:nvSpPr>
          <p:cNvPr id="9" name="Rettangolo 8"/>
          <p:cNvSpPr/>
          <p:nvPr/>
        </p:nvSpPr>
        <p:spPr>
          <a:xfrm>
            <a:off x="944397" y="5617875"/>
            <a:ext cx="5904811" cy="9144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just"/>
            <a:r>
              <a:rPr lang="it-IT" sz="1600" b="1" dirty="0" smtClean="0">
                <a:solidFill>
                  <a:srgbClr val="002060"/>
                </a:solidFill>
                <a:latin typeface="Times New Roman" panose="02020603050405020304" pitchFamily="18" charset="0"/>
                <a:cs typeface="Times New Roman" panose="02020603050405020304" pitchFamily="18" charset="0"/>
              </a:rPr>
              <a:t>Total Testing Process </a:t>
            </a:r>
            <a:r>
              <a:rPr lang="it-IT" sz="1600" dirty="0" smtClean="0">
                <a:solidFill>
                  <a:srgbClr val="002060"/>
                </a:solidFill>
                <a:latin typeface="Times New Roman" panose="02020603050405020304" pitchFamily="18" charset="0"/>
                <a:cs typeface="Times New Roman" panose="02020603050405020304" pitchFamily="18" charset="0"/>
              </a:rPr>
              <a:t>= intero percorso di un esame di laboratorio dalla richiesta fino alla consegna del referto ed al suo utilizzo clinico, includendo fase pre-analitica , analitica e post-analitica</a:t>
            </a:r>
            <a:endParaRPr lang="it-IT" sz="1600" dirty="0">
              <a:solidFill>
                <a:srgbClr val="00206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12177" y="1548175"/>
            <a:ext cx="6620607" cy="4747117"/>
          </a:xfrm>
          <a:prstGeom prst="rect">
            <a:avLst/>
          </a:prstGeom>
        </p:spPr>
      </p:pic>
      <p:sp>
        <p:nvSpPr>
          <p:cNvPr id="3" name="object 3"/>
          <p:cNvSpPr txBox="1"/>
          <p:nvPr/>
        </p:nvSpPr>
        <p:spPr>
          <a:xfrm>
            <a:off x="7464669" y="6075868"/>
            <a:ext cx="4299438" cy="388859"/>
          </a:xfrm>
          <a:prstGeom prst="rect">
            <a:avLst/>
          </a:prstGeom>
        </p:spPr>
        <p:txBody>
          <a:bodyPr vert="horz" wrap="square" lIns="0" tIns="11527" rIns="0" bIns="0" rtlCol="0">
            <a:spAutoFit/>
          </a:bodyPr>
          <a:lstStyle/>
          <a:p>
            <a:pPr>
              <a:spcBef>
                <a:spcPts val="899"/>
              </a:spcBef>
            </a:pPr>
            <a:endParaRPr sz="1452" dirty="0">
              <a:latin typeface="Arial MT"/>
              <a:cs typeface="Arial MT"/>
            </a:endParaRPr>
          </a:p>
          <a:p>
            <a:pPr marL="11526" algn="ctr">
              <a:spcBef>
                <a:spcPts val="5"/>
              </a:spcBef>
            </a:pPr>
            <a:r>
              <a:rPr sz="999" dirty="0">
                <a:latin typeface="Times New Roman" panose="02020603050405020304" pitchFamily="18" charset="0"/>
                <a:cs typeface="Times New Roman" panose="02020603050405020304" pitchFamily="18" charset="0"/>
              </a:rPr>
              <a:t>Lippi</a:t>
            </a:r>
            <a:r>
              <a:rPr sz="999" spc="32" dirty="0">
                <a:latin typeface="Times New Roman" panose="02020603050405020304" pitchFamily="18" charset="0"/>
                <a:cs typeface="Times New Roman" panose="02020603050405020304" pitchFamily="18" charset="0"/>
              </a:rPr>
              <a:t> </a:t>
            </a:r>
            <a:r>
              <a:rPr sz="999" dirty="0">
                <a:latin typeface="Times New Roman" panose="02020603050405020304" pitchFamily="18" charset="0"/>
                <a:cs typeface="Times New Roman" panose="02020603050405020304" pitchFamily="18" charset="0"/>
              </a:rPr>
              <a:t>and</a:t>
            </a:r>
            <a:r>
              <a:rPr sz="999" spc="41" dirty="0">
                <a:latin typeface="Times New Roman" panose="02020603050405020304" pitchFamily="18" charset="0"/>
                <a:cs typeface="Times New Roman" panose="02020603050405020304" pitchFamily="18" charset="0"/>
              </a:rPr>
              <a:t> </a:t>
            </a:r>
            <a:r>
              <a:rPr sz="999" dirty="0">
                <a:latin typeface="Times New Roman" panose="02020603050405020304" pitchFamily="18" charset="0"/>
                <a:cs typeface="Times New Roman" panose="02020603050405020304" pitchFamily="18" charset="0"/>
              </a:rPr>
              <a:t>Da</a:t>
            </a:r>
            <a:r>
              <a:rPr sz="999" spc="41" dirty="0">
                <a:latin typeface="Times New Roman" panose="02020603050405020304" pitchFamily="18" charset="0"/>
                <a:cs typeface="Times New Roman" panose="02020603050405020304" pitchFamily="18" charset="0"/>
              </a:rPr>
              <a:t> </a:t>
            </a:r>
            <a:r>
              <a:rPr sz="999" dirty="0">
                <a:latin typeface="Times New Roman" panose="02020603050405020304" pitchFamily="18" charset="0"/>
                <a:cs typeface="Times New Roman" panose="02020603050405020304" pitchFamily="18" charset="0"/>
              </a:rPr>
              <a:t>Rin,</a:t>
            </a:r>
            <a:r>
              <a:rPr sz="999" spc="32" dirty="0">
                <a:latin typeface="Times New Roman" panose="02020603050405020304" pitchFamily="18" charset="0"/>
                <a:cs typeface="Times New Roman" panose="02020603050405020304" pitchFamily="18" charset="0"/>
              </a:rPr>
              <a:t> </a:t>
            </a:r>
            <a:r>
              <a:rPr sz="999" dirty="0">
                <a:latin typeface="Times New Roman" panose="02020603050405020304" pitchFamily="18" charset="0"/>
                <a:cs typeface="Times New Roman" panose="02020603050405020304" pitchFamily="18" charset="0"/>
              </a:rPr>
              <a:t>Clin</a:t>
            </a:r>
            <a:r>
              <a:rPr sz="999" spc="41" dirty="0">
                <a:latin typeface="Times New Roman" panose="02020603050405020304" pitchFamily="18" charset="0"/>
                <a:cs typeface="Times New Roman" panose="02020603050405020304" pitchFamily="18" charset="0"/>
              </a:rPr>
              <a:t> </a:t>
            </a:r>
            <a:r>
              <a:rPr sz="999" dirty="0">
                <a:latin typeface="Times New Roman" panose="02020603050405020304" pitchFamily="18" charset="0"/>
                <a:cs typeface="Times New Roman" panose="02020603050405020304" pitchFamily="18" charset="0"/>
              </a:rPr>
              <a:t>Chem</a:t>
            </a:r>
            <a:r>
              <a:rPr sz="999" spc="64" dirty="0">
                <a:latin typeface="Times New Roman" panose="02020603050405020304" pitchFamily="18" charset="0"/>
                <a:cs typeface="Times New Roman" panose="02020603050405020304" pitchFamily="18" charset="0"/>
              </a:rPr>
              <a:t> </a:t>
            </a:r>
            <a:r>
              <a:rPr sz="999" dirty="0">
                <a:latin typeface="Times New Roman" panose="02020603050405020304" pitchFamily="18" charset="0"/>
                <a:cs typeface="Times New Roman" panose="02020603050405020304" pitchFamily="18" charset="0"/>
              </a:rPr>
              <a:t>Lab</a:t>
            </a:r>
            <a:r>
              <a:rPr sz="999" spc="41" dirty="0">
                <a:latin typeface="Times New Roman" panose="02020603050405020304" pitchFamily="18" charset="0"/>
                <a:cs typeface="Times New Roman" panose="02020603050405020304" pitchFamily="18" charset="0"/>
              </a:rPr>
              <a:t> </a:t>
            </a:r>
            <a:r>
              <a:rPr sz="999" dirty="0">
                <a:latin typeface="Times New Roman" panose="02020603050405020304" pitchFamily="18" charset="0"/>
                <a:cs typeface="Times New Roman" panose="02020603050405020304" pitchFamily="18" charset="0"/>
              </a:rPr>
              <a:t>Med</a:t>
            </a:r>
            <a:r>
              <a:rPr sz="999" spc="41" dirty="0">
                <a:latin typeface="Times New Roman" panose="02020603050405020304" pitchFamily="18" charset="0"/>
                <a:cs typeface="Times New Roman" panose="02020603050405020304" pitchFamily="18" charset="0"/>
              </a:rPr>
              <a:t> </a:t>
            </a:r>
            <a:r>
              <a:rPr sz="999" dirty="0">
                <a:latin typeface="Times New Roman" panose="02020603050405020304" pitchFamily="18" charset="0"/>
                <a:cs typeface="Times New Roman" panose="02020603050405020304" pitchFamily="18" charset="0"/>
              </a:rPr>
              <a:t>2019;</a:t>
            </a:r>
            <a:r>
              <a:rPr sz="999" spc="27" dirty="0">
                <a:latin typeface="Times New Roman" panose="02020603050405020304" pitchFamily="18" charset="0"/>
                <a:cs typeface="Times New Roman" panose="02020603050405020304" pitchFamily="18" charset="0"/>
              </a:rPr>
              <a:t> </a:t>
            </a:r>
            <a:r>
              <a:rPr sz="999" dirty="0">
                <a:latin typeface="Times New Roman" panose="02020603050405020304" pitchFamily="18" charset="0"/>
                <a:cs typeface="Times New Roman" panose="02020603050405020304" pitchFamily="18" charset="0"/>
              </a:rPr>
              <a:t>57(6):</a:t>
            </a:r>
            <a:r>
              <a:rPr sz="999" spc="32" dirty="0">
                <a:latin typeface="Times New Roman" panose="02020603050405020304" pitchFamily="18" charset="0"/>
                <a:cs typeface="Times New Roman" panose="02020603050405020304" pitchFamily="18" charset="0"/>
              </a:rPr>
              <a:t> </a:t>
            </a:r>
            <a:r>
              <a:rPr sz="999" spc="-9" dirty="0">
                <a:latin typeface="Times New Roman" panose="02020603050405020304" pitchFamily="18" charset="0"/>
                <a:cs typeface="Times New Roman" panose="02020603050405020304" pitchFamily="18" charset="0"/>
              </a:rPr>
              <a:t>802–811</a:t>
            </a:r>
            <a:endParaRPr sz="999" dirty="0">
              <a:latin typeface="Times New Roman" panose="02020603050405020304" pitchFamily="18" charset="0"/>
              <a:cs typeface="Times New Roman" panose="02020603050405020304" pitchFamily="18" charset="0"/>
            </a:endParaRPr>
          </a:p>
        </p:txBody>
      </p:sp>
      <p:sp>
        <p:nvSpPr>
          <p:cNvPr id="4" name="object 4"/>
          <p:cNvSpPr txBox="1"/>
          <p:nvPr/>
        </p:nvSpPr>
        <p:spPr>
          <a:xfrm>
            <a:off x="7464669" y="1187690"/>
            <a:ext cx="4176346" cy="460480"/>
          </a:xfrm>
          <a:prstGeom prst="rect">
            <a:avLst/>
          </a:prstGeom>
        </p:spPr>
        <p:txBody>
          <a:bodyPr vert="horz" wrap="square" lIns="0" tIns="11527" rIns="0" bIns="0" rtlCol="0">
            <a:spAutoFit/>
          </a:bodyPr>
          <a:lstStyle/>
          <a:p>
            <a:pPr marL="576" algn="ctr">
              <a:lnSpc>
                <a:spcPts val="1735"/>
              </a:lnSpc>
              <a:spcBef>
                <a:spcPts val="91"/>
              </a:spcBef>
            </a:pPr>
            <a:r>
              <a:rPr lang="it-IT" b="1" dirty="0" smtClean="0">
                <a:solidFill>
                  <a:srgbClr val="FF0000"/>
                </a:solidFill>
                <a:latin typeface="Times New Roman" panose="02020603050405020304" pitchFamily="18" charset="0"/>
                <a:cs typeface="Times New Roman" panose="02020603050405020304" pitchFamily="18" charset="0"/>
              </a:rPr>
              <a:t>Assenza di automazione</a:t>
            </a:r>
            <a:endParaRPr dirty="0">
              <a:latin typeface="Times New Roman" panose="02020603050405020304" pitchFamily="18" charset="0"/>
              <a:cs typeface="Times New Roman" panose="02020603050405020304" pitchFamily="18" charset="0"/>
            </a:endParaRPr>
          </a:p>
          <a:p>
            <a:pPr marL="10950" marR="4611" algn="ctr">
              <a:lnSpc>
                <a:spcPts val="1724"/>
              </a:lnSpc>
              <a:spcBef>
                <a:spcPts val="59"/>
              </a:spcBef>
            </a:pPr>
            <a:r>
              <a:rPr lang="it-IT" sz="1600" b="1" dirty="0" smtClean="0">
                <a:solidFill>
                  <a:srgbClr val="002060"/>
                </a:solidFill>
                <a:latin typeface="Times New Roman" panose="02020603050405020304" pitchFamily="18" charset="0"/>
                <a:cs typeface="Times New Roman" panose="02020603050405020304" pitchFamily="18" charset="0"/>
              </a:rPr>
              <a:t>(</a:t>
            </a:r>
            <a:r>
              <a:rPr lang="it-IT" sz="1400" b="1" dirty="0" smtClean="0">
                <a:solidFill>
                  <a:srgbClr val="002060"/>
                </a:solidFill>
                <a:latin typeface="Times New Roman" panose="02020603050405020304" pitchFamily="18" charset="0"/>
                <a:cs typeface="Times New Roman" panose="02020603050405020304" pitchFamily="18" charset="0"/>
              </a:rPr>
              <a:t>A</a:t>
            </a:r>
            <a:r>
              <a:rPr sz="1400" b="1" dirty="0" smtClean="0">
                <a:solidFill>
                  <a:srgbClr val="002060"/>
                </a:solidFill>
                <a:latin typeface="Times New Roman" panose="02020603050405020304" pitchFamily="18" charset="0"/>
                <a:cs typeface="Times New Roman" panose="02020603050405020304" pitchFamily="18" charset="0"/>
              </a:rPr>
              <a:t>ll</a:t>
            </a:r>
            <a:r>
              <a:rPr sz="1400" b="1" spc="-41" dirty="0" smtClean="0">
                <a:solidFill>
                  <a:srgbClr val="002060"/>
                </a:solidFill>
                <a:latin typeface="Times New Roman" panose="02020603050405020304" pitchFamily="18" charset="0"/>
                <a:cs typeface="Times New Roman" panose="02020603050405020304" pitchFamily="18" charset="0"/>
              </a:rPr>
              <a:t> </a:t>
            </a:r>
            <a:r>
              <a:rPr sz="1400" b="1" dirty="0">
                <a:solidFill>
                  <a:srgbClr val="002060"/>
                </a:solidFill>
                <a:latin typeface="Times New Roman" panose="02020603050405020304" pitchFamily="18" charset="0"/>
                <a:cs typeface="Times New Roman" panose="02020603050405020304" pitchFamily="18" charset="0"/>
              </a:rPr>
              <a:t>analyzers</a:t>
            </a:r>
            <a:r>
              <a:rPr sz="1400" b="1" spc="-45" dirty="0">
                <a:solidFill>
                  <a:srgbClr val="002060"/>
                </a:solidFill>
                <a:latin typeface="Times New Roman" panose="02020603050405020304" pitchFamily="18" charset="0"/>
                <a:cs typeface="Times New Roman" panose="02020603050405020304" pitchFamily="18" charset="0"/>
              </a:rPr>
              <a:t> </a:t>
            </a:r>
            <a:r>
              <a:rPr sz="1400" b="1" dirty="0">
                <a:solidFill>
                  <a:srgbClr val="002060"/>
                </a:solidFill>
                <a:latin typeface="Times New Roman" panose="02020603050405020304" pitchFamily="18" charset="0"/>
                <a:cs typeface="Times New Roman" panose="02020603050405020304" pitchFamily="18" charset="0"/>
              </a:rPr>
              <a:t>existing</a:t>
            </a:r>
            <a:r>
              <a:rPr sz="1400" b="1" spc="-51" dirty="0">
                <a:solidFill>
                  <a:srgbClr val="002060"/>
                </a:solidFill>
                <a:latin typeface="Times New Roman" panose="02020603050405020304" pitchFamily="18" charset="0"/>
                <a:cs typeface="Times New Roman" panose="02020603050405020304" pitchFamily="18" charset="0"/>
              </a:rPr>
              <a:t> </a:t>
            </a:r>
            <a:r>
              <a:rPr sz="1400" b="1" spc="-23" dirty="0">
                <a:solidFill>
                  <a:srgbClr val="002060"/>
                </a:solidFill>
                <a:latin typeface="Times New Roman" panose="02020603050405020304" pitchFamily="18" charset="0"/>
                <a:cs typeface="Times New Roman" panose="02020603050405020304" pitchFamily="18" charset="0"/>
              </a:rPr>
              <a:t>as </a:t>
            </a:r>
            <a:r>
              <a:rPr sz="1400" b="1" spc="-19" dirty="0">
                <a:solidFill>
                  <a:srgbClr val="002060"/>
                </a:solidFill>
                <a:latin typeface="Times New Roman" panose="02020603050405020304" pitchFamily="18" charset="0"/>
                <a:cs typeface="Times New Roman" panose="02020603050405020304" pitchFamily="18" charset="0"/>
              </a:rPr>
              <a:t>stand-</a:t>
            </a:r>
            <a:r>
              <a:rPr sz="1400" b="1" dirty="0">
                <a:solidFill>
                  <a:srgbClr val="002060"/>
                </a:solidFill>
                <a:latin typeface="Times New Roman" panose="02020603050405020304" pitchFamily="18" charset="0"/>
                <a:cs typeface="Times New Roman" panose="02020603050405020304" pitchFamily="18" charset="0"/>
              </a:rPr>
              <a:t>alone</a:t>
            </a:r>
            <a:r>
              <a:rPr sz="1400" b="1" spc="-5" dirty="0">
                <a:solidFill>
                  <a:srgbClr val="002060"/>
                </a:solidFill>
                <a:latin typeface="Times New Roman" panose="02020603050405020304" pitchFamily="18" charset="0"/>
                <a:cs typeface="Times New Roman" panose="02020603050405020304" pitchFamily="18" charset="0"/>
              </a:rPr>
              <a:t> </a:t>
            </a:r>
            <a:r>
              <a:rPr sz="1400" b="1" spc="-9" dirty="0" smtClean="0">
                <a:solidFill>
                  <a:srgbClr val="002060"/>
                </a:solidFill>
                <a:latin typeface="Times New Roman" panose="02020603050405020304" pitchFamily="18" charset="0"/>
                <a:cs typeface="Times New Roman" panose="02020603050405020304" pitchFamily="18" charset="0"/>
              </a:rPr>
              <a:t>machines</a:t>
            </a:r>
            <a:r>
              <a:rPr lang="it-IT" sz="1600" b="1" spc="-9" dirty="0" smtClean="0">
                <a:solidFill>
                  <a:srgbClr val="002060"/>
                </a:solidFill>
                <a:latin typeface="Times New Roman" panose="02020603050405020304" pitchFamily="18" charset="0"/>
                <a:cs typeface="Times New Roman" panose="02020603050405020304" pitchFamily="18" charset="0"/>
              </a:rPr>
              <a:t>)</a:t>
            </a:r>
            <a:endParaRPr sz="1600" b="1" dirty="0">
              <a:solidFill>
                <a:srgbClr val="002060"/>
              </a:solidFill>
              <a:latin typeface="Times New Roman" panose="02020603050405020304" pitchFamily="18" charset="0"/>
              <a:cs typeface="Times New Roman" panose="02020603050405020304" pitchFamily="18" charset="0"/>
            </a:endParaRPr>
          </a:p>
        </p:txBody>
      </p:sp>
      <p:sp>
        <p:nvSpPr>
          <p:cNvPr id="5" name="object 5"/>
          <p:cNvSpPr txBox="1"/>
          <p:nvPr/>
        </p:nvSpPr>
        <p:spPr>
          <a:xfrm>
            <a:off x="7332785" y="3132367"/>
            <a:ext cx="4308230" cy="447656"/>
          </a:xfrm>
          <a:prstGeom prst="rect">
            <a:avLst/>
          </a:prstGeom>
        </p:spPr>
        <p:txBody>
          <a:bodyPr vert="horz" wrap="square" lIns="0" tIns="11527" rIns="0" bIns="0" rtlCol="0">
            <a:spAutoFit/>
          </a:bodyPr>
          <a:lstStyle/>
          <a:p>
            <a:pPr algn="ctr">
              <a:lnSpc>
                <a:spcPts val="1735"/>
              </a:lnSpc>
              <a:spcBef>
                <a:spcPts val="91"/>
              </a:spcBef>
            </a:pPr>
            <a:r>
              <a:rPr lang="it-IT" b="1" dirty="0" smtClean="0">
                <a:solidFill>
                  <a:srgbClr val="FF0000"/>
                </a:solidFill>
                <a:latin typeface="Times New Roman" panose="02020603050405020304" pitchFamily="18" charset="0"/>
                <a:cs typeface="Times New Roman" panose="02020603050405020304" pitchFamily="18" charset="0"/>
              </a:rPr>
              <a:t>Automazione parziale</a:t>
            </a:r>
            <a:endParaRPr dirty="0">
              <a:latin typeface="Times New Roman" panose="02020603050405020304" pitchFamily="18" charset="0"/>
              <a:cs typeface="Times New Roman" panose="02020603050405020304" pitchFamily="18" charset="0"/>
            </a:endParaRPr>
          </a:p>
          <a:p>
            <a:pPr algn="ctr">
              <a:lnSpc>
                <a:spcPts val="1735"/>
              </a:lnSpc>
            </a:pPr>
            <a:r>
              <a:rPr sz="1600" b="1" spc="-41" dirty="0" smtClean="0">
                <a:solidFill>
                  <a:srgbClr val="002060"/>
                </a:solidFill>
                <a:latin typeface="Times New Roman" panose="02020603050405020304" pitchFamily="18" charset="0"/>
                <a:cs typeface="Times New Roman" panose="02020603050405020304" pitchFamily="18" charset="0"/>
              </a:rPr>
              <a:t> </a:t>
            </a:r>
            <a:r>
              <a:rPr lang="it-IT" sz="1400" b="1" spc="-41" dirty="0" smtClean="0">
                <a:solidFill>
                  <a:srgbClr val="002060"/>
                </a:solidFill>
                <a:latin typeface="Times New Roman" panose="02020603050405020304" pitchFamily="18" charset="0"/>
                <a:cs typeface="Times New Roman" panose="02020603050405020304" pitchFamily="18" charset="0"/>
              </a:rPr>
              <a:t>(</a:t>
            </a:r>
            <a:r>
              <a:rPr lang="it-IT" sz="1400" b="1" spc="-9" dirty="0" smtClean="0">
                <a:solidFill>
                  <a:srgbClr val="002060"/>
                </a:solidFill>
                <a:latin typeface="Times New Roman" panose="02020603050405020304" pitchFamily="18" charset="0"/>
                <a:cs typeface="Times New Roman" panose="02020603050405020304" pitchFamily="18" charset="0"/>
              </a:rPr>
              <a:t>I</a:t>
            </a:r>
            <a:r>
              <a:rPr sz="1400" b="1" spc="-9" dirty="0" smtClean="0">
                <a:solidFill>
                  <a:srgbClr val="002060"/>
                </a:solidFill>
                <a:latin typeface="Times New Roman" panose="02020603050405020304" pitchFamily="18" charset="0"/>
                <a:cs typeface="Times New Roman" panose="02020603050405020304" pitchFamily="18" charset="0"/>
              </a:rPr>
              <a:t>slets</a:t>
            </a:r>
            <a:r>
              <a:rPr lang="it-IT" sz="1400" b="1" spc="-9" dirty="0" smtClean="0">
                <a:solidFill>
                  <a:srgbClr val="002060"/>
                </a:solidFill>
                <a:latin typeface="Times New Roman" panose="02020603050405020304" pitchFamily="18" charset="0"/>
                <a:cs typeface="Times New Roman" panose="02020603050405020304" pitchFamily="18" charset="0"/>
              </a:rPr>
              <a:t>)</a:t>
            </a:r>
            <a:endParaRPr sz="1400" b="1" dirty="0">
              <a:solidFill>
                <a:srgbClr val="002060"/>
              </a:solidFill>
              <a:latin typeface="Times New Roman" panose="02020603050405020304" pitchFamily="18" charset="0"/>
              <a:cs typeface="Times New Roman" panose="02020603050405020304" pitchFamily="18" charset="0"/>
            </a:endParaRPr>
          </a:p>
        </p:txBody>
      </p:sp>
      <p:sp>
        <p:nvSpPr>
          <p:cNvPr id="6" name="Rettangolo 5"/>
          <p:cNvSpPr/>
          <p:nvPr/>
        </p:nvSpPr>
        <p:spPr>
          <a:xfrm>
            <a:off x="334107" y="298938"/>
            <a:ext cx="6998677"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3200" b="1" dirty="0" smtClean="0">
                <a:solidFill>
                  <a:srgbClr val="002060"/>
                </a:solidFill>
                <a:latin typeface="Times New Roman" panose="02020603050405020304" pitchFamily="18" charset="0"/>
                <a:cs typeface="Times New Roman" panose="02020603050405020304" pitchFamily="18" charset="0"/>
              </a:rPr>
              <a:t>Evoluzione dei modelli organizzativi</a:t>
            </a:r>
            <a:endParaRPr lang="it-IT" sz="3200" b="1" dirty="0">
              <a:solidFill>
                <a:srgbClr val="002060"/>
              </a:solidFill>
              <a:latin typeface="Times New Roman" panose="02020603050405020304" pitchFamily="18" charset="0"/>
              <a:cs typeface="Times New Roman" panose="02020603050405020304" pitchFamily="18" charset="0"/>
            </a:endParaRPr>
          </a:p>
        </p:txBody>
      </p:sp>
      <p:sp>
        <p:nvSpPr>
          <p:cNvPr id="8" name="Rettangolo 7"/>
          <p:cNvSpPr/>
          <p:nvPr/>
        </p:nvSpPr>
        <p:spPr>
          <a:xfrm>
            <a:off x="7403123" y="4299438"/>
            <a:ext cx="4360984" cy="769441"/>
          </a:xfrm>
          <a:prstGeom prst="rect">
            <a:avLst/>
          </a:prstGeom>
        </p:spPr>
        <p:txBody>
          <a:bodyPr wrap="square">
            <a:spAutoFit/>
          </a:bodyPr>
          <a:lstStyle/>
          <a:p>
            <a:pPr algn="ctr"/>
            <a:r>
              <a:rPr lang="en-US" sz="1600" b="1" dirty="0" smtClean="0">
                <a:solidFill>
                  <a:srgbClr val="FF0000"/>
                </a:solidFill>
                <a:latin typeface="Times New Roman" panose="02020603050405020304" pitchFamily="18" charset="0"/>
                <a:cs typeface="Times New Roman" panose="02020603050405020304" pitchFamily="18" charset="0"/>
              </a:rPr>
              <a:t>Total Lab Automation </a:t>
            </a:r>
          </a:p>
          <a:p>
            <a:pPr algn="just"/>
            <a:r>
              <a:rPr lang="en-US" sz="1400" b="1" dirty="0" smtClean="0">
                <a:solidFill>
                  <a:srgbClr val="002060"/>
                </a:solidFill>
                <a:latin typeface="Times New Roman" panose="02020603050405020304" pitchFamily="18" charset="0"/>
                <a:cs typeface="Times New Roman" panose="02020603050405020304" pitchFamily="18" charset="0"/>
              </a:rPr>
              <a:t>(Most </a:t>
            </a:r>
            <a:r>
              <a:rPr lang="en-US" sz="1400" b="1" dirty="0">
                <a:solidFill>
                  <a:srgbClr val="002060"/>
                </a:solidFill>
                <a:latin typeface="Times New Roman" panose="02020603050405020304" pitchFamily="18" charset="0"/>
                <a:cs typeface="Times New Roman" panose="02020603050405020304" pitchFamily="18" charset="0"/>
              </a:rPr>
              <a:t>analyzers are physically integrated as </a:t>
            </a:r>
            <a:r>
              <a:rPr lang="en-US" sz="1400" b="1" dirty="0" smtClean="0">
                <a:solidFill>
                  <a:srgbClr val="002060"/>
                </a:solidFill>
                <a:latin typeface="Times New Roman" panose="02020603050405020304" pitchFamily="18" charset="0"/>
                <a:cs typeface="Times New Roman" panose="02020603050405020304" pitchFamily="18" charset="0"/>
              </a:rPr>
              <a:t>                        modular </a:t>
            </a:r>
            <a:r>
              <a:rPr lang="en-US" sz="1400" b="1" dirty="0">
                <a:solidFill>
                  <a:srgbClr val="002060"/>
                </a:solidFill>
                <a:latin typeface="Times New Roman" panose="02020603050405020304" pitchFamily="18" charset="0"/>
                <a:cs typeface="Times New Roman" panose="02020603050405020304" pitchFamily="18" charset="0"/>
              </a:rPr>
              <a:t>systems or connected by assembly </a:t>
            </a:r>
            <a:r>
              <a:rPr lang="en-US" sz="1400" b="1" dirty="0" smtClean="0">
                <a:solidFill>
                  <a:srgbClr val="002060"/>
                </a:solidFill>
                <a:latin typeface="Times New Roman" panose="02020603050405020304" pitchFamily="18" charset="0"/>
                <a:cs typeface="Times New Roman" panose="02020603050405020304" pitchFamily="18" charset="0"/>
              </a:rPr>
              <a:t>lines)</a:t>
            </a:r>
            <a:endParaRPr lang="it-IT" sz="1400" b="1" dirty="0">
              <a:solidFill>
                <a:srgbClr val="00206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E01502B-E05E-8B9A-AA67-A99A8770B334}"/>
              </a:ext>
            </a:extLst>
          </p:cNvPr>
          <p:cNvSpPr>
            <a:spLocks noGrp="1"/>
          </p:cNvSpPr>
          <p:nvPr>
            <p:ph type="title"/>
          </p:nvPr>
        </p:nvSpPr>
        <p:spPr/>
        <p:txBody>
          <a:bodyPr>
            <a:normAutofit/>
          </a:bodyPr>
          <a:lstStyle/>
          <a:p>
            <a:pPr algn="ctr"/>
            <a:r>
              <a:rPr lang="it-IT" sz="3600" b="1" dirty="0" smtClean="0">
                <a:solidFill>
                  <a:srgbClr val="002060"/>
                </a:solidFill>
                <a:latin typeface="Times New Roman" panose="02020603050405020304" pitchFamily="18" charset="0"/>
                <a:cs typeface="Times New Roman" panose="02020603050405020304" pitchFamily="18" charset="0"/>
              </a:rPr>
              <a:t>     Applicazioni </a:t>
            </a:r>
            <a:r>
              <a:rPr lang="it-IT" sz="3600" b="1" dirty="0">
                <a:solidFill>
                  <a:srgbClr val="002060"/>
                </a:solidFill>
                <a:latin typeface="Times New Roman" panose="02020603050405020304" pitchFamily="18" charset="0"/>
                <a:cs typeface="Times New Roman" panose="02020603050405020304" pitchFamily="18" charset="0"/>
              </a:rPr>
              <a:t>in Ematologia</a:t>
            </a:r>
          </a:p>
        </p:txBody>
      </p:sp>
      <p:sp>
        <p:nvSpPr>
          <p:cNvPr id="3" name="Segnaposto contenuto 2">
            <a:extLst>
              <a:ext uri="{FF2B5EF4-FFF2-40B4-BE49-F238E27FC236}">
                <a16:creationId xmlns:a16="http://schemas.microsoft.com/office/drawing/2014/main" id="{DF42C420-0ACC-BB32-E071-3EA29827FFE7}"/>
              </a:ext>
            </a:extLst>
          </p:cNvPr>
          <p:cNvSpPr>
            <a:spLocks noGrp="1"/>
          </p:cNvSpPr>
          <p:nvPr>
            <p:ph idx="1"/>
          </p:nvPr>
        </p:nvSpPr>
        <p:spPr>
          <a:xfrm>
            <a:off x="677335" y="1433147"/>
            <a:ext cx="8739228" cy="4608216"/>
          </a:xfrm>
        </p:spPr>
        <p:txBody>
          <a:bodyPr>
            <a:normAutofit lnSpcReduction="10000"/>
          </a:bodyPr>
          <a:lstStyle/>
          <a:p>
            <a:pPr algn="just">
              <a:buFont typeface="Wingdings" panose="05000000000000000000" pitchFamily="2" charset="2"/>
              <a:buChar char="v"/>
            </a:pPr>
            <a:endParaRPr lang="it-IT" b="1" dirty="0" smtClean="0">
              <a:solidFill>
                <a:srgbClr val="002060"/>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endParaRPr lang="it-IT" b="1" dirty="0">
              <a:solidFill>
                <a:srgbClr val="002060"/>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endParaRPr lang="it-IT" b="1" dirty="0" smtClean="0">
              <a:solidFill>
                <a:srgbClr val="002060"/>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endParaRPr lang="it-IT" b="1" dirty="0" smtClean="0">
              <a:solidFill>
                <a:srgbClr val="002060"/>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r>
              <a:rPr lang="it-IT" dirty="0" smtClean="0">
                <a:solidFill>
                  <a:srgbClr val="002060"/>
                </a:solidFill>
                <a:latin typeface="Times New Roman" panose="02020603050405020304" pitchFamily="18" charset="0"/>
                <a:cs typeface="Times New Roman" panose="02020603050405020304" pitchFamily="18" charset="0"/>
              </a:rPr>
              <a:t>Gli analizzatori ematologici sono fisicamente connessi alla linea automatizzata del laboratorio: anche eventuali moduli di preparazione e colorazione di vetrini possono essere integrati, così come sistemi di imaging digitale per la morfologia, mediante intelligenza artificiale (AI)    </a:t>
            </a:r>
            <a:r>
              <a:rPr lang="it-IT" u="sng" dirty="0" smtClean="0">
                <a:solidFill>
                  <a:srgbClr val="002060"/>
                </a:solidFill>
                <a:latin typeface="Times New Roman" panose="02020603050405020304" pitchFamily="18" charset="0"/>
                <a:cs typeface="Times New Roman" panose="02020603050405020304" pitchFamily="18" charset="0"/>
              </a:rPr>
              <a:t>investimenti notevoli</a:t>
            </a:r>
            <a:r>
              <a:rPr lang="it-IT" dirty="0">
                <a:solidFill>
                  <a:srgbClr val="002060"/>
                </a:solidFill>
                <a:latin typeface="Times New Roman" panose="02020603050405020304" pitchFamily="18" charset="0"/>
                <a:cs typeface="Times New Roman" panose="02020603050405020304" pitchFamily="18" charset="0"/>
              </a:rPr>
              <a:t> </a:t>
            </a:r>
            <a:r>
              <a:rPr lang="it-IT" dirty="0" smtClean="0">
                <a:solidFill>
                  <a:srgbClr val="002060"/>
                </a:solidFill>
                <a:latin typeface="Times New Roman" panose="02020603050405020304" pitchFamily="18" charset="0"/>
                <a:cs typeface="Times New Roman" panose="02020603050405020304" pitchFamily="18" charset="0"/>
              </a:rPr>
              <a:t>(laboratori ad elevato numero di prestazioni);</a:t>
            </a:r>
          </a:p>
          <a:p>
            <a:pPr>
              <a:buFont typeface="Wingdings" panose="05000000000000000000" pitchFamily="2" charset="2"/>
              <a:buChar char="v"/>
            </a:pPr>
            <a:r>
              <a:rPr lang="it-IT" dirty="0" smtClean="0">
                <a:solidFill>
                  <a:srgbClr val="002060"/>
                </a:solidFill>
                <a:latin typeface="Times New Roman" panose="02020603050405020304" pitchFamily="18" charset="0"/>
                <a:cs typeface="Times New Roman" panose="02020603050405020304" pitchFamily="18" charset="0"/>
              </a:rPr>
              <a:t>L’ematologia è automatizzata in modo completo ma al di fuori della linea TLA (isola).</a:t>
            </a:r>
          </a:p>
          <a:p>
            <a:pPr>
              <a:buFont typeface="Wingdings" panose="05000000000000000000" pitchFamily="2" charset="2"/>
              <a:buChar char="v"/>
            </a:pPr>
            <a:endParaRPr lang="it-IT" sz="1600" dirty="0" smtClean="0">
              <a:solidFill>
                <a:srgbClr val="002060"/>
              </a:solidFill>
              <a:latin typeface="Times New Roman" panose="02020603050405020304" pitchFamily="18" charset="0"/>
              <a:cs typeface="Times New Roman" panose="02020603050405020304" pitchFamily="18" charset="0"/>
            </a:endParaRPr>
          </a:p>
          <a:p>
            <a:pPr marL="0" indent="0" algn="just">
              <a:buNone/>
            </a:pPr>
            <a:r>
              <a:rPr lang="it-IT" dirty="0">
                <a:solidFill>
                  <a:srgbClr val="002060"/>
                </a:solidFill>
                <a:latin typeface="Times New Roman" panose="02020603050405020304" pitchFamily="18" charset="0"/>
                <a:cs typeface="Times New Roman" panose="02020603050405020304" pitchFamily="18" charset="0"/>
              </a:rPr>
              <a:t>La scelta del modello più appropriato richiede una valutazione multidimensionale che tenga conto non solo delle tecnologie disponibili, ma anche dei vincoli strutturali, dei volumi di attività, degli obiettivi strategici e delle risorse </a:t>
            </a:r>
            <a:r>
              <a:rPr lang="it-IT" dirty="0" smtClean="0">
                <a:solidFill>
                  <a:srgbClr val="002060"/>
                </a:solidFill>
                <a:latin typeface="Times New Roman" panose="02020603050405020304" pitchFamily="18" charset="0"/>
                <a:cs typeface="Times New Roman" panose="02020603050405020304" pitchFamily="18" charset="0"/>
              </a:rPr>
              <a:t>economiche. </a:t>
            </a:r>
            <a:endParaRPr lang="it-IT" dirty="0">
              <a:solidFill>
                <a:srgbClr val="002060"/>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it-IT" dirty="0">
              <a:latin typeface="Times New Roman" panose="02020603050405020304" pitchFamily="18" charset="0"/>
              <a:cs typeface="Times New Roman" panose="02020603050405020304" pitchFamily="18" charset="0"/>
            </a:endParaRPr>
          </a:p>
        </p:txBody>
      </p:sp>
      <p:sp>
        <p:nvSpPr>
          <p:cNvPr id="4" name="Stella a 7 punte 3"/>
          <p:cNvSpPr/>
          <p:nvPr/>
        </p:nvSpPr>
        <p:spPr>
          <a:xfrm>
            <a:off x="677334" y="1269999"/>
            <a:ext cx="8334782" cy="1483947"/>
          </a:xfrm>
          <a:prstGeom prst="star7">
            <a:avLst/>
          </a:prstGeom>
          <a:solidFill>
            <a:schemeClr val="bg1"/>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b="1" dirty="0" smtClean="0">
                <a:solidFill>
                  <a:srgbClr val="002060"/>
                </a:solidFill>
                <a:latin typeface="Times New Roman" panose="02020603050405020304" pitchFamily="18" charset="0"/>
                <a:cs typeface="Times New Roman" panose="02020603050405020304" pitchFamily="18" charset="0"/>
              </a:rPr>
              <a:t>La diagnostica ematologica  è un settore affascinante della                               Medicina di Laboratorio caratterizzato dalla coesistenza di una rapida e continua evoluzione tecnologica </a:t>
            </a:r>
            <a:endParaRPr lang="it-IT" sz="1200" b="1" dirty="0">
              <a:solidFill>
                <a:srgbClr val="002060"/>
              </a:solidFill>
              <a:latin typeface="Times New Roman" panose="02020603050405020304" pitchFamily="18" charset="0"/>
              <a:cs typeface="Times New Roman" panose="02020603050405020304" pitchFamily="18" charset="0"/>
            </a:endParaRPr>
          </a:p>
        </p:txBody>
      </p:sp>
      <p:sp>
        <p:nvSpPr>
          <p:cNvPr id="8" name="Freccia a destra 7"/>
          <p:cNvSpPr/>
          <p:nvPr/>
        </p:nvSpPr>
        <p:spPr>
          <a:xfrm flipV="1">
            <a:off x="3719472" y="3678711"/>
            <a:ext cx="254977" cy="28135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9" name="Immagine 8"/>
          <p:cNvPicPr>
            <a:picLocks noChangeAspect="1"/>
          </p:cNvPicPr>
          <p:nvPr/>
        </p:nvPicPr>
        <p:blipFill>
          <a:blip r:embed="rId2"/>
          <a:stretch>
            <a:fillRect/>
          </a:stretch>
        </p:blipFill>
        <p:spPr>
          <a:xfrm>
            <a:off x="9988062" y="4925401"/>
            <a:ext cx="2203938" cy="1932599"/>
          </a:xfrm>
          <a:prstGeom prst="rect">
            <a:avLst/>
          </a:prstGeom>
        </p:spPr>
      </p:pic>
      <p:pic>
        <p:nvPicPr>
          <p:cNvPr id="6" name="Immagine 5"/>
          <p:cNvPicPr>
            <a:picLocks noChangeAspect="1"/>
          </p:cNvPicPr>
          <p:nvPr/>
        </p:nvPicPr>
        <p:blipFill>
          <a:blip r:embed="rId3"/>
          <a:stretch>
            <a:fillRect/>
          </a:stretch>
        </p:blipFill>
        <p:spPr>
          <a:xfrm>
            <a:off x="9337431" y="0"/>
            <a:ext cx="2854568" cy="2312377"/>
          </a:xfrm>
          <a:prstGeom prst="rect">
            <a:avLst/>
          </a:prstGeom>
        </p:spPr>
      </p:pic>
    </p:spTree>
    <p:extLst>
      <p:ext uri="{BB962C8B-B14F-4D97-AF65-F5344CB8AC3E}">
        <p14:creationId xmlns:p14="http://schemas.microsoft.com/office/powerpoint/2010/main" val="24794115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metto 4 2"/>
          <p:cNvSpPr/>
          <p:nvPr/>
        </p:nvSpPr>
        <p:spPr>
          <a:xfrm>
            <a:off x="826477" y="263769"/>
            <a:ext cx="10427677" cy="5161085"/>
          </a:xfrm>
          <a:prstGeom prst="cloudCallou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lgn="just">
              <a:buFont typeface="Wingdings" panose="05000000000000000000" pitchFamily="2" charset="2"/>
              <a:buChar char="v"/>
            </a:pPr>
            <a:r>
              <a:rPr lang="it-IT" sz="1600" dirty="0">
                <a:solidFill>
                  <a:srgbClr val="002060"/>
                </a:solidFill>
                <a:latin typeface="Times New Roman" panose="02020603050405020304" pitchFamily="18" charset="0"/>
                <a:cs typeface="Times New Roman" panose="02020603050405020304" pitchFamily="18" charset="0"/>
              </a:rPr>
              <a:t>Diverse aziende, nel mercato globale del TLA, </a:t>
            </a:r>
            <a:r>
              <a:rPr lang="it-IT" sz="1600" dirty="0" smtClean="0">
                <a:solidFill>
                  <a:srgbClr val="002060"/>
                </a:solidFill>
                <a:latin typeface="Times New Roman" panose="02020603050405020304" pitchFamily="18" charset="0"/>
                <a:cs typeface="Times New Roman" panose="02020603050405020304" pitchFamily="18" charset="0"/>
              </a:rPr>
              <a:t>continuano a sviluppare soluzioni </a:t>
            </a:r>
            <a:r>
              <a:rPr lang="it-IT" sz="1600" dirty="0">
                <a:solidFill>
                  <a:srgbClr val="002060"/>
                </a:solidFill>
                <a:latin typeface="Times New Roman" panose="02020603050405020304" pitchFamily="18" charset="0"/>
                <a:cs typeface="Times New Roman" panose="02020603050405020304" pitchFamily="18" charset="0"/>
              </a:rPr>
              <a:t>innovative. </a:t>
            </a:r>
            <a:endParaRPr lang="it-IT" sz="1600" dirty="0" smtClean="0">
              <a:solidFill>
                <a:srgbClr val="002060"/>
              </a:solidFill>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v"/>
            </a:pPr>
            <a:endParaRPr lang="it-IT" sz="1600" dirty="0">
              <a:solidFill>
                <a:srgbClr val="002060"/>
              </a:solidFill>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v"/>
            </a:pPr>
            <a:r>
              <a:rPr lang="it-IT" sz="1600" dirty="0">
                <a:solidFill>
                  <a:srgbClr val="002060"/>
                </a:solidFill>
                <a:latin typeface="Times New Roman" panose="02020603050405020304" pitchFamily="18" charset="0"/>
                <a:cs typeface="Times New Roman" panose="02020603050405020304" pitchFamily="18" charset="0"/>
              </a:rPr>
              <a:t>L'adozione della TLA è un trend in crescita sia a livello globale che in Italia con diversi laboratori che hanno già implementato con successo questi </a:t>
            </a:r>
            <a:r>
              <a:rPr lang="it-IT" sz="1600" dirty="0" smtClean="0">
                <a:solidFill>
                  <a:srgbClr val="002060"/>
                </a:solidFill>
                <a:latin typeface="Times New Roman" panose="02020603050405020304" pitchFamily="18" charset="0"/>
                <a:cs typeface="Times New Roman" panose="02020603050405020304" pitchFamily="18" charset="0"/>
              </a:rPr>
              <a:t>sistemi.</a:t>
            </a:r>
          </a:p>
          <a:p>
            <a:pPr marL="285750" lvl="0" indent="-285750" algn="just">
              <a:buFont typeface="Wingdings" panose="05000000000000000000" pitchFamily="2" charset="2"/>
              <a:buChar char="v"/>
            </a:pPr>
            <a:endParaRPr lang="it-IT" sz="1600" dirty="0" smtClean="0">
              <a:solidFill>
                <a:srgbClr val="002060"/>
              </a:solidFill>
              <a:latin typeface="Times New Roman" panose="02020603050405020304" pitchFamily="18" charset="0"/>
              <a:cs typeface="Times New Roman" panose="02020603050405020304" pitchFamily="18" charset="0"/>
            </a:endParaRPr>
          </a:p>
          <a:p>
            <a:pPr marL="285750" lvl="0" indent="-285750" algn="just">
              <a:buFont typeface="Wingdings" panose="05000000000000000000" pitchFamily="2" charset="2"/>
              <a:buChar char="v"/>
            </a:pPr>
            <a:r>
              <a:rPr lang="it-IT" sz="1600" dirty="0" smtClean="0">
                <a:solidFill>
                  <a:srgbClr val="002060"/>
                </a:solidFill>
                <a:latin typeface="Times New Roman" panose="02020603050405020304" pitchFamily="18" charset="0"/>
                <a:cs typeface="Times New Roman" panose="02020603050405020304" pitchFamily="18" charset="0"/>
              </a:rPr>
              <a:t>Una corretta integrazione delle varie tecnologie a disposizione consente di ottenere laboratori clinici pronti ad affrontare le sfide future e capaci di migliorare </a:t>
            </a:r>
            <a:r>
              <a:rPr lang="it-IT" sz="1600" dirty="0">
                <a:solidFill>
                  <a:srgbClr val="002060"/>
                </a:solidFill>
                <a:latin typeface="Times New Roman" panose="02020603050405020304" pitchFamily="18" charset="0"/>
                <a:cs typeface="Times New Roman" panose="02020603050405020304" pitchFamily="18" charset="0"/>
              </a:rPr>
              <a:t>l'efficienza </a:t>
            </a:r>
            <a:r>
              <a:rPr lang="it-IT" sz="1600" dirty="0" smtClean="0">
                <a:solidFill>
                  <a:srgbClr val="002060"/>
                </a:solidFill>
                <a:latin typeface="Times New Roman" panose="02020603050405020304" pitchFamily="18" charset="0"/>
                <a:cs typeface="Times New Roman" panose="02020603050405020304" pitchFamily="18" charset="0"/>
              </a:rPr>
              <a:t>operativa, inclusa la crescente domanda di rapidità e precisione nelle diagnosi a tutela della </a:t>
            </a:r>
            <a:r>
              <a:rPr lang="it-IT" sz="1600" dirty="0">
                <a:solidFill>
                  <a:srgbClr val="002060"/>
                </a:solidFill>
                <a:latin typeface="Times New Roman" panose="02020603050405020304" pitchFamily="18" charset="0"/>
                <a:cs typeface="Times New Roman" panose="02020603050405020304" pitchFamily="18" charset="0"/>
              </a:rPr>
              <a:t>qualità dell'assistenza ai pazienti.</a:t>
            </a:r>
            <a:endParaRPr lang="it-IT" sz="1600" dirty="0"/>
          </a:p>
        </p:txBody>
      </p:sp>
    </p:spTree>
    <p:extLst>
      <p:ext uri="{BB962C8B-B14F-4D97-AF65-F5344CB8AC3E}">
        <p14:creationId xmlns:p14="http://schemas.microsoft.com/office/powerpoint/2010/main" val="19419963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16624" y="1128748"/>
            <a:ext cx="8625254" cy="332818"/>
          </a:xfrm>
          <a:prstGeom prst="rect">
            <a:avLst/>
          </a:prstGeom>
        </p:spPr>
        <p:txBody>
          <a:bodyPr vert="horz" wrap="square" lIns="0" tIns="11527" rIns="0" bIns="0" rtlCol="0" anchor="ctr">
            <a:spAutoFit/>
          </a:bodyPr>
          <a:lstStyle/>
          <a:p>
            <a:pPr marL="11526" algn="ctr">
              <a:lnSpc>
                <a:spcPct val="100000"/>
              </a:lnSpc>
              <a:spcBef>
                <a:spcPts val="91"/>
              </a:spcBef>
            </a:pPr>
            <a:r>
              <a:rPr sz="2087" b="1" spc="-23" dirty="0">
                <a:solidFill>
                  <a:srgbClr val="001F5F"/>
                </a:solidFill>
                <a:latin typeface="Times New Roman" panose="02020603050405020304" pitchFamily="18" charset="0"/>
                <a:cs typeface="Times New Roman" panose="02020603050405020304" pitchFamily="18" charset="0"/>
              </a:rPr>
              <a:t>L’ESPERIENZA</a:t>
            </a:r>
            <a:r>
              <a:rPr sz="2087" b="1" spc="-83" dirty="0">
                <a:solidFill>
                  <a:srgbClr val="001F5F"/>
                </a:solidFill>
                <a:latin typeface="Times New Roman" panose="02020603050405020304" pitchFamily="18" charset="0"/>
                <a:cs typeface="Times New Roman" panose="02020603050405020304" pitchFamily="18" charset="0"/>
              </a:rPr>
              <a:t> </a:t>
            </a:r>
            <a:r>
              <a:rPr sz="2087" b="1" dirty="0">
                <a:solidFill>
                  <a:srgbClr val="001F5F"/>
                </a:solidFill>
                <a:latin typeface="Times New Roman" panose="02020603050405020304" pitchFamily="18" charset="0"/>
                <a:cs typeface="Times New Roman" panose="02020603050405020304" pitchFamily="18" charset="0"/>
              </a:rPr>
              <a:t>DEL</a:t>
            </a:r>
            <a:r>
              <a:rPr sz="2087" b="1" spc="-83" dirty="0">
                <a:solidFill>
                  <a:srgbClr val="001F5F"/>
                </a:solidFill>
                <a:latin typeface="Times New Roman" panose="02020603050405020304" pitchFamily="18" charset="0"/>
                <a:cs typeface="Times New Roman" panose="02020603050405020304" pitchFamily="18" charset="0"/>
              </a:rPr>
              <a:t> </a:t>
            </a:r>
            <a:r>
              <a:rPr sz="2087" b="1" spc="-9" dirty="0">
                <a:solidFill>
                  <a:srgbClr val="001F5F"/>
                </a:solidFill>
                <a:latin typeface="Times New Roman" panose="02020603050405020304" pitchFamily="18" charset="0"/>
                <a:cs typeface="Times New Roman" panose="02020603050405020304" pitchFamily="18" charset="0"/>
              </a:rPr>
              <a:t>SETTORE</a:t>
            </a:r>
            <a:r>
              <a:rPr sz="2087" b="1" spc="-83" dirty="0">
                <a:solidFill>
                  <a:srgbClr val="001F5F"/>
                </a:solidFill>
                <a:latin typeface="Times New Roman" panose="02020603050405020304" pitchFamily="18" charset="0"/>
                <a:cs typeface="Times New Roman" panose="02020603050405020304" pitchFamily="18" charset="0"/>
              </a:rPr>
              <a:t> </a:t>
            </a:r>
            <a:r>
              <a:rPr sz="2087" b="1" spc="-9" dirty="0">
                <a:solidFill>
                  <a:srgbClr val="001F5F"/>
                </a:solidFill>
                <a:latin typeface="Times New Roman" panose="02020603050405020304" pitchFamily="18" charset="0"/>
                <a:cs typeface="Times New Roman" panose="02020603050405020304" pitchFamily="18" charset="0"/>
              </a:rPr>
              <a:t>EMATOLOGIA</a:t>
            </a:r>
            <a:r>
              <a:rPr sz="2087" b="1" spc="-77" dirty="0">
                <a:solidFill>
                  <a:srgbClr val="001F5F"/>
                </a:solidFill>
                <a:latin typeface="Times New Roman" panose="02020603050405020304" pitchFamily="18" charset="0"/>
                <a:cs typeface="Times New Roman" panose="02020603050405020304" pitchFamily="18" charset="0"/>
              </a:rPr>
              <a:t> </a:t>
            </a:r>
            <a:r>
              <a:rPr sz="2087" b="1" dirty="0">
                <a:solidFill>
                  <a:srgbClr val="001F5F"/>
                </a:solidFill>
                <a:latin typeface="Times New Roman" panose="02020603050405020304" pitchFamily="18" charset="0"/>
                <a:cs typeface="Times New Roman" panose="02020603050405020304" pitchFamily="18" charset="0"/>
              </a:rPr>
              <a:t>PRE</a:t>
            </a:r>
            <a:r>
              <a:rPr sz="2087" b="1" spc="-83" dirty="0">
                <a:solidFill>
                  <a:srgbClr val="001F5F"/>
                </a:solidFill>
                <a:latin typeface="Times New Roman" panose="02020603050405020304" pitchFamily="18" charset="0"/>
                <a:cs typeface="Times New Roman" panose="02020603050405020304" pitchFamily="18" charset="0"/>
              </a:rPr>
              <a:t> </a:t>
            </a:r>
            <a:r>
              <a:rPr sz="2087" b="1" dirty="0">
                <a:solidFill>
                  <a:srgbClr val="001F5F"/>
                </a:solidFill>
                <a:latin typeface="Times New Roman" panose="02020603050405020304" pitchFamily="18" charset="0"/>
                <a:cs typeface="Times New Roman" panose="02020603050405020304" pitchFamily="18" charset="0"/>
              </a:rPr>
              <a:t>E</a:t>
            </a:r>
            <a:r>
              <a:rPr sz="2087" b="1" spc="-83" dirty="0">
                <a:solidFill>
                  <a:srgbClr val="001F5F"/>
                </a:solidFill>
                <a:latin typeface="Times New Roman" panose="02020603050405020304" pitchFamily="18" charset="0"/>
                <a:cs typeface="Times New Roman" panose="02020603050405020304" pitchFamily="18" charset="0"/>
              </a:rPr>
              <a:t> </a:t>
            </a:r>
            <a:r>
              <a:rPr sz="2087" b="1" dirty="0">
                <a:solidFill>
                  <a:srgbClr val="001F5F"/>
                </a:solidFill>
                <a:latin typeface="Times New Roman" panose="02020603050405020304" pitchFamily="18" charset="0"/>
                <a:cs typeface="Times New Roman" panose="02020603050405020304" pitchFamily="18" charset="0"/>
              </a:rPr>
              <a:t>POST</a:t>
            </a:r>
            <a:r>
              <a:rPr sz="2087" b="1" spc="-83" dirty="0">
                <a:solidFill>
                  <a:srgbClr val="001F5F"/>
                </a:solidFill>
                <a:latin typeface="Times New Roman" panose="02020603050405020304" pitchFamily="18" charset="0"/>
                <a:cs typeface="Times New Roman" panose="02020603050405020304" pitchFamily="18" charset="0"/>
              </a:rPr>
              <a:t> </a:t>
            </a:r>
            <a:r>
              <a:rPr sz="2087" b="1" spc="-23" dirty="0">
                <a:solidFill>
                  <a:srgbClr val="001F5F"/>
                </a:solidFill>
                <a:latin typeface="Times New Roman" panose="02020603050405020304" pitchFamily="18" charset="0"/>
                <a:cs typeface="Times New Roman" panose="02020603050405020304" pitchFamily="18" charset="0"/>
              </a:rPr>
              <a:t>TLA</a:t>
            </a:r>
            <a:endParaRPr sz="2087" b="1" dirty="0">
              <a:latin typeface="Times New Roman" panose="02020603050405020304" pitchFamily="18" charset="0"/>
              <a:cs typeface="Times New Roman" panose="02020603050405020304" pitchFamily="18" charset="0"/>
            </a:endParaRPr>
          </a:p>
        </p:txBody>
      </p:sp>
      <p:sp>
        <p:nvSpPr>
          <p:cNvPr id="4" name="object 4"/>
          <p:cNvSpPr txBox="1"/>
          <p:nvPr/>
        </p:nvSpPr>
        <p:spPr>
          <a:xfrm>
            <a:off x="1257301" y="2540647"/>
            <a:ext cx="2651424" cy="273874"/>
          </a:xfrm>
          <a:prstGeom prst="rect">
            <a:avLst/>
          </a:prstGeom>
          <a:ln w="32456">
            <a:solidFill>
              <a:srgbClr val="001F5F"/>
            </a:solidFill>
          </a:ln>
        </p:spPr>
        <p:txBody>
          <a:bodyPr vert="horz" wrap="square" lIns="0" tIns="55325" rIns="0" bIns="0" rtlCol="0">
            <a:spAutoFit/>
          </a:bodyPr>
          <a:lstStyle/>
          <a:p>
            <a:pPr marL="564785" marR="122178" indent="-433386">
              <a:lnSpc>
                <a:spcPts val="1724"/>
              </a:lnSpc>
              <a:spcBef>
                <a:spcPts val="436"/>
              </a:spcBef>
            </a:pPr>
            <a:r>
              <a:rPr sz="1400" b="1" dirty="0">
                <a:solidFill>
                  <a:srgbClr val="002060"/>
                </a:solidFill>
                <a:latin typeface="Times New Roman" panose="02020603050405020304" pitchFamily="18" charset="0"/>
                <a:cs typeface="Times New Roman" panose="02020603050405020304" pitchFamily="18" charset="0"/>
              </a:rPr>
              <a:t>Settore</a:t>
            </a:r>
            <a:r>
              <a:rPr sz="1400" b="1" spc="-77" dirty="0">
                <a:solidFill>
                  <a:srgbClr val="002060"/>
                </a:solidFill>
                <a:latin typeface="Times New Roman" panose="02020603050405020304" pitchFamily="18" charset="0"/>
                <a:cs typeface="Times New Roman" panose="02020603050405020304" pitchFamily="18" charset="0"/>
              </a:rPr>
              <a:t> </a:t>
            </a:r>
            <a:r>
              <a:rPr sz="1400" b="1" spc="-9" dirty="0">
                <a:solidFill>
                  <a:srgbClr val="002060"/>
                </a:solidFill>
                <a:latin typeface="Times New Roman" panose="02020603050405020304" pitchFamily="18" charset="0"/>
                <a:cs typeface="Times New Roman" panose="02020603050405020304" pitchFamily="18" charset="0"/>
              </a:rPr>
              <a:t>smistamento campioni</a:t>
            </a:r>
            <a:endParaRPr sz="1400" dirty="0">
              <a:solidFill>
                <a:srgbClr val="002060"/>
              </a:solidFill>
              <a:latin typeface="Times New Roman" panose="02020603050405020304" pitchFamily="18" charset="0"/>
              <a:cs typeface="Times New Roman" panose="02020603050405020304" pitchFamily="18" charset="0"/>
            </a:endParaRPr>
          </a:p>
        </p:txBody>
      </p:sp>
      <p:sp>
        <p:nvSpPr>
          <p:cNvPr id="5" name="object 5"/>
          <p:cNvSpPr/>
          <p:nvPr/>
        </p:nvSpPr>
        <p:spPr>
          <a:xfrm>
            <a:off x="4137194" y="2588833"/>
            <a:ext cx="2509791" cy="160874"/>
          </a:xfrm>
          <a:custGeom>
            <a:avLst/>
            <a:gdLst/>
            <a:ahLst/>
            <a:cxnLst/>
            <a:rect l="l" t="t" r="r" b="b"/>
            <a:pathLst>
              <a:path w="4988559" h="97789">
                <a:moveTo>
                  <a:pt x="129857" y="32461"/>
                </a:moveTo>
                <a:lnTo>
                  <a:pt x="0" y="32461"/>
                </a:lnTo>
                <a:lnTo>
                  <a:pt x="0" y="64909"/>
                </a:lnTo>
                <a:lnTo>
                  <a:pt x="129857" y="64909"/>
                </a:lnTo>
                <a:lnTo>
                  <a:pt x="129857" y="32461"/>
                </a:lnTo>
                <a:close/>
              </a:path>
              <a:path w="4988559" h="97789">
                <a:moveTo>
                  <a:pt x="259715" y="32461"/>
                </a:moveTo>
                <a:lnTo>
                  <a:pt x="227253" y="32461"/>
                </a:lnTo>
                <a:lnTo>
                  <a:pt x="227253" y="64909"/>
                </a:lnTo>
                <a:lnTo>
                  <a:pt x="259715" y="64909"/>
                </a:lnTo>
                <a:lnTo>
                  <a:pt x="259715" y="32461"/>
                </a:lnTo>
                <a:close/>
              </a:path>
              <a:path w="4988559" h="97789">
                <a:moveTo>
                  <a:pt x="486968" y="32461"/>
                </a:moveTo>
                <a:lnTo>
                  <a:pt x="357111" y="32461"/>
                </a:lnTo>
                <a:lnTo>
                  <a:pt x="357111" y="64909"/>
                </a:lnTo>
                <a:lnTo>
                  <a:pt x="486968" y="64909"/>
                </a:lnTo>
                <a:lnTo>
                  <a:pt x="486968" y="32461"/>
                </a:lnTo>
                <a:close/>
              </a:path>
              <a:path w="4988559" h="97789">
                <a:moveTo>
                  <a:pt x="616826" y="32461"/>
                </a:moveTo>
                <a:lnTo>
                  <a:pt x="584365" y="32461"/>
                </a:lnTo>
                <a:lnTo>
                  <a:pt x="584365" y="64909"/>
                </a:lnTo>
                <a:lnTo>
                  <a:pt x="616826" y="64909"/>
                </a:lnTo>
                <a:lnTo>
                  <a:pt x="616826" y="32461"/>
                </a:lnTo>
                <a:close/>
              </a:path>
              <a:path w="4988559" h="97789">
                <a:moveTo>
                  <a:pt x="844080" y="32461"/>
                </a:moveTo>
                <a:lnTo>
                  <a:pt x="714222" y="32461"/>
                </a:lnTo>
                <a:lnTo>
                  <a:pt x="714222" y="64909"/>
                </a:lnTo>
                <a:lnTo>
                  <a:pt x="844080" y="64909"/>
                </a:lnTo>
                <a:lnTo>
                  <a:pt x="844080" y="32461"/>
                </a:lnTo>
                <a:close/>
              </a:path>
              <a:path w="4988559" h="97789">
                <a:moveTo>
                  <a:pt x="973937" y="32461"/>
                </a:moveTo>
                <a:lnTo>
                  <a:pt x="941463" y="32461"/>
                </a:lnTo>
                <a:lnTo>
                  <a:pt x="941463" y="64909"/>
                </a:lnTo>
                <a:lnTo>
                  <a:pt x="973937" y="64909"/>
                </a:lnTo>
                <a:lnTo>
                  <a:pt x="973937" y="32461"/>
                </a:lnTo>
                <a:close/>
              </a:path>
              <a:path w="4988559" h="97789">
                <a:moveTo>
                  <a:pt x="1201178" y="32461"/>
                </a:moveTo>
                <a:lnTo>
                  <a:pt x="1071321" y="32461"/>
                </a:lnTo>
                <a:lnTo>
                  <a:pt x="1071321" y="64909"/>
                </a:lnTo>
                <a:lnTo>
                  <a:pt x="1201178" y="64909"/>
                </a:lnTo>
                <a:lnTo>
                  <a:pt x="1201178" y="32461"/>
                </a:lnTo>
                <a:close/>
              </a:path>
              <a:path w="4988559" h="97789">
                <a:moveTo>
                  <a:pt x="1331036" y="32461"/>
                </a:moveTo>
                <a:lnTo>
                  <a:pt x="1298574" y="32461"/>
                </a:lnTo>
                <a:lnTo>
                  <a:pt x="1298574" y="64909"/>
                </a:lnTo>
                <a:lnTo>
                  <a:pt x="1331036" y="64909"/>
                </a:lnTo>
                <a:lnTo>
                  <a:pt x="1331036" y="32461"/>
                </a:lnTo>
                <a:close/>
              </a:path>
              <a:path w="4988559" h="97789">
                <a:moveTo>
                  <a:pt x="1558290" y="32461"/>
                </a:moveTo>
                <a:lnTo>
                  <a:pt x="1428432" y="32461"/>
                </a:lnTo>
                <a:lnTo>
                  <a:pt x="1428432" y="64909"/>
                </a:lnTo>
                <a:lnTo>
                  <a:pt x="1558290" y="64909"/>
                </a:lnTo>
                <a:lnTo>
                  <a:pt x="1558290" y="32461"/>
                </a:lnTo>
                <a:close/>
              </a:path>
              <a:path w="4988559" h="97789">
                <a:moveTo>
                  <a:pt x="1688147" y="32461"/>
                </a:moveTo>
                <a:lnTo>
                  <a:pt x="1655686" y="32461"/>
                </a:lnTo>
                <a:lnTo>
                  <a:pt x="1655686" y="64909"/>
                </a:lnTo>
                <a:lnTo>
                  <a:pt x="1688147" y="64909"/>
                </a:lnTo>
                <a:lnTo>
                  <a:pt x="1688147" y="32461"/>
                </a:lnTo>
                <a:close/>
              </a:path>
              <a:path w="4988559" h="97789">
                <a:moveTo>
                  <a:pt x="1915401" y="32461"/>
                </a:moveTo>
                <a:lnTo>
                  <a:pt x="1785543" y="32461"/>
                </a:lnTo>
                <a:lnTo>
                  <a:pt x="1785543" y="64909"/>
                </a:lnTo>
                <a:lnTo>
                  <a:pt x="1915401" y="64909"/>
                </a:lnTo>
                <a:lnTo>
                  <a:pt x="1915401" y="32461"/>
                </a:lnTo>
                <a:close/>
              </a:path>
              <a:path w="4988559" h="97789">
                <a:moveTo>
                  <a:pt x="2045258" y="32461"/>
                </a:moveTo>
                <a:lnTo>
                  <a:pt x="2012797" y="32461"/>
                </a:lnTo>
                <a:lnTo>
                  <a:pt x="2012797" y="64909"/>
                </a:lnTo>
                <a:lnTo>
                  <a:pt x="2045258" y="64909"/>
                </a:lnTo>
                <a:lnTo>
                  <a:pt x="2045258" y="32461"/>
                </a:lnTo>
                <a:close/>
              </a:path>
              <a:path w="4988559" h="97789">
                <a:moveTo>
                  <a:pt x="2272512" y="32461"/>
                </a:moveTo>
                <a:lnTo>
                  <a:pt x="2142655" y="32461"/>
                </a:lnTo>
                <a:lnTo>
                  <a:pt x="2142655" y="64909"/>
                </a:lnTo>
                <a:lnTo>
                  <a:pt x="2272512" y="64909"/>
                </a:lnTo>
                <a:lnTo>
                  <a:pt x="2272512" y="32461"/>
                </a:lnTo>
                <a:close/>
              </a:path>
              <a:path w="4988559" h="97789">
                <a:moveTo>
                  <a:pt x="2402370" y="32461"/>
                </a:moveTo>
                <a:lnTo>
                  <a:pt x="2369896" y="32461"/>
                </a:lnTo>
                <a:lnTo>
                  <a:pt x="2369896" y="64909"/>
                </a:lnTo>
                <a:lnTo>
                  <a:pt x="2402370" y="64909"/>
                </a:lnTo>
                <a:lnTo>
                  <a:pt x="2402370" y="32461"/>
                </a:lnTo>
                <a:close/>
              </a:path>
              <a:path w="4988559" h="97789">
                <a:moveTo>
                  <a:pt x="2629611" y="32461"/>
                </a:moveTo>
                <a:lnTo>
                  <a:pt x="2499753" y="32461"/>
                </a:lnTo>
                <a:lnTo>
                  <a:pt x="2499753" y="64909"/>
                </a:lnTo>
                <a:lnTo>
                  <a:pt x="2629611" y="64909"/>
                </a:lnTo>
                <a:lnTo>
                  <a:pt x="2629611" y="32461"/>
                </a:lnTo>
                <a:close/>
              </a:path>
              <a:path w="4988559" h="97789">
                <a:moveTo>
                  <a:pt x="2759468" y="32461"/>
                </a:moveTo>
                <a:lnTo>
                  <a:pt x="2727007" y="32461"/>
                </a:lnTo>
                <a:lnTo>
                  <a:pt x="2727007" y="64909"/>
                </a:lnTo>
                <a:lnTo>
                  <a:pt x="2759468" y="64909"/>
                </a:lnTo>
                <a:lnTo>
                  <a:pt x="2759468" y="32461"/>
                </a:lnTo>
                <a:close/>
              </a:path>
              <a:path w="4988559" h="97789">
                <a:moveTo>
                  <a:pt x="2986722" y="32461"/>
                </a:moveTo>
                <a:lnTo>
                  <a:pt x="2856865" y="32461"/>
                </a:lnTo>
                <a:lnTo>
                  <a:pt x="2856865" y="64909"/>
                </a:lnTo>
                <a:lnTo>
                  <a:pt x="2986722" y="64909"/>
                </a:lnTo>
                <a:lnTo>
                  <a:pt x="2986722" y="32461"/>
                </a:lnTo>
                <a:close/>
              </a:path>
              <a:path w="4988559" h="97789">
                <a:moveTo>
                  <a:pt x="3116580" y="32461"/>
                </a:moveTo>
                <a:lnTo>
                  <a:pt x="3084118" y="32461"/>
                </a:lnTo>
                <a:lnTo>
                  <a:pt x="3084118" y="64909"/>
                </a:lnTo>
                <a:lnTo>
                  <a:pt x="3116580" y="64909"/>
                </a:lnTo>
                <a:lnTo>
                  <a:pt x="3116580" y="32461"/>
                </a:lnTo>
                <a:close/>
              </a:path>
              <a:path w="4988559" h="97789">
                <a:moveTo>
                  <a:pt x="3343833" y="32461"/>
                </a:moveTo>
                <a:lnTo>
                  <a:pt x="3213976" y="32461"/>
                </a:lnTo>
                <a:lnTo>
                  <a:pt x="3213976" y="64909"/>
                </a:lnTo>
                <a:lnTo>
                  <a:pt x="3343833" y="64909"/>
                </a:lnTo>
                <a:lnTo>
                  <a:pt x="3343833" y="32461"/>
                </a:lnTo>
                <a:close/>
              </a:path>
              <a:path w="4988559" h="97789">
                <a:moveTo>
                  <a:pt x="3473691" y="32461"/>
                </a:moveTo>
                <a:lnTo>
                  <a:pt x="3441230" y="32461"/>
                </a:lnTo>
                <a:lnTo>
                  <a:pt x="3441230" y="64909"/>
                </a:lnTo>
                <a:lnTo>
                  <a:pt x="3473691" y="64909"/>
                </a:lnTo>
                <a:lnTo>
                  <a:pt x="3473691" y="32461"/>
                </a:lnTo>
                <a:close/>
              </a:path>
              <a:path w="4988559" h="97789">
                <a:moveTo>
                  <a:pt x="3700945" y="32461"/>
                </a:moveTo>
                <a:lnTo>
                  <a:pt x="3571087" y="32461"/>
                </a:lnTo>
                <a:lnTo>
                  <a:pt x="3571087" y="64909"/>
                </a:lnTo>
                <a:lnTo>
                  <a:pt x="3700945" y="64909"/>
                </a:lnTo>
                <a:lnTo>
                  <a:pt x="3700945" y="32461"/>
                </a:lnTo>
                <a:close/>
              </a:path>
              <a:path w="4988559" h="97789">
                <a:moveTo>
                  <a:pt x="3830802" y="32461"/>
                </a:moveTo>
                <a:lnTo>
                  <a:pt x="3798328" y="32461"/>
                </a:lnTo>
                <a:lnTo>
                  <a:pt x="3798328" y="64909"/>
                </a:lnTo>
                <a:lnTo>
                  <a:pt x="3830802" y="64909"/>
                </a:lnTo>
                <a:lnTo>
                  <a:pt x="3830802" y="32461"/>
                </a:lnTo>
                <a:close/>
              </a:path>
              <a:path w="4988559" h="97789">
                <a:moveTo>
                  <a:pt x="4058043" y="32461"/>
                </a:moveTo>
                <a:lnTo>
                  <a:pt x="3928186" y="32461"/>
                </a:lnTo>
                <a:lnTo>
                  <a:pt x="3928186" y="64909"/>
                </a:lnTo>
                <a:lnTo>
                  <a:pt x="4058043" y="64909"/>
                </a:lnTo>
                <a:lnTo>
                  <a:pt x="4058043" y="32461"/>
                </a:lnTo>
                <a:close/>
              </a:path>
              <a:path w="4988559" h="97789">
                <a:moveTo>
                  <a:pt x="4187901" y="32461"/>
                </a:moveTo>
                <a:lnTo>
                  <a:pt x="4155440" y="32461"/>
                </a:lnTo>
                <a:lnTo>
                  <a:pt x="4155440" y="64909"/>
                </a:lnTo>
                <a:lnTo>
                  <a:pt x="4187901" y="64909"/>
                </a:lnTo>
                <a:lnTo>
                  <a:pt x="4187901" y="32461"/>
                </a:lnTo>
                <a:close/>
              </a:path>
              <a:path w="4988559" h="97789">
                <a:moveTo>
                  <a:pt x="4415155" y="32461"/>
                </a:moveTo>
                <a:lnTo>
                  <a:pt x="4285297" y="32461"/>
                </a:lnTo>
                <a:lnTo>
                  <a:pt x="4285297" y="64909"/>
                </a:lnTo>
                <a:lnTo>
                  <a:pt x="4415155" y="64909"/>
                </a:lnTo>
                <a:lnTo>
                  <a:pt x="4415155" y="32461"/>
                </a:lnTo>
                <a:close/>
              </a:path>
              <a:path w="4988559" h="97789">
                <a:moveTo>
                  <a:pt x="4545012" y="32461"/>
                </a:moveTo>
                <a:lnTo>
                  <a:pt x="4512551" y="32461"/>
                </a:lnTo>
                <a:lnTo>
                  <a:pt x="4512551" y="64909"/>
                </a:lnTo>
                <a:lnTo>
                  <a:pt x="4545012" y="64909"/>
                </a:lnTo>
                <a:lnTo>
                  <a:pt x="4545012" y="32461"/>
                </a:lnTo>
                <a:close/>
              </a:path>
              <a:path w="4988559" h="97789">
                <a:moveTo>
                  <a:pt x="4772266" y="32461"/>
                </a:moveTo>
                <a:lnTo>
                  <a:pt x="4642408" y="32461"/>
                </a:lnTo>
                <a:lnTo>
                  <a:pt x="4642408" y="64909"/>
                </a:lnTo>
                <a:lnTo>
                  <a:pt x="4772266" y="64909"/>
                </a:lnTo>
                <a:lnTo>
                  <a:pt x="4772266" y="32461"/>
                </a:lnTo>
                <a:close/>
              </a:path>
              <a:path w="4988559" h="97789">
                <a:moveTo>
                  <a:pt x="4890922" y="0"/>
                </a:moveTo>
                <a:lnTo>
                  <a:pt x="4890922" y="97370"/>
                </a:lnTo>
                <a:lnTo>
                  <a:pt x="4955870" y="64909"/>
                </a:lnTo>
                <a:lnTo>
                  <a:pt x="4902123" y="64909"/>
                </a:lnTo>
                <a:lnTo>
                  <a:pt x="4902123" y="32461"/>
                </a:lnTo>
                <a:lnTo>
                  <a:pt x="4955853" y="32461"/>
                </a:lnTo>
                <a:lnTo>
                  <a:pt x="4890922" y="0"/>
                </a:lnTo>
                <a:close/>
              </a:path>
              <a:path w="4988559" h="97789">
                <a:moveTo>
                  <a:pt x="4890922" y="32461"/>
                </a:moveTo>
                <a:lnTo>
                  <a:pt x="4869662" y="32461"/>
                </a:lnTo>
                <a:lnTo>
                  <a:pt x="4869662" y="64909"/>
                </a:lnTo>
                <a:lnTo>
                  <a:pt x="4890922" y="64909"/>
                </a:lnTo>
                <a:lnTo>
                  <a:pt x="4890922" y="32461"/>
                </a:lnTo>
                <a:close/>
              </a:path>
              <a:path w="4988559" h="97789">
                <a:moveTo>
                  <a:pt x="4955853" y="32461"/>
                </a:moveTo>
                <a:lnTo>
                  <a:pt x="4902123" y="32461"/>
                </a:lnTo>
                <a:lnTo>
                  <a:pt x="4902123" y="64909"/>
                </a:lnTo>
                <a:lnTo>
                  <a:pt x="4955870" y="64909"/>
                </a:lnTo>
                <a:lnTo>
                  <a:pt x="4988318" y="48691"/>
                </a:lnTo>
                <a:lnTo>
                  <a:pt x="4955853" y="32461"/>
                </a:lnTo>
                <a:close/>
              </a:path>
            </a:pathLst>
          </a:custGeom>
          <a:solidFill>
            <a:srgbClr val="00B050"/>
          </a:solidFill>
        </p:spPr>
        <p:txBody>
          <a:bodyPr wrap="square" lIns="0" tIns="0" rIns="0" bIns="0" rtlCol="0"/>
          <a:lstStyle/>
          <a:p>
            <a:endParaRPr sz="1635" dirty="0"/>
          </a:p>
        </p:txBody>
      </p:sp>
      <p:sp>
        <p:nvSpPr>
          <p:cNvPr id="6" name="object 6"/>
          <p:cNvSpPr txBox="1"/>
          <p:nvPr/>
        </p:nvSpPr>
        <p:spPr>
          <a:xfrm>
            <a:off x="6958842" y="2539482"/>
            <a:ext cx="2554595" cy="275039"/>
          </a:xfrm>
          <a:prstGeom prst="rect">
            <a:avLst/>
          </a:prstGeom>
          <a:ln w="32456">
            <a:solidFill>
              <a:srgbClr val="002060"/>
            </a:solidFill>
          </a:ln>
        </p:spPr>
        <p:txBody>
          <a:bodyPr vert="horz" wrap="square" lIns="0" tIns="56479" rIns="0" bIns="0" rtlCol="0">
            <a:spAutoFit/>
          </a:bodyPr>
          <a:lstStyle/>
          <a:p>
            <a:pPr marL="390164" marR="382094" indent="152147">
              <a:lnSpc>
                <a:spcPts val="1724"/>
              </a:lnSpc>
              <a:spcBef>
                <a:spcPts val="445"/>
              </a:spcBef>
            </a:pPr>
            <a:r>
              <a:rPr lang="it-IT" sz="1400" b="1" dirty="0" smtClean="0">
                <a:solidFill>
                  <a:srgbClr val="002060"/>
                </a:solidFill>
                <a:latin typeface="Times New Roman" panose="02020603050405020304" pitchFamily="18" charset="0"/>
                <a:cs typeface="Times New Roman" panose="02020603050405020304" pitchFamily="18" charset="0"/>
              </a:rPr>
              <a:t>Settore ematologia</a:t>
            </a:r>
            <a:endParaRPr sz="1400" b="1" dirty="0">
              <a:solidFill>
                <a:srgbClr val="002060"/>
              </a:solidFill>
              <a:latin typeface="Times New Roman" panose="02020603050405020304" pitchFamily="18" charset="0"/>
              <a:cs typeface="Times New Roman" panose="02020603050405020304" pitchFamily="18" charset="0"/>
            </a:endParaRPr>
          </a:p>
        </p:txBody>
      </p:sp>
      <p:pic>
        <p:nvPicPr>
          <p:cNvPr id="7" name="object 7"/>
          <p:cNvPicPr/>
          <p:nvPr/>
        </p:nvPicPr>
        <p:blipFill>
          <a:blip r:embed="rId2" cstate="print"/>
          <a:stretch>
            <a:fillRect/>
          </a:stretch>
        </p:blipFill>
        <p:spPr>
          <a:xfrm>
            <a:off x="5065152" y="1613566"/>
            <a:ext cx="799447" cy="799447"/>
          </a:xfrm>
          <a:prstGeom prst="rect">
            <a:avLst/>
          </a:prstGeom>
        </p:spPr>
      </p:pic>
      <p:pic>
        <p:nvPicPr>
          <p:cNvPr id="8" name="object 8"/>
          <p:cNvPicPr/>
          <p:nvPr/>
        </p:nvPicPr>
        <p:blipFill>
          <a:blip r:embed="rId3" cstate="print"/>
          <a:stretch>
            <a:fillRect/>
          </a:stretch>
        </p:blipFill>
        <p:spPr>
          <a:xfrm>
            <a:off x="5127351" y="2814521"/>
            <a:ext cx="799447" cy="799447"/>
          </a:xfrm>
          <a:prstGeom prst="rect">
            <a:avLst/>
          </a:prstGeom>
        </p:spPr>
      </p:pic>
      <p:sp>
        <p:nvSpPr>
          <p:cNvPr id="9" name="object 9"/>
          <p:cNvSpPr txBox="1"/>
          <p:nvPr/>
        </p:nvSpPr>
        <p:spPr>
          <a:xfrm>
            <a:off x="6172201" y="3487738"/>
            <a:ext cx="2936630" cy="257861"/>
          </a:xfrm>
          <a:prstGeom prst="rect">
            <a:avLst/>
          </a:prstGeom>
          <a:ln>
            <a:solidFill>
              <a:schemeClr val="accent2"/>
            </a:solidFill>
          </a:ln>
        </p:spPr>
        <p:txBody>
          <a:bodyPr vert="horz" wrap="square" lIns="0" tIns="11527" rIns="0" bIns="0" rtlCol="0">
            <a:spAutoFit/>
          </a:bodyPr>
          <a:lstStyle/>
          <a:p>
            <a:pPr algn="ctr">
              <a:spcBef>
                <a:spcPts val="91"/>
              </a:spcBef>
            </a:pPr>
            <a:r>
              <a:rPr lang="it-IT" sz="1600" b="1" spc="-23" dirty="0" smtClean="0">
                <a:solidFill>
                  <a:srgbClr val="FF0000"/>
                </a:solidFill>
                <a:latin typeface="Times New Roman" panose="02020603050405020304" pitchFamily="18" charset="0"/>
                <a:cs typeface="Times New Roman" panose="02020603050405020304" pitchFamily="18" charset="0"/>
              </a:rPr>
              <a:t>Total Lab </a:t>
            </a:r>
            <a:r>
              <a:rPr lang="it-IT" sz="1600" b="1" spc="-23" dirty="0">
                <a:solidFill>
                  <a:srgbClr val="FF0000"/>
                </a:solidFill>
                <a:latin typeface="Times New Roman" panose="02020603050405020304" pitchFamily="18" charset="0"/>
                <a:cs typeface="Times New Roman" panose="02020603050405020304" pitchFamily="18" charset="0"/>
              </a:rPr>
              <a:t>A</a:t>
            </a:r>
            <a:r>
              <a:rPr lang="it-IT" sz="1600" b="1" spc="-23" dirty="0" smtClean="0">
                <a:solidFill>
                  <a:srgbClr val="FF0000"/>
                </a:solidFill>
                <a:latin typeface="Times New Roman" panose="02020603050405020304" pitchFamily="18" charset="0"/>
                <a:cs typeface="Times New Roman" panose="02020603050405020304" pitchFamily="18" charset="0"/>
              </a:rPr>
              <a:t>utomation</a:t>
            </a:r>
            <a:endParaRPr sz="1600" dirty="0">
              <a:latin typeface="Times New Roman" panose="02020603050405020304" pitchFamily="18" charset="0"/>
              <a:cs typeface="Times New Roman" panose="02020603050405020304" pitchFamily="18" charset="0"/>
            </a:endParaRPr>
          </a:p>
        </p:txBody>
      </p:sp>
      <p:sp>
        <p:nvSpPr>
          <p:cNvPr id="11" name="Rettangolo 10"/>
          <p:cNvSpPr/>
          <p:nvPr/>
        </p:nvSpPr>
        <p:spPr>
          <a:xfrm>
            <a:off x="808891" y="4064008"/>
            <a:ext cx="3780693" cy="167737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just"/>
            <a:r>
              <a:rPr lang="it-IT" sz="1400" b="1" dirty="0" smtClean="0">
                <a:solidFill>
                  <a:srgbClr val="002060"/>
                </a:solidFill>
                <a:latin typeface="Times New Roman" panose="02020603050405020304" pitchFamily="18" charset="0"/>
                <a:cs typeface="Times New Roman" panose="02020603050405020304" pitchFamily="18" charset="0"/>
              </a:rPr>
              <a:t>Frammentazione e manualità</a:t>
            </a:r>
            <a:r>
              <a:rPr lang="it-IT" sz="1400" dirty="0" smtClean="0">
                <a:solidFill>
                  <a:srgbClr val="002060"/>
                </a:solidFill>
                <a:latin typeface="Times New Roman" panose="02020603050405020304" pitchFamily="18" charset="0"/>
                <a:cs typeface="Times New Roman" panose="02020603050405020304" pitchFamily="18" charset="0"/>
              </a:rPr>
              <a:t>: smistamento manuale dei campioni con maggiore rischio di errore e tempi di refertazione variabili a seconda dei carichi di lavoro e della disponibilità del personale.</a:t>
            </a:r>
            <a:endParaRPr lang="it-IT" sz="1400" dirty="0">
              <a:solidFill>
                <a:srgbClr val="002060"/>
              </a:solidFill>
              <a:latin typeface="Times New Roman" panose="02020603050405020304" pitchFamily="18" charset="0"/>
              <a:cs typeface="Times New Roman" panose="02020603050405020304" pitchFamily="18" charset="0"/>
            </a:endParaRPr>
          </a:p>
        </p:txBody>
      </p:sp>
      <p:sp>
        <p:nvSpPr>
          <p:cNvPr id="12" name="Rettangolo 11"/>
          <p:cNvSpPr/>
          <p:nvPr/>
        </p:nvSpPr>
        <p:spPr>
          <a:xfrm>
            <a:off x="1178171" y="3487738"/>
            <a:ext cx="3130060" cy="254977"/>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it-IT" sz="1600" b="1" dirty="0" smtClean="0">
                <a:solidFill>
                  <a:srgbClr val="FF0000"/>
                </a:solidFill>
                <a:latin typeface="Times New Roman" panose="02020603050405020304" pitchFamily="18" charset="0"/>
                <a:cs typeface="Times New Roman" panose="02020603050405020304" pitchFamily="18" charset="0"/>
              </a:rPr>
              <a:t>Pre -TLA</a:t>
            </a:r>
            <a:endParaRPr lang="it-IT" sz="1600" b="1" dirty="0">
              <a:solidFill>
                <a:srgbClr val="FF0000"/>
              </a:solidFill>
              <a:latin typeface="Times New Roman" panose="02020603050405020304" pitchFamily="18" charset="0"/>
              <a:cs typeface="Times New Roman" panose="02020603050405020304" pitchFamily="18" charset="0"/>
            </a:endParaRPr>
          </a:p>
        </p:txBody>
      </p:sp>
      <p:sp>
        <p:nvSpPr>
          <p:cNvPr id="13" name="Rettangolo 12"/>
          <p:cNvSpPr/>
          <p:nvPr/>
        </p:nvSpPr>
        <p:spPr>
          <a:xfrm>
            <a:off x="5495193" y="4064008"/>
            <a:ext cx="4158762" cy="167737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just"/>
            <a:r>
              <a:rPr lang="it-IT" sz="1400" b="1" dirty="0" smtClean="0">
                <a:solidFill>
                  <a:srgbClr val="002060"/>
                </a:solidFill>
                <a:latin typeface="Times New Roman" panose="02020603050405020304" pitchFamily="18" charset="0"/>
                <a:cs typeface="Times New Roman" panose="02020603050405020304" pitchFamily="18" charset="0"/>
              </a:rPr>
              <a:t>Workflow e hands-off</a:t>
            </a:r>
            <a:r>
              <a:rPr lang="it-IT" sz="1400" dirty="0" smtClean="0">
                <a:solidFill>
                  <a:srgbClr val="002060"/>
                </a:solidFill>
                <a:latin typeface="Times New Roman" panose="02020603050405020304" pitchFamily="18" charset="0"/>
                <a:cs typeface="Times New Roman" panose="02020603050405020304" pitchFamily="18" charset="0"/>
              </a:rPr>
              <a:t>: i campioni inseriti in un unico punto d’ingresso e trasportati via track agli analizzatori con esecuzione reflex testing, VES assetti globinici e/o di striscio e revisione digitalizzata. </a:t>
            </a:r>
          </a:p>
          <a:p>
            <a:pPr algn="just"/>
            <a:r>
              <a:rPr lang="it-IT" sz="1400" dirty="0" smtClean="0">
                <a:solidFill>
                  <a:srgbClr val="002060"/>
                </a:solidFill>
                <a:latin typeface="Times New Roman" panose="02020603050405020304" pitchFamily="18" charset="0"/>
                <a:cs typeface="Times New Roman" panose="02020603050405020304" pitchFamily="18" charset="0"/>
              </a:rPr>
              <a:t>Riduzione drastica dell’esposizione del personale a materiali biologici e tracciabilità totale in ogni movimento della </a:t>
            </a:r>
            <a:r>
              <a:rPr lang="it-IT" sz="1400" dirty="0" smtClean="0">
                <a:solidFill>
                  <a:srgbClr val="002060"/>
                </a:solidFill>
                <a:latin typeface="Times New Roman" panose="02020603050405020304" pitchFamily="18" charset="0"/>
                <a:cs typeface="Times New Roman" panose="02020603050405020304" pitchFamily="18" charset="0"/>
              </a:rPr>
              <a:t>provetta.</a:t>
            </a:r>
            <a:endParaRPr lang="it-IT" sz="1400" dirty="0">
              <a:solidFill>
                <a:srgbClr val="002060"/>
              </a:solidFill>
              <a:latin typeface="Times New Roman" panose="02020603050405020304" pitchFamily="18" charset="0"/>
              <a:cs typeface="Times New Roman" panose="02020603050405020304" pitchFamily="18" charset="0"/>
            </a:endParaRPr>
          </a:p>
        </p:txBody>
      </p:sp>
      <p:pic>
        <p:nvPicPr>
          <p:cNvPr id="3" name="Immagine 2"/>
          <p:cNvPicPr>
            <a:picLocks noChangeAspect="1"/>
          </p:cNvPicPr>
          <p:nvPr/>
        </p:nvPicPr>
        <p:blipFill>
          <a:blip r:embed="rId4"/>
          <a:stretch>
            <a:fillRect/>
          </a:stretch>
        </p:blipFill>
        <p:spPr>
          <a:xfrm>
            <a:off x="9372599" y="0"/>
            <a:ext cx="2819401" cy="1866265"/>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sz="4000" dirty="0" smtClean="0">
                <a:solidFill>
                  <a:srgbClr val="002060"/>
                </a:solidFill>
                <a:latin typeface="Times New Roman" panose="02020603050405020304" pitchFamily="18" charset="0"/>
                <a:cs typeface="Times New Roman" panose="02020603050405020304" pitchFamily="18" charset="0"/>
              </a:rPr>
              <a:t>Aspetti conclusivi</a:t>
            </a:r>
            <a:endParaRPr lang="it-IT" sz="4000" dirty="0">
              <a:solidFill>
                <a:srgbClr val="002060"/>
              </a:solidFill>
              <a:latin typeface="Times New Roman" panose="02020603050405020304" pitchFamily="18" charset="0"/>
              <a:cs typeface="Times New Roman" panose="02020603050405020304" pitchFamily="18" charset="0"/>
            </a:endParaRPr>
          </a:p>
        </p:txBody>
      </p:sp>
      <p:sp>
        <p:nvSpPr>
          <p:cNvPr id="3" name="Segnaposto contenuto 2"/>
          <p:cNvSpPr>
            <a:spLocks noGrp="1"/>
          </p:cNvSpPr>
          <p:nvPr>
            <p:ph idx="1"/>
          </p:nvPr>
        </p:nvSpPr>
        <p:spPr/>
        <p:txBody>
          <a:bodyPr>
            <a:normAutofit/>
          </a:bodyPr>
          <a:lstStyle/>
          <a:p>
            <a:pPr algn="just">
              <a:buFont typeface="Wingdings" panose="05000000000000000000" pitchFamily="2" charset="2"/>
              <a:buChar char="v"/>
            </a:pPr>
            <a:r>
              <a:rPr lang="it-IT" sz="1600" dirty="0" smtClean="0">
                <a:solidFill>
                  <a:srgbClr val="002060"/>
                </a:solidFill>
                <a:latin typeface="Times New Roman" panose="02020603050405020304" pitchFamily="18" charset="0"/>
                <a:cs typeface="Times New Roman" panose="02020603050405020304" pitchFamily="18" charset="0"/>
              </a:rPr>
              <a:t>Nel tempo la Medicina di Laboratorio è cresciuta non solo in senso quantitativo, ma sempre più in senso qualitativo portando a modificare i rapporti tra clinica e laboratorio. </a:t>
            </a:r>
            <a:endParaRPr lang="it-IT" sz="1600" dirty="0">
              <a:solidFill>
                <a:srgbClr val="002060"/>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v"/>
            </a:pPr>
            <a:r>
              <a:rPr lang="it-IT" sz="1600" dirty="0" smtClean="0">
                <a:solidFill>
                  <a:srgbClr val="002060"/>
                </a:solidFill>
                <a:latin typeface="Times New Roman" panose="02020603050405020304" pitchFamily="18" charset="0"/>
                <a:cs typeface="Times New Roman" panose="02020603050405020304" pitchFamily="18" charset="0"/>
              </a:rPr>
              <a:t>L’evoluzione tecnologica della diagnostica ematologica, unitamente alla prospettiva di un ulteriore integrazione nel processo dei sistemi citofluorimetrici e delle metodiche molecolari,                           senza dimenticare l’importanza della valutazione morfologica, richiedono un costante impegno educazionale e di </a:t>
            </a:r>
            <a:r>
              <a:rPr lang="it-IT" sz="1600" u="sng" dirty="0" smtClean="0">
                <a:solidFill>
                  <a:srgbClr val="002060"/>
                </a:solidFill>
                <a:latin typeface="Times New Roman" panose="02020603050405020304" pitchFamily="18" charset="0"/>
                <a:cs typeface="Times New Roman" panose="02020603050405020304" pitchFamily="18" charset="0"/>
              </a:rPr>
              <a:t>aggiornamento del personale </a:t>
            </a:r>
            <a:r>
              <a:rPr lang="it-IT" sz="1600" dirty="0" smtClean="0">
                <a:solidFill>
                  <a:srgbClr val="002060"/>
                </a:solidFill>
                <a:latin typeface="Times New Roman" panose="02020603050405020304" pitchFamily="18" charset="0"/>
                <a:cs typeface="Times New Roman" panose="02020603050405020304" pitchFamily="18" charset="0"/>
              </a:rPr>
              <a:t>coinvolto (</a:t>
            </a:r>
            <a:r>
              <a:rPr lang="it-IT" sz="1600" dirty="0" smtClean="0">
                <a:solidFill>
                  <a:srgbClr val="FF0000"/>
                </a:solidFill>
                <a:latin typeface="Times New Roman" panose="02020603050405020304" pitchFamily="18" charset="0"/>
                <a:cs typeface="Times New Roman" panose="02020603050405020304" pitchFamily="18" charset="0"/>
              </a:rPr>
              <a:t>informazione – formazione</a:t>
            </a:r>
            <a:r>
              <a:rPr lang="it-IT" sz="1600" dirty="0" smtClean="0">
                <a:solidFill>
                  <a:srgbClr val="002060"/>
                </a:solidFill>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v"/>
            </a:pPr>
            <a:r>
              <a:rPr lang="it-IT" sz="1600" dirty="0" smtClean="0">
                <a:solidFill>
                  <a:srgbClr val="002060"/>
                </a:solidFill>
                <a:latin typeface="Times New Roman" panose="02020603050405020304" pitchFamily="18" charset="0"/>
                <a:cs typeface="Times New Roman" panose="02020603050405020304" pitchFamily="18" charset="0"/>
              </a:rPr>
              <a:t>La qualità analitica del dato, la corretta interpretazione dei sempre più complessi parametri strumentali forniti dagli emocitometri di ultima generazione, nonché la capacità di individuare alterazioni morfologiche e l’impiego di tutte le tecnologie inerenti all’area laboratoristica sono elementi fondamentali che garantiranno una risposta di alto livello qualitativo ai quesiti clinici, atta ad influenzare favorevolmente l’autcome del paziente.</a:t>
            </a:r>
            <a:endParaRPr lang="it-IT" sz="16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727356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p:cNvPicPr>
            <a:picLocks noChangeAspect="1"/>
          </p:cNvPicPr>
          <p:nvPr/>
        </p:nvPicPr>
        <p:blipFill>
          <a:blip r:embed="rId2"/>
          <a:stretch>
            <a:fillRect/>
          </a:stretch>
        </p:blipFill>
        <p:spPr>
          <a:xfrm>
            <a:off x="61546" y="0"/>
            <a:ext cx="3587262" cy="3119979"/>
          </a:xfrm>
          <a:prstGeom prst="rect">
            <a:avLst/>
          </a:prstGeom>
        </p:spPr>
      </p:pic>
      <p:pic>
        <p:nvPicPr>
          <p:cNvPr id="9" name="Picture 5" descr="C:\Users\Vicente\Contacts\Desktop\ematologi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09892" y="3736731"/>
            <a:ext cx="3382108" cy="3121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uore 9"/>
          <p:cNvSpPr/>
          <p:nvPr/>
        </p:nvSpPr>
        <p:spPr>
          <a:xfrm>
            <a:off x="3894993" y="1837592"/>
            <a:ext cx="4791808" cy="461092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3600" b="1" dirty="0" smtClean="0">
                <a:solidFill>
                  <a:srgbClr val="002060"/>
                </a:solidFill>
                <a:latin typeface="Times New Roman" panose="02020603050405020304" pitchFamily="18" charset="0"/>
                <a:cs typeface="Times New Roman" panose="02020603050405020304" pitchFamily="18" charset="0"/>
              </a:rPr>
              <a:t>Grazie </a:t>
            </a:r>
          </a:p>
          <a:p>
            <a:pPr algn="ctr"/>
            <a:r>
              <a:rPr lang="it-IT" sz="3600" b="1" dirty="0" smtClean="0">
                <a:solidFill>
                  <a:srgbClr val="002060"/>
                </a:solidFill>
                <a:latin typeface="Times New Roman" panose="02020603050405020304" pitchFamily="18" charset="0"/>
                <a:cs typeface="Times New Roman" panose="02020603050405020304" pitchFamily="18" charset="0"/>
              </a:rPr>
              <a:t>per l’attenzione</a:t>
            </a:r>
          </a:p>
          <a:p>
            <a:pPr algn="ctr"/>
            <a:endParaRPr lang="it-IT" sz="3600" b="1" dirty="0">
              <a:solidFill>
                <a:srgbClr val="002060"/>
              </a:solidFill>
              <a:latin typeface="Times New Roman" panose="02020603050405020304" pitchFamily="18" charset="0"/>
              <a:cs typeface="Times New Roman" panose="02020603050405020304" pitchFamily="18" charset="0"/>
            </a:endParaRPr>
          </a:p>
        </p:txBody>
      </p:sp>
      <p:sp>
        <p:nvSpPr>
          <p:cNvPr id="2" name="Rettangolo 1"/>
          <p:cNvSpPr/>
          <p:nvPr/>
        </p:nvSpPr>
        <p:spPr>
          <a:xfrm>
            <a:off x="6427176" y="-17585"/>
            <a:ext cx="5764824" cy="160899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it-IT" i="1" dirty="0" smtClean="0">
                <a:solidFill>
                  <a:schemeClr val="accent3"/>
                </a:solidFill>
              </a:rPr>
              <a:t>«</a:t>
            </a:r>
            <a:r>
              <a:rPr lang="it-IT" i="1" dirty="0" smtClean="0">
                <a:solidFill>
                  <a:schemeClr val="accent3"/>
                </a:solidFill>
                <a:latin typeface="Times New Roman" panose="02020603050405020304" pitchFamily="18" charset="0"/>
                <a:cs typeface="Times New Roman" panose="02020603050405020304" pitchFamily="18" charset="0"/>
              </a:rPr>
              <a:t>La tecnologia non sia mai appannaggio della competenza e del valore umano in ogni campo di applicazione professionale….nulla può sostituire la persona»</a:t>
            </a:r>
          </a:p>
          <a:p>
            <a:pPr algn="ctr"/>
            <a:r>
              <a:rPr lang="it-IT" i="1" smtClean="0">
                <a:solidFill>
                  <a:schemeClr val="accent3"/>
                </a:solidFill>
                <a:latin typeface="Times New Roman" panose="02020603050405020304" pitchFamily="18" charset="0"/>
                <a:cs typeface="Times New Roman" panose="02020603050405020304" pitchFamily="18" charset="0"/>
              </a:rPr>
              <a:t>Anna Basile</a:t>
            </a:r>
            <a:endParaRPr lang="it-IT" i="1" dirty="0" smtClean="0">
              <a:solidFill>
                <a:schemeClr val="accent3"/>
              </a:solidFill>
              <a:latin typeface="Times New Roman" panose="02020603050405020304" pitchFamily="18" charset="0"/>
              <a:cs typeface="Times New Roman" panose="02020603050405020304" pitchFamily="18" charset="0"/>
            </a:endParaRPr>
          </a:p>
          <a:p>
            <a:pPr algn="ctr"/>
            <a:endParaRPr lang="it-IT" i="1" dirty="0">
              <a:solidFill>
                <a:schemeClr val="accent3"/>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faccettatura">
  <a:themeElements>
    <a:clrScheme name="Verde giallo">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Sfaccettatur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faccettatur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1220</TotalTime>
  <Words>1390</Words>
  <Application>Microsoft Office PowerPoint</Application>
  <PresentationFormat>Widescreen</PresentationFormat>
  <Paragraphs>117</Paragraphs>
  <Slides>16</Slides>
  <Notes>1</Notes>
  <HiddenSlides>0</HiddenSlides>
  <MMClips>0</MMClips>
  <ScaleCrop>false</ScaleCrop>
  <HeadingPairs>
    <vt:vector size="8" baseType="variant">
      <vt:variant>
        <vt:lpstr>Caratteri utilizzati</vt:lpstr>
      </vt:variant>
      <vt:variant>
        <vt:i4>7</vt:i4>
      </vt:variant>
      <vt:variant>
        <vt:lpstr>Tema</vt:lpstr>
      </vt:variant>
      <vt:variant>
        <vt:i4>1</vt:i4>
      </vt:variant>
      <vt:variant>
        <vt:lpstr>Server OLE incorporati</vt:lpstr>
      </vt:variant>
      <vt:variant>
        <vt:i4>1</vt:i4>
      </vt:variant>
      <vt:variant>
        <vt:lpstr>Titoli diapositive</vt:lpstr>
      </vt:variant>
      <vt:variant>
        <vt:i4>16</vt:i4>
      </vt:variant>
    </vt:vector>
  </HeadingPairs>
  <TitlesOfParts>
    <vt:vector size="25" baseType="lpstr">
      <vt:lpstr>Arial</vt:lpstr>
      <vt:lpstr>Arial MT</vt:lpstr>
      <vt:lpstr>Calibri</vt:lpstr>
      <vt:lpstr>Times New Roman</vt:lpstr>
      <vt:lpstr>Trebuchet MS</vt:lpstr>
      <vt:lpstr>Wingdings</vt:lpstr>
      <vt:lpstr>Wingdings 3</vt:lpstr>
      <vt:lpstr>Sfaccettatura</vt:lpstr>
      <vt:lpstr>Image</vt:lpstr>
      <vt:lpstr>Presentazione standard di PowerPoint</vt:lpstr>
      <vt:lpstr>Presentazione standard di PowerPoint</vt:lpstr>
      <vt:lpstr>Presentazione standard di PowerPoint</vt:lpstr>
      <vt:lpstr>Presentazione standard di PowerPoint</vt:lpstr>
      <vt:lpstr>Storia dell’automazione nel  laboratorio clinico</vt:lpstr>
      <vt:lpstr>Lo scenario del cambiamento………ambiente sanità e tecnologia</vt:lpstr>
      <vt:lpstr>Automazione nella diagnostica del Laboratorio di Patologia Clinica ……..</vt:lpstr>
      <vt:lpstr>Presentazione standard di PowerPoint</vt:lpstr>
      <vt:lpstr>Presentazione standard di PowerPoint</vt:lpstr>
      <vt:lpstr>   Post-analitica</vt:lpstr>
      <vt:lpstr>Presentazione standard di PowerPoint</vt:lpstr>
      <vt:lpstr>     Applicazioni in Ematologia</vt:lpstr>
      <vt:lpstr>Presentazione standard di PowerPoint</vt:lpstr>
      <vt:lpstr>L’ESPERIENZA DEL SETTORE EMATOLOGIA PRE E POST TLA</vt:lpstr>
      <vt:lpstr>Aspetti conclusivi</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MAURIZIO D'AMORA</dc:creator>
  <cp:lastModifiedBy>Utente Windows</cp:lastModifiedBy>
  <cp:revision>148</cp:revision>
  <cp:lastPrinted>2026-01-14T15:44:32Z</cp:lastPrinted>
  <dcterms:created xsi:type="dcterms:W3CDTF">2025-12-10T16:06:35Z</dcterms:created>
  <dcterms:modified xsi:type="dcterms:W3CDTF">2026-02-11T17:55:08Z</dcterms:modified>
</cp:coreProperties>
</file>