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Gidole" panose="020B0604020202020204" charset="0"/>
      <p:regular r:id="rId24"/>
    </p:embeddedFont>
    <p:embeddedFont>
      <p:font typeface="Glass Antiqua" panose="020B0604020202020204" charset="0"/>
      <p:regular r:id="rId25"/>
    </p:embeddedFont>
    <p:embeddedFont>
      <p:font typeface="League Gothic" panose="020B0604020202020204" charset="0"/>
      <p:regular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Playfair Display 1" panose="020B0604020202020204" charset="0"/>
      <p:regular r:id="rId31"/>
    </p:embeddedFont>
    <p:embeddedFont>
      <p:font typeface="Playfair Display 1 Bold" panose="020B0604020202020204" charset="0"/>
      <p:regular r:id="rId32"/>
    </p:embeddedFont>
    <p:embeddedFont>
      <p:font typeface="Playfair Display 2" panose="020B0604020202020204" charset="0"/>
      <p:regular r:id="rId33"/>
    </p:embeddedFont>
    <p:embeddedFont>
      <p:font typeface="Playfair Display 2 Bold" panose="020B0604020202020204" charset="0"/>
      <p:regular r:id="rId34"/>
    </p:embeddedFont>
    <p:embeddedFont>
      <p:font typeface="Playfair Display 2 Bold Italics" panose="020B0604020202020204" charset="0"/>
      <p:regular r:id="rId35"/>
    </p:embeddedFont>
    <p:embeddedFont>
      <p:font typeface="Playfair Display 2 Italics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A601B9-3EAA-6D38-233C-B9BB95824FFE}" v="47" dt="2026-02-10T18:33:58.965"/>
    <p1510:client id="{F908A734-26E5-B43F-B0A1-FD590E5E13F9}" v="17" dt="2026-02-10T18:48:27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2.svg"/><Relationship Id="rId3" Type="http://schemas.openxmlformats.org/officeDocument/2006/relationships/image" Target="../media/image24.png"/><Relationship Id="rId7" Type="http://schemas.openxmlformats.org/officeDocument/2006/relationships/image" Target="../media/image28.sv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svg"/><Relationship Id="rId5" Type="http://schemas.openxmlformats.org/officeDocument/2006/relationships/image" Target="../media/image26.svg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34376" y="8647420"/>
            <a:ext cx="7220394" cy="1221760"/>
            <a:chOff x="0" y="0"/>
            <a:chExt cx="9627191" cy="162901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9627191" cy="1629013"/>
              <a:chOff x="0" y="0"/>
              <a:chExt cx="16143733" cy="273167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6143732" cy="2731674"/>
              </a:xfrm>
              <a:custGeom>
                <a:avLst/>
                <a:gdLst/>
                <a:ahLst/>
                <a:cxnLst/>
                <a:rect l="l" t="t" r="r" b="b"/>
                <a:pathLst>
                  <a:path w="16143732" h="2731674">
                    <a:moveTo>
                      <a:pt x="0" y="0"/>
                    </a:moveTo>
                    <a:lnTo>
                      <a:pt x="0" y="2731674"/>
                    </a:lnTo>
                    <a:lnTo>
                      <a:pt x="16143732" y="2731674"/>
                    </a:lnTo>
                    <a:lnTo>
                      <a:pt x="16143732" y="0"/>
                    </a:lnTo>
                    <a:lnTo>
                      <a:pt x="0" y="0"/>
                    </a:lnTo>
                    <a:close/>
                    <a:moveTo>
                      <a:pt x="16082773" y="2670714"/>
                    </a:moveTo>
                    <a:lnTo>
                      <a:pt x="59690" y="2670714"/>
                    </a:lnTo>
                    <a:lnTo>
                      <a:pt x="59690" y="59690"/>
                    </a:lnTo>
                    <a:lnTo>
                      <a:pt x="16082773" y="59690"/>
                    </a:lnTo>
                    <a:lnTo>
                      <a:pt x="16082773" y="2670714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46937"/>
              <a:ext cx="9627191" cy="15820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21"/>
                </a:lnSpc>
              </a:pPr>
              <a:r>
                <a:rPr lang="en-US" sz="2372">
                  <a:solidFill>
                    <a:srgbClr val="000000"/>
                  </a:solidFill>
                  <a:latin typeface="Playfair Display 1"/>
                  <a:ea typeface="Playfair Display 1"/>
                  <a:cs typeface="Playfair Display 1"/>
                  <a:sym typeface="Playfair Display 1"/>
                </a:rPr>
                <a:t>Dott.ssa Gioia Giovanna, Dott.re Rusciano Pasquale</a:t>
              </a:r>
            </a:p>
            <a:p>
              <a:pPr algn="ctr">
                <a:lnSpc>
                  <a:spcPts val="3321"/>
                </a:lnSpc>
              </a:pPr>
              <a:r>
                <a:rPr lang="en-US" sz="2372">
                  <a:solidFill>
                    <a:srgbClr val="000000"/>
                  </a:solidFill>
                  <a:latin typeface="Playfair Display 1"/>
                  <a:ea typeface="Playfair Display 1"/>
                  <a:cs typeface="Playfair Display 1"/>
                  <a:sym typeface="Playfair Display 1"/>
                </a:rPr>
                <a:t>A.O. dei Colli- Monaldi, U.O.C. Patologia Clinica</a:t>
              </a:r>
            </a:p>
            <a:p>
              <a:pPr algn="r">
                <a:lnSpc>
                  <a:spcPts val="2901"/>
                </a:lnSpc>
              </a:pPr>
              <a:endParaRPr lang="en-US" sz="2372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-3943537" y="8081778"/>
            <a:ext cx="6071130" cy="6060092"/>
          </a:xfrm>
          <a:custGeom>
            <a:avLst/>
            <a:gdLst/>
            <a:ahLst/>
            <a:cxnLst/>
            <a:rect l="l" t="t" r="r" b="b"/>
            <a:pathLst>
              <a:path w="6071130" h="6060092">
                <a:moveTo>
                  <a:pt x="0" y="0"/>
                </a:moveTo>
                <a:lnTo>
                  <a:pt x="6071130" y="0"/>
                </a:lnTo>
                <a:lnTo>
                  <a:pt x="6071130" y="6060091"/>
                </a:lnTo>
                <a:lnTo>
                  <a:pt x="0" y="606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118765" y="0"/>
            <a:ext cx="6169235" cy="15701164"/>
          </a:xfrm>
          <a:custGeom>
            <a:avLst/>
            <a:gdLst/>
            <a:ahLst/>
            <a:cxnLst/>
            <a:rect l="l" t="t" r="r" b="b"/>
            <a:pathLst>
              <a:path w="6169235" h="15701164">
                <a:moveTo>
                  <a:pt x="0" y="0"/>
                </a:moveTo>
                <a:lnTo>
                  <a:pt x="6169235" y="0"/>
                </a:lnTo>
                <a:lnTo>
                  <a:pt x="6169235" y="15701164"/>
                </a:lnTo>
                <a:lnTo>
                  <a:pt x="0" y="157011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999"/>
            </a:blip>
            <a:stretch>
              <a:fillRect l="-249630" r="-116643"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323503" y="193992"/>
            <a:ext cx="5421747" cy="2425288"/>
          </a:xfrm>
          <a:custGeom>
            <a:avLst/>
            <a:gdLst/>
            <a:ahLst/>
            <a:cxnLst/>
            <a:rect l="l" t="t" r="r" b="b"/>
            <a:pathLst>
              <a:path w="5421747" h="2425288">
                <a:moveTo>
                  <a:pt x="0" y="0"/>
                </a:moveTo>
                <a:lnTo>
                  <a:pt x="5421747" y="0"/>
                </a:lnTo>
                <a:lnTo>
                  <a:pt x="5421747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09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369114" y="-284817"/>
            <a:ext cx="3549771" cy="3549771"/>
          </a:xfrm>
          <a:custGeom>
            <a:avLst/>
            <a:gdLst/>
            <a:ahLst/>
            <a:cxnLst/>
            <a:rect l="l" t="t" r="r" b="b"/>
            <a:pathLst>
              <a:path w="3549771" h="3549771">
                <a:moveTo>
                  <a:pt x="0" y="0"/>
                </a:moveTo>
                <a:lnTo>
                  <a:pt x="3549772" y="0"/>
                </a:lnTo>
                <a:lnTo>
                  <a:pt x="3549772" y="3549771"/>
                </a:lnTo>
                <a:lnTo>
                  <a:pt x="0" y="35497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73580" y="4178084"/>
            <a:ext cx="10983198" cy="4078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7"/>
              </a:lnSpc>
            </a:pPr>
            <a:r>
              <a:rPr lang="en-US" sz="8997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Calibrazione e controllo di qualità in emocitometria.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6976" y="2614080"/>
            <a:ext cx="16194048" cy="1225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“Corso di Formazione in Emocitometria per TSLB in Medicina di Laboratorio e 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Medicina Trasfusionale”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22949" y="7085637"/>
            <a:ext cx="6889464" cy="6876938"/>
          </a:xfrm>
          <a:custGeom>
            <a:avLst/>
            <a:gdLst/>
            <a:ahLst/>
            <a:cxnLst/>
            <a:rect l="l" t="t" r="r" b="b"/>
            <a:pathLst>
              <a:path w="6889464" h="6876938">
                <a:moveTo>
                  <a:pt x="0" y="0"/>
                </a:moveTo>
                <a:lnTo>
                  <a:pt x="6889464" y="0"/>
                </a:lnTo>
                <a:lnTo>
                  <a:pt x="6889464" y="6876938"/>
                </a:lnTo>
                <a:lnTo>
                  <a:pt x="0" y="6876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8606" y="1169193"/>
            <a:ext cx="7550340" cy="755034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6EA9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82664" y="1883251"/>
            <a:ext cx="6122223" cy="612222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37433" y="2538020"/>
            <a:ext cx="4812686" cy="481268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6EA9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837433" y="4530025"/>
            <a:ext cx="4812686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OBIETTIVI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3318" y="7715250"/>
            <a:ext cx="8195982" cy="1543050"/>
            <a:chOff x="0" y="0"/>
            <a:chExt cx="2158613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58613" cy="406400"/>
            </a:xfrm>
            <a:custGeom>
              <a:avLst/>
              <a:gdLst/>
              <a:ahLst/>
              <a:cxnLst/>
              <a:rect l="l" t="t" r="r" b="b"/>
              <a:pathLst>
                <a:path w="2158613" h="406400">
                  <a:moveTo>
                    <a:pt x="0" y="0"/>
                  </a:moveTo>
                  <a:lnTo>
                    <a:pt x="1955413" y="0"/>
                  </a:lnTo>
                  <a:lnTo>
                    <a:pt x="2158613" y="203200"/>
                  </a:lnTo>
                  <a:lnTo>
                    <a:pt x="1955413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97B2">
                    <a:alpha val="100000"/>
                  </a:srgbClr>
                </a:gs>
                <a:gs pos="100000">
                  <a:srgbClr val="7ED957">
                    <a:alpha val="100000"/>
                  </a:srgbClr>
                </a:gs>
              </a:gsLst>
              <a:lin ang="0"/>
            </a:gra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77800" y="-47625"/>
              <a:ext cx="190461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CONSOLIDARE COMPETENZE SU CQ IN EMOCITOMETRIA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2910110" y="-1232525"/>
            <a:ext cx="6071130" cy="6060092"/>
          </a:xfrm>
          <a:custGeom>
            <a:avLst/>
            <a:gdLst/>
            <a:ahLst/>
            <a:cxnLst/>
            <a:rect l="l" t="t" r="r" b="b"/>
            <a:pathLst>
              <a:path w="6071130" h="6060092">
                <a:moveTo>
                  <a:pt x="0" y="0"/>
                </a:moveTo>
                <a:lnTo>
                  <a:pt x="6071130" y="0"/>
                </a:lnTo>
                <a:lnTo>
                  <a:pt x="6071130" y="6060091"/>
                </a:lnTo>
                <a:lnTo>
                  <a:pt x="0" y="606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9063318" y="1092158"/>
            <a:ext cx="8195982" cy="1543050"/>
            <a:chOff x="0" y="0"/>
            <a:chExt cx="2158613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58613" cy="406400"/>
            </a:xfrm>
            <a:custGeom>
              <a:avLst/>
              <a:gdLst/>
              <a:ahLst/>
              <a:cxnLst/>
              <a:rect l="l" t="t" r="r" b="b"/>
              <a:pathLst>
                <a:path w="2158613" h="406400">
                  <a:moveTo>
                    <a:pt x="0" y="0"/>
                  </a:moveTo>
                  <a:lnTo>
                    <a:pt x="1955413" y="0"/>
                  </a:lnTo>
                  <a:lnTo>
                    <a:pt x="2158613" y="203200"/>
                  </a:lnTo>
                  <a:lnTo>
                    <a:pt x="1955413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77800" y="-47625"/>
              <a:ext cx="190461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REQUISITI ISO 15189 APPLICATI ALL’EMOCITOMETRIA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063318" y="5475728"/>
            <a:ext cx="8195982" cy="1667560"/>
            <a:chOff x="0" y="0"/>
            <a:chExt cx="2158613" cy="4391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58613" cy="439193"/>
            </a:xfrm>
            <a:custGeom>
              <a:avLst/>
              <a:gdLst/>
              <a:ahLst/>
              <a:cxnLst/>
              <a:rect l="l" t="t" r="r" b="b"/>
              <a:pathLst>
                <a:path w="2158613" h="439193">
                  <a:moveTo>
                    <a:pt x="0" y="0"/>
                  </a:moveTo>
                  <a:lnTo>
                    <a:pt x="1955413" y="0"/>
                  </a:lnTo>
                  <a:lnTo>
                    <a:pt x="2158613" y="219596"/>
                  </a:lnTo>
                  <a:lnTo>
                    <a:pt x="1955413" y="439193"/>
                  </a:lnTo>
                  <a:lnTo>
                    <a:pt x="0" y="439193"/>
                  </a:lnTo>
                  <a:lnTo>
                    <a:pt x="203200" y="2195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0"/>
            </a:gra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77800" y="-47625"/>
              <a:ext cx="1904613" cy="486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INTERPRETAZIONE DEI PARAMETRI EMOCITOMETRICI SULLA CARTA DI CONTROLLO 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63318" y="3283943"/>
            <a:ext cx="8195982" cy="1543050"/>
            <a:chOff x="0" y="0"/>
            <a:chExt cx="2158613" cy="406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58613" cy="406400"/>
            </a:xfrm>
            <a:custGeom>
              <a:avLst/>
              <a:gdLst/>
              <a:ahLst/>
              <a:cxnLst/>
              <a:rect l="l" t="t" r="r" b="b"/>
              <a:pathLst>
                <a:path w="2158613" h="406400">
                  <a:moveTo>
                    <a:pt x="0" y="0"/>
                  </a:moveTo>
                  <a:lnTo>
                    <a:pt x="1955413" y="0"/>
                  </a:lnTo>
                  <a:lnTo>
                    <a:pt x="2158613" y="203200"/>
                  </a:lnTo>
                  <a:lnTo>
                    <a:pt x="1955413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0"/>
            </a:gra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77800" y="-47625"/>
              <a:ext cx="190461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PROCEDURE DI CALIBRAZIONE E VERIFICA DELLE PROCEDURE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950820" y="5773766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349534" y="-4764059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10" y="0"/>
                </a:lnTo>
                <a:lnTo>
                  <a:pt x="9042910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429864" y="6301574"/>
            <a:ext cx="3538737" cy="339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(ISO 15189 – Requisiti tecnici)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8406" y="497726"/>
            <a:ext cx="7744666" cy="328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857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“IL LABORATORIO DEVE STABILIRE PROCEDURE PER MONITORARE LA VALIDITÀ DELLE ANALISI, INCLUDENDO CONTROLLI INTERNI E PARTECIPAZIONE A VALUTAZIONI ESTERNE DI QUALITÀ.”</a:t>
            </a:r>
          </a:p>
          <a:p>
            <a:pPr algn="l">
              <a:lnSpc>
                <a:spcPts val="4319"/>
              </a:lnSpc>
            </a:pPr>
            <a:endParaRPr lang="en-US" sz="3857">
              <a:solidFill>
                <a:srgbClr val="000000"/>
              </a:solidFill>
              <a:latin typeface="League Gothic"/>
              <a:ea typeface="League Gothic"/>
              <a:cs typeface="League Gothic"/>
              <a:sym typeface="League Gothic"/>
            </a:endParaRPr>
          </a:p>
          <a:p>
            <a:pPr algn="l">
              <a:lnSpc>
                <a:spcPts val="4319"/>
              </a:lnSpc>
            </a:pPr>
            <a:endParaRPr lang="en-US" sz="3857">
              <a:solidFill>
                <a:srgbClr val="000000"/>
              </a:solidFill>
              <a:latin typeface="League Gothic"/>
              <a:ea typeface="League Gothic"/>
              <a:cs typeface="League Gothic"/>
              <a:sym typeface="League Gothic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170060" y="2863729"/>
            <a:ext cx="11345986" cy="3445054"/>
          </a:xfrm>
          <a:custGeom>
            <a:avLst/>
            <a:gdLst/>
            <a:ahLst/>
            <a:cxnLst/>
            <a:rect l="l" t="t" r="r" b="b"/>
            <a:pathLst>
              <a:path w="11345986" h="3445054">
                <a:moveTo>
                  <a:pt x="0" y="0"/>
                </a:moveTo>
                <a:lnTo>
                  <a:pt x="11345985" y="0"/>
                </a:lnTo>
                <a:lnTo>
                  <a:pt x="11345985" y="3445054"/>
                </a:lnTo>
                <a:lnTo>
                  <a:pt x="0" y="344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308806" y="3597490"/>
            <a:ext cx="9068493" cy="2862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6"/>
              </a:lnSpc>
            </a:pPr>
            <a:r>
              <a:rPr lang="en-US" sz="4039" i="1" spc="40">
                <a:solidFill>
                  <a:srgbClr val="000000"/>
                </a:solidFill>
                <a:latin typeface="Gidole"/>
                <a:ea typeface="Gidole"/>
                <a:cs typeface="Gidole"/>
                <a:sym typeface="Gidole"/>
              </a:rPr>
              <a:t>“IL LABORATORIO DEVE GARANTIRE CHE LE APPARECCHIATURE SIANO CALIBRATE O VERIFICATE PRIMA DELL’USO CLINICO, UTILIZZANDO MATERIALI TRACCIABILI A STANDARD RICONOSCIUTI.”</a:t>
            </a:r>
          </a:p>
          <a:p>
            <a:pPr algn="ctr">
              <a:lnSpc>
                <a:spcPts val="3716"/>
              </a:lnSpc>
            </a:pPr>
            <a:endParaRPr lang="en-US" sz="4039" i="1" spc="40">
              <a:solidFill>
                <a:srgbClr val="000000"/>
              </a:solidFill>
              <a:latin typeface="Gidole"/>
              <a:ea typeface="Gidole"/>
              <a:cs typeface="Gidole"/>
              <a:sym typeface="Gidol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059240" y="6196225"/>
            <a:ext cx="5989998" cy="409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5"/>
              </a:lnSpc>
            </a:pPr>
            <a:r>
              <a:rPr lang="en-US" sz="4651" spc="46">
                <a:solidFill>
                  <a:srgbClr val="000000"/>
                </a:solidFill>
                <a:latin typeface="Glass Antiqua"/>
                <a:ea typeface="Glass Antiqua"/>
                <a:cs typeface="Glass Antiqua"/>
                <a:sym typeface="Glass Antiqua"/>
              </a:rPr>
              <a:t>“La calibrazione deve essere documentata e rivalutata quando i controlli di qualità indicano una possibile deriva del sistema.”</a:t>
            </a:r>
          </a:p>
          <a:p>
            <a:pPr algn="ctr">
              <a:lnSpc>
                <a:spcPts val="4605"/>
              </a:lnSpc>
            </a:pPr>
            <a:endParaRPr lang="en-US" sz="4651" spc="46">
              <a:solidFill>
                <a:srgbClr val="000000"/>
              </a:solidFill>
              <a:latin typeface="Glass Antiqua"/>
              <a:ea typeface="Glass Antiqua"/>
              <a:cs typeface="Glass Antiqua"/>
              <a:sym typeface="Glass Antiqu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038834" y="9220200"/>
            <a:ext cx="5352029" cy="327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(ISO 15189 –Gestione delle apparecchiature)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20505" y="2173821"/>
            <a:ext cx="3662304" cy="327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(ISO 15189 – Requisiti tecnici)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58840" y="1108553"/>
            <a:ext cx="11859377" cy="8069894"/>
          </a:xfrm>
          <a:prstGeom prst="rect">
            <a:avLst/>
          </a:prstGeom>
          <a:solidFill>
            <a:srgbClr val="45487D"/>
          </a:solidFill>
        </p:spPr>
      </p:sp>
      <p:grpSp>
        <p:nvGrpSpPr>
          <p:cNvPr id="3" name="Group 3"/>
          <p:cNvGrpSpPr/>
          <p:nvPr/>
        </p:nvGrpSpPr>
        <p:grpSpPr>
          <a:xfrm>
            <a:off x="5607369" y="1365529"/>
            <a:ext cx="11362320" cy="7555943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7160" r="-7160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23248" y="2638222"/>
            <a:ext cx="6982269" cy="5010556"/>
            <a:chOff x="0" y="0"/>
            <a:chExt cx="9309692" cy="6680741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9309692" cy="6680741"/>
            </a:xfrm>
            <a:prstGeom prst="rect">
              <a:avLst/>
            </a:prstGeom>
            <a:solidFill>
              <a:srgbClr val="45487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524778" y="590166"/>
              <a:ext cx="8260135" cy="46182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835"/>
                </a:lnSpc>
              </a:pPr>
              <a:r>
                <a:rPr lang="en-US" sz="6158" b="1">
                  <a:solidFill>
                    <a:srgbClr val="FFFFFF"/>
                  </a:solidFill>
                  <a:latin typeface="Playfair Display 2 Bold"/>
                  <a:ea typeface="Playfair Display 2 Bold"/>
                  <a:cs typeface="Playfair Display 2 Bold"/>
                  <a:sym typeface="Playfair Display 2 Bold"/>
                </a:rPr>
                <a:t>La calibrazione: il momento in cui lo strumento “dice la verità”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1243" y="648368"/>
            <a:ext cx="11976006" cy="2395201"/>
          </a:xfrm>
          <a:custGeom>
            <a:avLst/>
            <a:gdLst/>
            <a:ahLst/>
            <a:cxnLst/>
            <a:rect l="l" t="t" r="r" b="b"/>
            <a:pathLst>
              <a:path w="11976006" h="2395201">
                <a:moveTo>
                  <a:pt x="0" y="0"/>
                </a:moveTo>
                <a:lnTo>
                  <a:pt x="11976006" y="0"/>
                </a:lnTo>
                <a:lnTo>
                  <a:pt x="11976006" y="2395201"/>
                </a:lnTo>
                <a:lnTo>
                  <a:pt x="0" y="23952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909905" y="5852149"/>
            <a:ext cx="8868386" cy="8852262"/>
          </a:xfrm>
          <a:custGeom>
            <a:avLst/>
            <a:gdLst/>
            <a:ahLst/>
            <a:cxnLst/>
            <a:rect l="l" t="t" r="r" b="b"/>
            <a:pathLst>
              <a:path w="8868386" h="8852262">
                <a:moveTo>
                  <a:pt x="0" y="0"/>
                </a:moveTo>
                <a:lnTo>
                  <a:pt x="8868386" y="0"/>
                </a:lnTo>
                <a:lnTo>
                  <a:pt x="8868386" y="8852262"/>
                </a:lnTo>
                <a:lnTo>
                  <a:pt x="0" y="88522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2958481" y="3646482"/>
          <a:ext cx="13826267" cy="6324600"/>
        </p:xfrm>
        <a:graphic>
          <a:graphicData uri="http://schemas.openxmlformats.org/drawingml/2006/table">
            <a:tbl>
              <a:tblPr/>
              <a:tblGrid>
                <a:gridCol w="13826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54100">
                <a:tc>
                  <a:txBody>
                    <a:bodyPr/>
                    <a:lstStyle/>
                    <a:p>
                      <a:pPr marL="647695" lvl="1" indent="-323848" algn="l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garantire l’esattezza e la precisione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4100">
                <a:tc>
                  <a:txBody>
                    <a:bodyPr/>
                    <a:lstStyle/>
                    <a:p>
                      <a:pPr marL="647695" lvl="1" indent="-323848" algn="l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costruire la fiducia e la credibilità scientifica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4100">
                <a:tc>
                  <a:txBody>
                    <a:bodyPr/>
                    <a:lstStyle/>
                    <a:p>
                      <a:pPr marL="647695" lvl="1" indent="-323848" algn="l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Gestione delle prestazioni dello strumento durante l'intero ciclo di vita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4100">
                <a:tc>
                  <a:txBody>
                    <a:bodyPr/>
                    <a:lstStyle/>
                    <a:p>
                      <a:pPr marL="647695" lvl="1" indent="-323848" algn="l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dimostrare la conformità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4100">
                <a:tc>
                  <a:txBody>
                    <a:bodyPr/>
                    <a:lstStyle/>
                    <a:p>
                      <a:pPr marL="647695" lvl="1" indent="-323848" algn="l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Rendere visibile e attuabile l'incertezza di misura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4100">
                <a:tc>
                  <a:txBody>
                    <a:bodyPr/>
                    <a:lstStyle/>
                    <a:p>
                      <a:pPr marL="647695" lvl="1" indent="-323848" algn="l">
                        <a:lnSpc>
                          <a:spcPts val="4199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999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Supporto alle decisioni critiche per la sicurezza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95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Freeform 5"/>
          <p:cNvSpPr/>
          <p:nvPr/>
        </p:nvSpPr>
        <p:spPr>
          <a:xfrm>
            <a:off x="13147249" y="-5512069"/>
            <a:ext cx="10148253" cy="10129801"/>
          </a:xfrm>
          <a:custGeom>
            <a:avLst/>
            <a:gdLst/>
            <a:ahLst/>
            <a:cxnLst/>
            <a:rect l="l" t="t" r="r" b="b"/>
            <a:pathLst>
              <a:path w="10148253" h="10129801">
                <a:moveTo>
                  <a:pt x="0" y="0"/>
                </a:moveTo>
                <a:lnTo>
                  <a:pt x="10148252" y="0"/>
                </a:lnTo>
                <a:lnTo>
                  <a:pt x="10148252" y="10129801"/>
                </a:lnTo>
                <a:lnTo>
                  <a:pt x="0" y="101298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30952" y="1125135"/>
            <a:ext cx="10188767" cy="1365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6"/>
              </a:lnSpc>
            </a:pPr>
            <a:r>
              <a:rPr lang="en-US" sz="3911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Motivi per cui è fondamentale la calibrazione per il successo del laboratorio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Modular Abstract Pattern"/>
          <p:cNvSpPr/>
          <p:nvPr/>
        </p:nvSpPr>
        <p:spPr>
          <a:xfrm>
            <a:off x="-3068231" y="5325531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7"/>
                </a:lnTo>
                <a:lnTo>
                  <a:pt x="0" y="9026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8224651" cy="8209697"/>
          </a:xfrm>
          <a:custGeom>
            <a:avLst/>
            <a:gdLst/>
            <a:ahLst/>
            <a:cxnLst/>
            <a:rect l="l" t="t" r="r" b="b"/>
            <a:pathLst>
              <a:path w="8224651" h="8209697">
                <a:moveTo>
                  <a:pt x="0" y="0"/>
                </a:moveTo>
                <a:lnTo>
                  <a:pt x="8224651" y="0"/>
                </a:lnTo>
                <a:lnTo>
                  <a:pt x="8224651" y="8209697"/>
                </a:lnTo>
                <a:lnTo>
                  <a:pt x="0" y="82096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064195" y="3196012"/>
            <a:ext cx="13787275" cy="5933395"/>
            <a:chOff x="0" y="0"/>
            <a:chExt cx="18383034" cy="7911193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4797151" cy="1231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290"/>
                </a:lnSpc>
              </a:pPr>
              <a:r>
                <a:rPr lang="en-US" sz="6075" b="1">
                  <a:solidFill>
                    <a:srgbClr val="000000"/>
                  </a:solidFill>
                  <a:latin typeface="Playfair Display 2 Bold"/>
                  <a:ea typeface="Playfair Display 2 Bold"/>
                  <a:cs typeface="Playfair Display 2 Bold"/>
                  <a:sym typeface="Playfair Display 2 Bold"/>
                </a:rPr>
                <a:t>Definizione di calibrazione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27529" y="2679741"/>
              <a:ext cx="12466328" cy="1802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13"/>
                </a:lnSpc>
              </a:pPr>
              <a:r>
                <a:rPr lang="en-US" sz="3011">
                  <a:solidFill>
                    <a:srgbClr val="000000"/>
                  </a:solidFill>
                  <a:latin typeface="Playfair Display 2"/>
                  <a:ea typeface="Playfair Display 2"/>
                  <a:cs typeface="Playfair Display 2"/>
                  <a:sym typeface="Playfair Display 2"/>
                </a:rPr>
                <a:t>«Operazione che, in condizioni specificate, stabilisce una relazione tra i valori indicati da uno strumento di misura e i corrispondenti valori di riferimento»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16706" y="7492560"/>
              <a:ext cx="12466328" cy="418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44"/>
                </a:lnSpc>
              </a:pPr>
              <a:r>
                <a:rPr lang="en-US" sz="1888">
                  <a:solidFill>
                    <a:srgbClr val="000000"/>
                  </a:solidFill>
                  <a:latin typeface="Playfair Display 2"/>
                  <a:ea typeface="Playfair Display 2"/>
                  <a:cs typeface="Playfair Display 2"/>
                  <a:sym typeface="Playfair Display 2"/>
                </a:rPr>
                <a:t>Vocabolario Internazionale di Metrologia (VIM 4)</a:t>
              </a:r>
            </a:p>
          </p:txBody>
        </p:sp>
        <p:sp>
          <p:nvSpPr>
            <p:cNvPr id="8" name="AutoShape 8"/>
            <p:cNvSpPr/>
            <p:nvPr/>
          </p:nvSpPr>
          <p:spPr>
            <a:xfrm>
              <a:off x="627529" y="5209401"/>
              <a:ext cx="12466328" cy="0"/>
            </a:xfrm>
            <a:prstGeom prst="line">
              <a:avLst/>
            </a:prstGeom>
            <a:ln w="13659" cap="rnd">
              <a:solidFill>
                <a:srgbClr val="349BFF"/>
              </a:solidFill>
              <a:prstDash val="solid"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90625" y="4055269"/>
            <a:ext cx="16068675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2710871" y="3893344"/>
            <a:ext cx="323850" cy="32385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8982075" y="3893344"/>
            <a:ext cx="323850" cy="32385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5252988" y="3893344"/>
            <a:ext cx="323850" cy="323850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028700" y="1028700"/>
            <a:ext cx="1623060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480"/>
              </a:lnSpc>
              <a:spcBef>
                <a:spcPct val="0"/>
              </a:spcBef>
            </a:pPr>
            <a:r>
              <a:rPr lang="en-US" sz="7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Performing calibration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531411" y="-5444935"/>
            <a:ext cx="10148253" cy="10129801"/>
          </a:xfrm>
          <a:custGeom>
            <a:avLst/>
            <a:gdLst/>
            <a:ahLst/>
            <a:cxnLst/>
            <a:rect l="l" t="t" r="r" b="b"/>
            <a:pathLst>
              <a:path w="10148253" h="10129801">
                <a:moveTo>
                  <a:pt x="0" y="0"/>
                </a:moveTo>
                <a:lnTo>
                  <a:pt x="10148253" y="0"/>
                </a:lnTo>
                <a:lnTo>
                  <a:pt x="10148253" y="10129802"/>
                </a:lnTo>
                <a:lnTo>
                  <a:pt x="0" y="101298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2505792" y="-3734802"/>
            <a:ext cx="7661125" cy="7647196"/>
          </a:xfrm>
          <a:custGeom>
            <a:avLst/>
            <a:gdLst/>
            <a:ahLst/>
            <a:cxnLst/>
            <a:rect l="l" t="t" r="r" b="b"/>
            <a:pathLst>
              <a:path w="7661125" h="7647196">
                <a:moveTo>
                  <a:pt x="0" y="0"/>
                </a:moveTo>
                <a:lnTo>
                  <a:pt x="7661125" y="0"/>
                </a:lnTo>
                <a:lnTo>
                  <a:pt x="7661125" y="7647196"/>
                </a:lnTo>
                <a:lnTo>
                  <a:pt x="0" y="7647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97487" y="4895687"/>
            <a:ext cx="3550619" cy="1546860"/>
            <a:chOff x="0" y="0"/>
            <a:chExt cx="935143" cy="4074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35143" cy="407403"/>
            </a:xfrm>
            <a:custGeom>
              <a:avLst/>
              <a:gdLst/>
              <a:ahLst/>
              <a:cxnLst/>
              <a:rect l="l" t="t" r="r" b="b"/>
              <a:pathLst>
                <a:path w="935143" h="407403">
                  <a:moveTo>
                    <a:pt x="935143" y="0"/>
                  </a:moveTo>
                  <a:lnTo>
                    <a:pt x="0" y="0"/>
                  </a:lnTo>
                  <a:lnTo>
                    <a:pt x="101600" y="203702"/>
                  </a:lnTo>
                  <a:lnTo>
                    <a:pt x="0" y="407403"/>
                  </a:lnTo>
                  <a:lnTo>
                    <a:pt x="935143" y="407403"/>
                  </a:lnTo>
                  <a:lnTo>
                    <a:pt x="833543" y="203702"/>
                  </a:lnTo>
                  <a:lnTo>
                    <a:pt x="935143" y="0"/>
                  </a:lnTo>
                  <a:close/>
                </a:path>
              </a:pathLst>
            </a:custGeom>
            <a:solidFill>
              <a:srgbClr val="EFB681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900" y="-38100"/>
              <a:ext cx="757343" cy="4455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INSTALLAZIONE (specialist della ditta);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66893" y="6547321"/>
            <a:ext cx="4811806" cy="1978533"/>
            <a:chOff x="0" y="0"/>
            <a:chExt cx="1267307" cy="5210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67307" cy="521095"/>
            </a:xfrm>
            <a:custGeom>
              <a:avLst/>
              <a:gdLst/>
              <a:ahLst/>
              <a:cxnLst/>
              <a:rect l="l" t="t" r="r" b="b"/>
              <a:pathLst>
                <a:path w="1267307" h="521095">
                  <a:moveTo>
                    <a:pt x="1267307" y="0"/>
                  </a:moveTo>
                  <a:lnTo>
                    <a:pt x="0" y="0"/>
                  </a:lnTo>
                  <a:lnTo>
                    <a:pt x="101600" y="260548"/>
                  </a:lnTo>
                  <a:lnTo>
                    <a:pt x="0" y="521095"/>
                  </a:lnTo>
                  <a:lnTo>
                    <a:pt x="1267307" y="521095"/>
                  </a:lnTo>
                  <a:lnTo>
                    <a:pt x="1165707" y="260548"/>
                  </a:lnTo>
                  <a:lnTo>
                    <a:pt x="1267307" y="0"/>
                  </a:lnTo>
                  <a:close/>
                </a:path>
              </a:pathLst>
            </a:custGeom>
            <a:solidFill>
              <a:srgbClr val="E1D6C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8900" y="-38100"/>
              <a:ext cx="1089507" cy="559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FLUTTAZIONE DEL QC (escludendo errore dell’analizzatore, degradazione del reagente o degenerazione del QC);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7487" y="8619258"/>
            <a:ext cx="3550619" cy="1546860"/>
            <a:chOff x="0" y="0"/>
            <a:chExt cx="935143" cy="4074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35143" cy="407403"/>
            </a:xfrm>
            <a:custGeom>
              <a:avLst/>
              <a:gdLst/>
              <a:ahLst/>
              <a:cxnLst/>
              <a:rect l="l" t="t" r="r" b="b"/>
              <a:pathLst>
                <a:path w="935143" h="407403">
                  <a:moveTo>
                    <a:pt x="935143" y="0"/>
                  </a:moveTo>
                  <a:lnTo>
                    <a:pt x="0" y="0"/>
                  </a:lnTo>
                  <a:lnTo>
                    <a:pt x="101600" y="203702"/>
                  </a:lnTo>
                  <a:lnTo>
                    <a:pt x="0" y="407403"/>
                  </a:lnTo>
                  <a:lnTo>
                    <a:pt x="935143" y="407403"/>
                  </a:lnTo>
                  <a:lnTo>
                    <a:pt x="833543" y="203702"/>
                  </a:lnTo>
                  <a:lnTo>
                    <a:pt x="935143" y="0"/>
                  </a:lnTo>
                  <a:close/>
                </a:path>
              </a:pathLst>
            </a:custGeom>
            <a:solidFill>
              <a:srgbClr val="BED2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8900" y="-38100"/>
              <a:ext cx="757343" cy="4455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Dopo MANUTENZIONI importanti;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488786" y="4217194"/>
            <a:ext cx="2444171" cy="573269"/>
          </a:xfrm>
          <a:custGeom>
            <a:avLst/>
            <a:gdLst/>
            <a:ahLst/>
            <a:cxnLst/>
            <a:rect l="l" t="t" r="r" b="b"/>
            <a:pathLst>
              <a:path w="2444171" h="573269">
                <a:moveTo>
                  <a:pt x="0" y="0"/>
                </a:moveTo>
                <a:lnTo>
                  <a:pt x="2444171" y="0"/>
                </a:lnTo>
                <a:lnTo>
                  <a:pt x="2444171" y="573269"/>
                </a:lnTo>
                <a:lnTo>
                  <a:pt x="0" y="573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6138022" y="5841976"/>
            <a:ext cx="6335806" cy="3205734"/>
            <a:chOff x="0" y="0"/>
            <a:chExt cx="1668690" cy="84430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68690" cy="844309"/>
            </a:xfrm>
            <a:custGeom>
              <a:avLst/>
              <a:gdLst/>
              <a:ahLst/>
              <a:cxnLst/>
              <a:rect l="l" t="t" r="r" b="b"/>
              <a:pathLst>
                <a:path w="1668690" h="844309">
                  <a:moveTo>
                    <a:pt x="1465490" y="0"/>
                  </a:moveTo>
                  <a:lnTo>
                    <a:pt x="203200" y="0"/>
                  </a:lnTo>
                  <a:lnTo>
                    <a:pt x="0" y="422154"/>
                  </a:lnTo>
                  <a:lnTo>
                    <a:pt x="203200" y="844309"/>
                  </a:lnTo>
                  <a:lnTo>
                    <a:pt x="1465490" y="844309"/>
                  </a:lnTo>
                  <a:lnTo>
                    <a:pt x="1668690" y="422154"/>
                  </a:lnTo>
                  <a:lnTo>
                    <a:pt x="1465490" y="0"/>
                  </a:lnTo>
                  <a:close/>
                </a:path>
              </a:pathLst>
            </a:custGeom>
            <a:solidFill>
              <a:srgbClr val="F4F4F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52400" y="-38100"/>
              <a:ext cx="1363890" cy="8824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Calibratore dedicato: 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A. uno per i paramentri WBC, RBC, HGB, HCT, PLT e RET; </a:t>
              </a:r>
            </a:p>
            <a:p>
              <a:pPr algn="ctr">
                <a:lnSpc>
                  <a:spcPts val="3499"/>
                </a:lnSpc>
              </a:pPr>
              <a:endParaRPr lang="en-US" sz="24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endParaRPr>
            </a:p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B. uno per PLT-F analizzato dal canale PLT‑F;</a:t>
              </a:r>
            </a:p>
            <a:p>
              <a:pPr algn="ctr">
                <a:lnSpc>
                  <a:spcPts val="2800"/>
                </a:lnSpc>
              </a:pPr>
              <a:endParaRPr lang="en-US" sz="24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endParaRPr>
            </a:p>
          </p:txBody>
        </p:sp>
      </p:grpSp>
      <p:sp>
        <p:nvSpPr>
          <p:cNvPr id="25" name="Freeform 25"/>
          <p:cNvSpPr/>
          <p:nvPr/>
        </p:nvSpPr>
        <p:spPr>
          <a:xfrm>
            <a:off x="7891930" y="4684867"/>
            <a:ext cx="2180291" cy="547055"/>
          </a:xfrm>
          <a:custGeom>
            <a:avLst/>
            <a:gdLst/>
            <a:ahLst/>
            <a:cxnLst/>
            <a:rect l="l" t="t" r="r" b="b"/>
            <a:pathLst>
              <a:path w="2180291" h="547055">
                <a:moveTo>
                  <a:pt x="0" y="0"/>
                </a:moveTo>
                <a:lnTo>
                  <a:pt x="2180290" y="0"/>
                </a:lnTo>
                <a:lnTo>
                  <a:pt x="2180290" y="547054"/>
                </a:lnTo>
                <a:lnTo>
                  <a:pt x="0" y="5470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871863" y="4303525"/>
            <a:ext cx="2654911" cy="762684"/>
          </a:xfrm>
          <a:custGeom>
            <a:avLst/>
            <a:gdLst/>
            <a:ahLst/>
            <a:cxnLst/>
            <a:rect l="l" t="t" r="r" b="b"/>
            <a:pathLst>
              <a:path w="2654911" h="762684">
                <a:moveTo>
                  <a:pt x="0" y="0"/>
                </a:moveTo>
                <a:lnTo>
                  <a:pt x="2654911" y="0"/>
                </a:lnTo>
                <a:lnTo>
                  <a:pt x="2654911" y="762683"/>
                </a:lnTo>
                <a:lnTo>
                  <a:pt x="0" y="7626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790409" y="4244177"/>
            <a:ext cx="3364925" cy="44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r>
              <a:rPr lang="en-US" sz="27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QUANDO?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37517" y="4665817"/>
            <a:ext cx="3364925" cy="44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r>
              <a:rPr lang="en-US" sz="27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COME?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894375" y="4349773"/>
            <a:ext cx="3364925" cy="44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r>
              <a:rPr lang="en-US" sz="27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COSA VALUTO?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3871863" y="5114762"/>
            <a:ext cx="4117041" cy="1108710"/>
            <a:chOff x="0" y="0"/>
            <a:chExt cx="1084324" cy="29200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84324" cy="292006"/>
            </a:xfrm>
            <a:custGeom>
              <a:avLst/>
              <a:gdLst/>
              <a:ahLst/>
              <a:cxnLst/>
              <a:rect l="l" t="t" r="r" b="b"/>
              <a:pathLst>
                <a:path w="1084324" h="292006">
                  <a:moveTo>
                    <a:pt x="881124" y="0"/>
                  </a:moveTo>
                  <a:lnTo>
                    <a:pt x="0" y="0"/>
                  </a:lnTo>
                  <a:lnTo>
                    <a:pt x="0" y="292006"/>
                  </a:lnTo>
                  <a:lnTo>
                    <a:pt x="881124" y="292006"/>
                  </a:lnTo>
                  <a:lnTo>
                    <a:pt x="1084324" y="146003"/>
                  </a:lnTo>
                  <a:lnTo>
                    <a:pt x="881124" y="0"/>
                  </a:lnTo>
                  <a:close/>
                </a:path>
              </a:pathLst>
            </a:custGeom>
            <a:solidFill>
              <a:srgbClr val="FFF19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970024" cy="330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Mean Value → media delle misurazioni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871863" y="6309196"/>
            <a:ext cx="4117041" cy="1108710"/>
            <a:chOff x="0" y="0"/>
            <a:chExt cx="1084324" cy="29200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4324" cy="292006"/>
            </a:xfrm>
            <a:custGeom>
              <a:avLst/>
              <a:gdLst/>
              <a:ahLst/>
              <a:cxnLst/>
              <a:rect l="l" t="t" r="r" b="b"/>
              <a:pathLst>
                <a:path w="1084324" h="292006">
                  <a:moveTo>
                    <a:pt x="881124" y="0"/>
                  </a:moveTo>
                  <a:lnTo>
                    <a:pt x="0" y="0"/>
                  </a:lnTo>
                  <a:lnTo>
                    <a:pt x="0" y="292006"/>
                  </a:lnTo>
                  <a:lnTo>
                    <a:pt x="881124" y="292006"/>
                  </a:lnTo>
                  <a:lnTo>
                    <a:pt x="1084324" y="146003"/>
                  </a:lnTo>
                  <a:lnTo>
                    <a:pt x="881124" y="0"/>
                  </a:lnTo>
                  <a:close/>
                </a:path>
              </a:pathLst>
            </a:custGeom>
            <a:solidFill>
              <a:srgbClr val="FFF19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970024" cy="330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SD → deviazione standard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871863" y="7503631"/>
            <a:ext cx="4117041" cy="1108710"/>
            <a:chOff x="0" y="0"/>
            <a:chExt cx="1084324" cy="29200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4324" cy="292006"/>
            </a:xfrm>
            <a:custGeom>
              <a:avLst/>
              <a:gdLst/>
              <a:ahLst/>
              <a:cxnLst/>
              <a:rect l="l" t="t" r="r" b="b"/>
              <a:pathLst>
                <a:path w="1084324" h="292006">
                  <a:moveTo>
                    <a:pt x="881124" y="0"/>
                  </a:moveTo>
                  <a:lnTo>
                    <a:pt x="0" y="0"/>
                  </a:lnTo>
                  <a:lnTo>
                    <a:pt x="0" y="292006"/>
                  </a:lnTo>
                  <a:lnTo>
                    <a:pt x="881124" y="292006"/>
                  </a:lnTo>
                  <a:lnTo>
                    <a:pt x="1084324" y="146003"/>
                  </a:lnTo>
                  <a:lnTo>
                    <a:pt x="881124" y="0"/>
                  </a:lnTo>
                  <a:close/>
                </a:path>
              </a:pathLst>
            </a:custGeom>
            <a:solidFill>
              <a:srgbClr val="FFF19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970024" cy="330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CV% → coefficiente di variazione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3894375" y="8691649"/>
            <a:ext cx="4117041" cy="1546860"/>
            <a:chOff x="0" y="0"/>
            <a:chExt cx="1084324" cy="40740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84324" cy="407403"/>
            </a:xfrm>
            <a:custGeom>
              <a:avLst/>
              <a:gdLst/>
              <a:ahLst/>
              <a:cxnLst/>
              <a:rect l="l" t="t" r="r" b="b"/>
              <a:pathLst>
                <a:path w="1084324" h="407403">
                  <a:moveTo>
                    <a:pt x="881124" y="0"/>
                  </a:moveTo>
                  <a:lnTo>
                    <a:pt x="0" y="0"/>
                  </a:lnTo>
                  <a:lnTo>
                    <a:pt x="0" y="407403"/>
                  </a:lnTo>
                  <a:lnTo>
                    <a:pt x="881124" y="407403"/>
                  </a:lnTo>
                  <a:lnTo>
                    <a:pt x="1084324" y="203702"/>
                  </a:lnTo>
                  <a:lnTo>
                    <a:pt x="881124" y="0"/>
                  </a:lnTo>
                  <a:close/>
                </a:path>
              </a:pathLst>
            </a:custGeom>
            <a:solidFill>
              <a:srgbClr val="FFF197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970024" cy="4455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Limit% → valore massimo accettabile del CV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930092" y="793710"/>
            <a:ext cx="12103967" cy="6846967"/>
            <a:chOff x="0" y="0"/>
            <a:chExt cx="2098135" cy="118687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098135" cy="1186872"/>
            </a:xfrm>
            <a:custGeom>
              <a:avLst/>
              <a:gdLst/>
              <a:ahLst/>
              <a:cxnLst/>
              <a:rect l="l" t="t" r="r" b="b"/>
              <a:pathLst>
                <a:path w="2098135" h="1186872">
                  <a:moveTo>
                    <a:pt x="1049067" y="0"/>
                  </a:moveTo>
                  <a:lnTo>
                    <a:pt x="2098135" y="1186872"/>
                  </a:lnTo>
                  <a:lnTo>
                    <a:pt x="0" y="1186872"/>
                  </a:lnTo>
                  <a:lnTo>
                    <a:pt x="1049067" y="0"/>
                  </a:lnTo>
                  <a:close/>
                </a:path>
              </a:pathLst>
            </a:custGeom>
            <a:solidFill>
              <a:srgbClr val="FFDE59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327834" y="465323"/>
              <a:ext cx="1442468" cy="63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019"/>
                </a:lnSpc>
              </a:pPr>
              <a:r>
                <a:rPr lang="en-US" sz="4299" b="1">
                  <a:solidFill>
                    <a:srgbClr val="000000"/>
                  </a:solidFill>
                  <a:latin typeface="Playfair Display 1 Bold"/>
                  <a:ea typeface="Playfair Display 1 Bold"/>
                  <a:cs typeface="Playfair Display 1 Bold"/>
                  <a:sym typeface="Playfair Display 1 Bold"/>
                </a:rPr>
                <a:t>Se il CV% supera il limite → calibrazione non accettabile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78332C82-164E-A95A-42D2-19F07646937F}"/>
              </a:ext>
            </a:extLst>
          </p:cNvPr>
          <p:cNvSpPr/>
          <p:nvPr/>
        </p:nvSpPr>
        <p:spPr>
          <a:xfrm>
            <a:off x="3969259" y="-20254"/>
            <a:ext cx="8337545" cy="912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" name="Group 2"/>
          <p:cNvGrpSpPr/>
          <p:nvPr/>
        </p:nvGrpSpPr>
        <p:grpSpPr>
          <a:xfrm>
            <a:off x="9144000" y="0"/>
            <a:ext cx="9144000" cy="10287000"/>
            <a:chOff x="0" y="0"/>
            <a:chExt cx="812800" cy="91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14400"/>
            </a:xfrm>
            <a:custGeom>
              <a:avLst/>
              <a:gdLst/>
              <a:ahLst/>
              <a:cxnLst/>
              <a:rect l="l" t="t" r="r" b="b"/>
              <a:pathLst>
                <a:path w="812800" h="914400">
                  <a:moveTo>
                    <a:pt x="0" y="0"/>
                  </a:moveTo>
                  <a:lnTo>
                    <a:pt x="812800" y="0"/>
                  </a:lnTo>
                  <a:lnTo>
                    <a:pt x="8128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/>
              <a:stretch>
                <a:fillRect t="-26286" b="-3020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9144000" cy="10287000"/>
            <a:chOff x="0" y="0"/>
            <a:chExt cx="812800" cy="914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914400"/>
            </a:xfrm>
            <a:custGeom>
              <a:avLst/>
              <a:gdLst/>
              <a:ahLst/>
              <a:cxnLst/>
              <a:rect l="l" t="t" r="r" b="b"/>
              <a:pathLst>
                <a:path w="812800" h="914400">
                  <a:moveTo>
                    <a:pt x="0" y="0"/>
                  </a:moveTo>
                  <a:lnTo>
                    <a:pt x="812800" y="0"/>
                  </a:lnTo>
                  <a:lnTo>
                    <a:pt x="8128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/>
              <a:stretch>
                <a:fillRect t="-28395" b="-28395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3751921" y="432931"/>
            <a:ext cx="8781885" cy="83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48"/>
              </a:lnSpc>
            </a:pPr>
            <a:r>
              <a:rPr lang="en-US" sz="5850" b="1" dirty="0">
                <a:solidFill>
                  <a:srgbClr val="1E3347"/>
                </a:solidFill>
                <a:highlight>
                  <a:srgbClr val="C0C0C0"/>
                </a:highlight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ESEMPI DI RISULTATI</a:t>
            </a:r>
            <a:endParaRPr lang="en-US" sz="5850" b="1">
              <a:solidFill>
                <a:srgbClr val="1E3347"/>
              </a:solidFill>
              <a:highlight>
                <a:srgbClr val="C0C0C0"/>
              </a:highlight>
              <a:latin typeface="Playfair Display 2 Bold"/>
              <a:ea typeface="Playfair Display 2 Bold"/>
              <a:cs typeface="Playfair Display 2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154803"/>
            <a:ext cx="15091837" cy="7977393"/>
            <a:chOff x="0" y="0"/>
            <a:chExt cx="8277467" cy="4375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77467" cy="4375386"/>
            </a:xfrm>
            <a:custGeom>
              <a:avLst/>
              <a:gdLst/>
              <a:ahLst/>
              <a:cxnLst/>
              <a:rect l="l" t="t" r="r" b="b"/>
              <a:pathLst>
                <a:path w="8277467" h="4375386">
                  <a:moveTo>
                    <a:pt x="0" y="0"/>
                  </a:moveTo>
                  <a:lnTo>
                    <a:pt x="0" y="4375386"/>
                  </a:lnTo>
                  <a:lnTo>
                    <a:pt x="8277467" y="4375386"/>
                  </a:lnTo>
                  <a:lnTo>
                    <a:pt x="8277467" y="0"/>
                  </a:lnTo>
                  <a:lnTo>
                    <a:pt x="0" y="0"/>
                  </a:lnTo>
                  <a:close/>
                  <a:moveTo>
                    <a:pt x="8216507" y="4314426"/>
                  </a:moveTo>
                  <a:lnTo>
                    <a:pt x="59690" y="4314426"/>
                  </a:lnTo>
                  <a:lnTo>
                    <a:pt x="59690" y="59690"/>
                  </a:lnTo>
                  <a:lnTo>
                    <a:pt x="8216507" y="59690"/>
                  </a:lnTo>
                  <a:lnTo>
                    <a:pt x="8216507" y="4314426"/>
                  </a:lnTo>
                  <a:close/>
                </a:path>
              </a:pathLst>
            </a:custGeom>
            <a:solidFill>
              <a:srgbClr val="D29B67"/>
            </a:solidFill>
          </p:spPr>
        </p:sp>
      </p:grpSp>
      <p:sp>
        <p:nvSpPr>
          <p:cNvPr id="4" name="AutoShape 4"/>
          <p:cNvSpPr/>
          <p:nvPr/>
        </p:nvSpPr>
        <p:spPr>
          <a:xfrm>
            <a:off x="5331679" y="1370405"/>
            <a:ext cx="10874541" cy="7399747"/>
          </a:xfrm>
          <a:prstGeom prst="rect">
            <a:avLst/>
          </a:prstGeom>
          <a:solidFill>
            <a:srgbClr val="EFB681"/>
          </a:solidFill>
        </p:spPr>
      </p:sp>
      <p:grpSp>
        <p:nvGrpSpPr>
          <p:cNvPr id="5" name="Group 5"/>
          <p:cNvGrpSpPr/>
          <p:nvPr/>
        </p:nvGrpSpPr>
        <p:grpSpPr>
          <a:xfrm>
            <a:off x="5559569" y="1606040"/>
            <a:ext cx="10418761" cy="6928476"/>
            <a:chOff x="0" y="0"/>
            <a:chExt cx="1222256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25105" r="-25105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>
            <a:off x="1510770" y="3152892"/>
            <a:ext cx="5744821" cy="3981217"/>
          </a:xfrm>
          <a:prstGeom prst="rect">
            <a:avLst/>
          </a:prstGeom>
          <a:solidFill>
            <a:srgbClr val="EFB681"/>
          </a:solidFill>
        </p:spPr>
      </p:sp>
      <p:sp>
        <p:nvSpPr>
          <p:cNvPr id="8" name="TextBox 8"/>
          <p:cNvSpPr txBox="1"/>
          <p:nvPr/>
        </p:nvSpPr>
        <p:spPr>
          <a:xfrm>
            <a:off x="1834600" y="3695435"/>
            <a:ext cx="5097161" cy="216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549"/>
              </a:lnSpc>
            </a:pPr>
            <a:r>
              <a:rPr lang="en-US" sz="7702" b="1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Controllo di qualità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34600" y="6068688"/>
            <a:ext cx="5097161" cy="589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78"/>
              </a:lnSpc>
            </a:pPr>
            <a:r>
              <a:rPr lang="en-US" sz="3484" b="1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in emocitometria</a:t>
            </a:r>
          </a:p>
        </p:txBody>
      </p:sp>
      <p:sp>
        <p:nvSpPr>
          <p:cNvPr id="10" name="AutoShape 10"/>
          <p:cNvSpPr/>
          <p:nvPr/>
        </p:nvSpPr>
        <p:spPr>
          <a:xfrm flipV="1">
            <a:off x="17254538" y="0"/>
            <a:ext cx="0" cy="10287000"/>
          </a:xfrm>
          <a:prstGeom prst="line">
            <a:avLst/>
          </a:prstGeom>
          <a:ln w="9525" cap="flat">
            <a:solidFill>
              <a:srgbClr val="EFB6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598081" y="9172575"/>
            <a:ext cx="15091837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fondamenti, procedura e interpretazione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80320" y="0"/>
            <a:ext cx="8607680" cy="10287000"/>
            <a:chOff x="0" y="0"/>
            <a:chExt cx="226704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67043" cy="2709333"/>
            </a:xfrm>
            <a:custGeom>
              <a:avLst/>
              <a:gdLst/>
              <a:ahLst/>
              <a:cxnLst/>
              <a:rect l="l" t="t" r="r" b="b"/>
              <a:pathLst>
                <a:path w="2267043" h="2709333">
                  <a:moveTo>
                    <a:pt x="0" y="0"/>
                  </a:moveTo>
                  <a:lnTo>
                    <a:pt x="2267043" y="0"/>
                  </a:lnTo>
                  <a:lnTo>
                    <a:pt x="226704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267043" cy="2756958"/>
            </a:xfrm>
            <a:prstGeom prst="rect">
              <a:avLst/>
            </a:prstGeom>
          </p:spPr>
          <p:txBody>
            <a:bodyPr lIns="76200" tIns="76200" rIns="76200" bIns="762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296860"/>
            <a:ext cx="9680320" cy="7693280"/>
            <a:chOff x="0" y="0"/>
            <a:chExt cx="1022732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2732" cy="812800"/>
            </a:xfrm>
            <a:custGeom>
              <a:avLst/>
              <a:gdLst/>
              <a:ahLst/>
              <a:cxnLst/>
              <a:rect l="l" t="t" r="r" b="b"/>
              <a:pathLst>
                <a:path w="1022732" h="812800">
                  <a:moveTo>
                    <a:pt x="0" y="0"/>
                  </a:moveTo>
                  <a:lnTo>
                    <a:pt x="1022732" y="0"/>
                  </a:lnTo>
                  <a:lnTo>
                    <a:pt x="102273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409" r="-3409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9590673" y="1409599"/>
            <a:ext cx="8507608" cy="4278671"/>
            <a:chOff x="0" y="0"/>
            <a:chExt cx="11343477" cy="5704894"/>
          </a:xfrm>
        </p:grpSpPr>
        <p:sp>
          <p:nvSpPr>
            <p:cNvPr id="8" name="TextBox 8"/>
            <p:cNvSpPr txBox="1"/>
            <p:nvPr/>
          </p:nvSpPr>
          <p:spPr>
            <a:xfrm>
              <a:off x="0" y="66675"/>
              <a:ext cx="11343477" cy="1249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144"/>
                </a:lnSpc>
              </a:pPr>
              <a:r>
                <a:rPr lang="en-US" sz="6495" b="1">
                  <a:solidFill>
                    <a:srgbClr val="000000"/>
                  </a:solidFill>
                  <a:latin typeface="Playfair Display 2 Bold"/>
                  <a:ea typeface="Playfair Display 2 Bold"/>
                  <a:cs typeface="Playfair Display 2 Bold"/>
                  <a:sym typeface="Playfair Display 2 Bold"/>
                </a:rPr>
                <a:t>Definizione di CQ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897529" y="1715348"/>
              <a:ext cx="8624183" cy="39895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96"/>
                </a:lnSpc>
              </a:pPr>
              <a:r>
                <a:rPr lang="en-US" sz="2854">
                  <a:solidFill>
                    <a:srgbClr val="000000"/>
                  </a:solidFill>
                  <a:latin typeface="Playfair Display 2"/>
                  <a:ea typeface="Playfair Display 2"/>
                  <a:cs typeface="Playfair Display 2"/>
                  <a:sym typeface="Playfair Display 2"/>
                </a:rPr>
                <a:t>“Quality control in the clinical laboratory is designed to detect, reduce, and correct deficiencies in a laboratory’s internal analytical processes prior to the release of patient results.”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764628" y="6177419"/>
            <a:ext cx="4738960" cy="347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2"/>
              </a:lnSpc>
            </a:pPr>
            <a:r>
              <a:rPr lang="en-US" sz="2080">
                <a:solidFill>
                  <a:srgbClr val="000000"/>
                </a:solidFill>
                <a:latin typeface="Playfair Display 2"/>
                <a:ea typeface="Playfair Display 2"/>
                <a:cs typeface="Playfair Display 2"/>
                <a:sym typeface="Playfair Display 2"/>
              </a:rPr>
              <a:t> — Westgard QC, “Basic QC Practices”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78056" y="-1142334"/>
            <a:ext cx="14827192" cy="14800234"/>
          </a:xfrm>
          <a:custGeom>
            <a:avLst/>
            <a:gdLst/>
            <a:ahLst/>
            <a:cxnLst/>
            <a:rect l="l" t="t" r="r" b="b"/>
            <a:pathLst>
              <a:path w="14827192" h="14800234">
                <a:moveTo>
                  <a:pt x="0" y="0"/>
                </a:moveTo>
                <a:lnTo>
                  <a:pt x="14827192" y="0"/>
                </a:lnTo>
                <a:lnTo>
                  <a:pt x="14827192" y="14800234"/>
                </a:lnTo>
                <a:lnTo>
                  <a:pt x="0" y="14800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19008" y="258398"/>
            <a:ext cx="6177843" cy="5670035"/>
            <a:chOff x="0" y="0"/>
            <a:chExt cx="5372576" cy="49309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372577" cy="4930960"/>
            </a:xfrm>
            <a:custGeom>
              <a:avLst/>
              <a:gdLst/>
              <a:ahLst/>
              <a:cxnLst/>
              <a:rect l="l" t="t" r="r" b="b"/>
              <a:pathLst>
                <a:path w="5372577" h="4930960">
                  <a:moveTo>
                    <a:pt x="5248116" y="4930960"/>
                  </a:moveTo>
                  <a:lnTo>
                    <a:pt x="124460" y="4930960"/>
                  </a:lnTo>
                  <a:cubicBezTo>
                    <a:pt x="55880" y="4930960"/>
                    <a:pt x="0" y="4875080"/>
                    <a:pt x="0" y="480650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806500"/>
                  </a:lnTo>
                  <a:cubicBezTo>
                    <a:pt x="5372577" y="4875080"/>
                    <a:pt x="5316696" y="4930960"/>
                    <a:pt x="5248116" y="493096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id="5" name="Freeform 5"/>
          <p:cNvSpPr/>
          <p:nvPr/>
        </p:nvSpPr>
        <p:spPr>
          <a:xfrm>
            <a:off x="13938355" y="6916766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10" y="0"/>
                </a:lnTo>
                <a:lnTo>
                  <a:pt x="9042910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449136" y="587748"/>
            <a:ext cx="6217701" cy="5340685"/>
            <a:chOff x="0" y="0"/>
            <a:chExt cx="5372576" cy="46147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72577" cy="4614767"/>
            </a:xfrm>
            <a:custGeom>
              <a:avLst/>
              <a:gdLst/>
              <a:ahLst/>
              <a:cxnLst/>
              <a:rect l="l" t="t" r="r" b="b"/>
              <a:pathLst>
                <a:path w="5372577" h="4614767">
                  <a:moveTo>
                    <a:pt x="5248116" y="4614767"/>
                  </a:moveTo>
                  <a:lnTo>
                    <a:pt x="124460" y="4614767"/>
                  </a:lnTo>
                  <a:cubicBezTo>
                    <a:pt x="55880" y="4614767"/>
                    <a:pt x="0" y="4558887"/>
                    <a:pt x="0" y="44903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48116" y="0"/>
                  </a:lnTo>
                  <a:cubicBezTo>
                    <a:pt x="5316696" y="0"/>
                    <a:pt x="5372577" y="55880"/>
                    <a:pt x="5372577" y="124460"/>
                  </a:cubicBezTo>
                  <a:lnTo>
                    <a:pt x="5372577" y="4490307"/>
                  </a:lnTo>
                  <a:cubicBezTo>
                    <a:pt x="5372577" y="4558887"/>
                    <a:pt x="5316696" y="4614767"/>
                    <a:pt x="5248116" y="4614767"/>
                  </a:cubicBezTo>
                  <a:close/>
                </a:path>
              </a:pathLst>
            </a:custGeom>
            <a:solidFill>
              <a:srgbClr val="FFF197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1543379" y="2327954"/>
            <a:ext cx="6029216" cy="331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80"/>
              </a:lnSpc>
              <a:spcBef>
                <a:spcPct val="0"/>
              </a:spcBef>
            </a:pPr>
            <a:r>
              <a:rPr lang="en-US" sz="3650" b="1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ICSH </a:t>
            </a:r>
          </a:p>
          <a:p>
            <a:pPr marL="0" lvl="0" indent="0" algn="ctr">
              <a:lnSpc>
                <a:spcPts val="4380"/>
              </a:lnSpc>
              <a:spcBef>
                <a:spcPct val="0"/>
              </a:spcBef>
            </a:pPr>
            <a:endParaRPr lang="en-US" sz="3650" b="1">
              <a:solidFill>
                <a:srgbClr val="000000"/>
              </a:solidFill>
              <a:latin typeface="Playfair Display 2 Bold"/>
              <a:ea typeface="Playfair Display 2 Bold"/>
              <a:cs typeface="Playfair Display 2 Bold"/>
              <a:sym typeface="Playfair Display 2 Bold"/>
            </a:endParaRPr>
          </a:p>
          <a:p>
            <a:pPr marL="0" lvl="0" indent="0" algn="ctr">
              <a:lnSpc>
                <a:spcPts val="4380"/>
              </a:lnSpc>
              <a:spcBef>
                <a:spcPct val="0"/>
              </a:spcBef>
            </a:pPr>
            <a:r>
              <a:rPr lang="en-US" sz="3650" b="1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(International Council for Standardization in Haematology)</a:t>
            </a:r>
          </a:p>
          <a:p>
            <a:pPr marL="0" lvl="0" indent="0" algn="ctr">
              <a:lnSpc>
                <a:spcPts val="4380"/>
              </a:lnSpc>
              <a:spcBef>
                <a:spcPct val="0"/>
              </a:spcBef>
            </a:pPr>
            <a:endParaRPr lang="en-US" sz="3650" b="1">
              <a:solidFill>
                <a:srgbClr val="000000"/>
              </a:solidFill>
              <a:latin typeface="Playfair Display 2 Bold"/>
              <a:ea typeface="Playfair Display 2 Bold"/>
              <a:cs typeface="Playfair Display 2 Bold"/>
              <a:sym typeface="Playfair Display 2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99629" y="1881556"/>
            <a:ext cx="5416602" cy="4243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3"/>
              </a:lnSpc>
            </a:pPr>
            <a:r>
              <a:rPr lang="en-US" sz="3494" b="1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UNI EN ISO 15189:2024</a:t>
            </a:r>
          </a:p>
          <a:p>
            <a:pPr algn="ctr">
              <a:lnSpc>
                <a:spcPts val="4193"/>
              </a:lnSpc>
            </a:pPr>
            <a:endParaRPr lang="en-US" sz="3494" b="1">
              <a:solidFill>
                <a:srgbClr val="000000"/>
              </a:solidFill>
              <a:latin typeface="Playfair Display 2 Bold"/>
              <a:ea typeface="Playfair Display 2 Bold"/>
              <a:cs typeface="Playfair Display 2 Bold"/>
              <a:sym typeface="Playfair Display 2 Bold"/>
            </a:endParaRPr>
          </a:p>
          <a:p>
            <a:pPr algn="ctr">
              <a:lnSpc>
                <a:spcPts val="4193"/>
              </a:lnSpc>
            </a:pPr>
            <a:r>
              <a:rPr lang="en-US" sz="3494" b="1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“Requisiti del sistema qualità del laboratorio”</a:t>
            </a:r>
          </a:p>
          <a:p>
            <a:pPr algn="ctr">
              <a:lnSpc>
                <a:spcPts val="4193"/>
              </a:lnSpc>
            </a:pPr>
            <a:endParaRPr lang="en-US" sz="3494" b="1">
              <a:solidFill>
                <a:srgbClr val="000000"/>
              </a:solidFill>
              <a:latin typeface="Playfair Display 2 Bold"/>
              <a:ea typeface="Playfair Display 2 Bold"/>
              <a:cs typeface="Playfair Display 2 Bold"/>
              <a:sym typeface="Playfair Display 2 Bold"/>
            </a:endParaRPr>
          </a:p>
          <a:p>
            <a:pPr algn="ctr">
              <a:lnSpc>
                <a:spcPts val="4193"/>
              </a:lnSpc>
            </a:pPr>
            <a:r>
              <a:rPr lang="en-US" sz="3494" b="1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“Risorse e requisiti tecnici”</a:t>
            </a:r>
          </a:p>
          <a:p>
            <a:pPr algn="ctr">
              <a:lnSpc>
                <a:spcPts val="4193"/>
              </a:lnSpc>
            </a:pPr>
            <a:endParaRPr lang="en-US" sz="3494" b="1">
              <a:solidFill>
                <a:srgbClr val="000000"/>
              </a:solidFill>
              <a:latin typeface="Playfair Display 2 Bold"/>
              <a:ea typeface="Playfair Display 2 Bold"/>
              <a:cs typeface="Playfair Display 2 Bold"/>
              <a:sym typeface="Playfair Display 2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3688298" y="409068"/>
            <a:ext cx="1239263" cy="123926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3688298" y="209357"/>
            <a:ext cx="1239263" cy="1185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047"/>
              </a:lnSpc>
              <a:spcBef>
                <a:spcPct val="0"/>
              </a:spcBef>
            </a:pPr>
            <a:r>
              <a:rPr lang="en-US" sz="6399" b="1" u="none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1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938355" y="911477"/>
            <a:ext cx="1239263" cy="1239263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3938355" y="692402"/>
            <a:ext cx="1239263" cy="1185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047"/>
              </a:lnSpc>
              <a:spcBef>
                <a:spcPct val="0"/>
              </a:spcBef>
            </a:pPr>
            <a:r>
              <a:rPr lang="en-US" sz="6399" b="1" u="none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2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44063" y="5643446"/>
            <a:ext cx="9615237" cy="4306275"/>
          </a:xfrm>
          <a:custGeom>
            <a:avLst/>
            <a:gdLst/>
            <a:ahLst/>
            <a:cxnLst/>
            <a:rect l="l" t="t" r="r" b="b"/>
            <a:pathLst>
              <a:path w="9615237" h="4306275">
                <a:moveTo>
                  <a:pt x="0" y="0"/>
                </a:moveTo>
                <a:lnTo>
                  <a:pt x="9615237" y="0"/>
                </a:lnTo>
                <a:lnTo>
                  <a:pt x="9615237" y="4306275"/>
                </a:lnTo>
                <a:lnTo>
                  <a:pt x="0" y="4306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497320" y="6277169"/>
            <a:ext cx="6905512" cy="3752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53"/>
              </a:lnSpc>
            </a:pPr>
            <a:r>
              <a:rPr lang="en-US" sz="2609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✔️ Gestione rigorosa dei controlli di qualità</a:t>
            </a:r>
          </a:p>
          <a:p>
            <a:pPr algn="just">
              <a:lnSpc>
                <a:spcPts val="3653"/>
              </a:lnSpc>
            </a:pPr>
            <a:endParaRPr lang="en-US" sz="2609">
              <a:solidFill>
                <a:srgbClr val="000000"/>
              </a:solidFill>
              <a:latin typeface="Playfair Display 1"/>
              <a:ea typeface="Playfair Display 1"/>
              <a:cs typeface="Playfair Display 1"/>
              <a:sym typeface="Playfair Display 1"/>
            </a:endParaRPr>
          </a:p>
          <a:p>
            <a:pPr algn="just">
              <a:lnSpc>
                <a:spcPts val="3653"/>
              </a:lnSpc>
            </a:pPr>
            <a:r>
              <a:rPr lang="en-US" sz="2609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✔️ Competenza del personale</a:t>
            </a:r>
          </a:p>
          <a:p>
            <a:pPr algn="just">
              <a:lnSpc>
                <a:spcPts val="3653"/>
              </a:lnSpc>
            </a:pPr>
            <a:endParaRPr lang="en-US" sz="2609">
              <a:solidFill>
                <a:srgbClr val="000000"/>
              </a:solidFill>
              <a:latin typeface="Playfair Display 1"/>
              <a:ea typeface="Playfair Display 1"/>
              <a:cs typeface="Playfair Display 1"/>
              <a:sym typeface="Playfair Display 1"/>
            </a:endParaRPr>
          </a:p>
          <a:p>
            <a:pPr algn="just">
              <a:lnSpc>
                <a:spcPts val="3653"/>
              </a:lnSpc>
            </a:pPr>
            <a:r>
              <a:rPr lang="en-US" sz="2609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✔️ Tracciabilità completa del campione</a:t>
            </a:r>
          </a:p>
          <a:p>
            <a:pPr algn="just">
              <a:lnSpc>
                <a:spcPts val="3653"/>
              </a:lnSpc>
            </a:pPr>
            <a:endParaRPr lang="en-US" sz="2609">
              <a:solidFill>
                <a:srgbClr val="000000"/>
              </a:solidFill>
              <a:latin typeface="Playfair Display 1"/>
              <a:ea typeface="Playfair Display 1"/>
              <a:cs typeface="Playfair Display 1"/>
              <a:sym typeface="Playfair Display 1"/>
            </a:endParaRPr>
          </a:p>
          <a:p>
            <a:pPr algn="just">
              <a:lnSpc>
                <a:spcPts val="3653"/>
              </a:lnSpc>
            </a:pPr>
            <a:r>
              <a:rPr lang="en-US" sz="2609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✔️ Gestione delle apparecchiature</a:t>
            </a:r>
          </a:p>
          <a:p>
            <a:pPr algn="ctr">
              <a:lnSpc>
                <a:spcPts val="3653"/>
              </a:lnSpc>
            </a:pPr>
            <a:endParaRPr lang="en-US" sz="2609">
              <a:solidFill>
                <a:srgbClr val="000000"/>
              </a:solidFill>
              <a:latin typeface="Playfair Display 1"/>
              <a:ea typeface="Playfair Display 1"/>
              <a:cs typeface="Playfair Display 1"/>
              <a:sym typeface="Playfair Display 1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028700" y="6830481"/>
            <a:ext cx="5987530" cy="0"/>
          </a:xfrm>
          <a:prstGeom prst="line">
            <a:avLst/>
          </a:prstGeom>
          <a:ln w="38100" cap="flat">
            <a:solidFill>
              <a:srgbClr val="512D6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V="1">
            <a:off x="1028700" y="7796583"/>
            <a:ext cx="3898861" cy="19050"/>
          </a:xfrm>
          <a:prstGeom prst="line">
            <a:avLst/>
          </a:prstGeom>
          <a:ln w="38100" cap="flat">
            <a:solidFill>
              <a:srgbClr val="512D6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1061810" y="8710983"/>
            <a:ext cx="5416522" cy="0"/>
          </a:xfrm>
          <a:prstGeom prst="line">
            <a:avLst/>
          </a:prstGeom>
          <a:ln w="38100" cap="flat">
            <a:solidFill>
              <a:srgbClr val="512D6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028700" y="9606333"/>
            <a:ext cx="4654691" cy="0"/>
          </a:xfrm>
          <a:prstGeom prst="line">
            <a:avLst/>
          </a:prstGeom>
          <a:ln w="38100" cap="flat">
            <a:solidFill>
              <a:srgbClr val="512D63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070" y="2795098"/>
            <a:ext cx="7456701" cy="7863904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295965" y="6359277"/>
            <a:ext cx="4816070" cy="367773"/>
          </a:xfrm>
          <a:custGeom>
            <a:avLst/>
            <a:gdLst/>
            <a:ahLst/>
            <a:cxnLst/>
            <a:rect l="l" t="t" r="r" b="b"/>
            <a:pathLst>
              <a:path w="4816070" h="367773">
                <a:moveTo>
                  <a:pt x="0" y="0"/>
                </a:moveTo>
                <a:lnTo>
                  <a:pt x="4816069" y="0"/>
                </a:lnTo>
                <a:lnTo>
                  <a:pt x="4816069" y="367772"/>
                </a:lnTo>
                <a:lnTo>
                  <a:pt x="0" y="3677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8897471" y="3984944"/>
            <a:ext cx="3780483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597998" y="5143500"/>
            <a:ext cx="3444240" cy="1905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8897471" y="6707999"/>
            <a:ext cx="3780483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4597998" y="7092493"/>
            <a:ext cx="3444240" cy="831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4386701" y="5037852"/>
            <a:ext cx="211297" cy="21129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86701" y="6967940"/>
            <a:ext cx="211297" cy="21129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677953" y="3879295"/>
            <a:ext cx="211297" cy="21129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677953" y="6621401"/>
            <a:ext cx="211297" cy="21129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289352" y="4240479"/>
            <a:ext cx="6207193" cy="1241439"/>
          </a:xfrm>
          <a:custGeom>
            <a:avLst/>
            <a:gdLst/>
            <a:ahLst/>
            <a:cxnLst/>
            <a:rect l="l" t="t" r="r" b="b"/>
            <a:pathLst>
              <a:path w="6207193" h="1241439">
                <a:moveTo>
                  <a:pt x="0" y="0"/>
                </a:moveTo>
                <a:lnTo>
                  <a:pt x="6207193" y="0"/>
                </a:lnTo>
                <a:lnTo>
                  <a:pt x="6207193" y="1241439"/>
                </a:lnTo>
                <a:lnTo>
                  <a:pt x="0" y="12414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2264212" y="4323547"/>
            <a:ext cx="3640217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imprecisione analitica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90903" y="6255245"/>
            <a:ext cx="3826193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inaccuratezza analitica </a:t>
            </a:r>
          </a:p>
        </p:txBody>
      </p:sp>
      <p:sp>
        <p:nvSpPr>
          <p:cNvPr id="23" name="Freeform 23"/>
          <p:cNvSpPr/>
          <p:nvPr/>
        </p:nvSpPr>
        <p:spPr>
          <a:xfrm>
            <a:off x="11693593" y="-3291094"/>
            <a:ext cx="8902761" cy="8886574"/>
          </a:xfrm>
          <a:custGeom>
            <a:avLst/>
            <a:gdLst/>
            <a:ahLst/>
            <a:cxnLst/>
            <a:rect l="l" t="t" r="r" b="b"/>
            <a:pathLst>
              <a:path w="8902761" h="8886574">
                <a:moveTo>
                  <a:pt x="0" y="0"/>
                </a:moveTo>
                <a:lnTo>
                  <a:pt x="8902761" y="0"/>
                </a:lnTo>
                <a:lnTo>
                  <a:pt x="8902761" y="8886574"/>
                </a:lnTo>
                <a:lnTo>
                  <a:pt x="0" y="88865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6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-3635515" y="-528290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10" y="0"/>
                </a:lnTo>
                <a:lnTo>
                  <a:pt x="9042910" y="9026467"/>
                </a:lnTo>
                <a:lnTo>
                  <a:pt x="0" y="90264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9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0846404" y="2725348"/>
            <a:ext cx="4513132" cy="1362145"/>
          </a:xfrm>
          <a:custGeom>
            <a:avLst/>
            <a:gdLst/>
            <a:ahLst/>
            <a:cxnLst/>
            <a:rect l="l" t="t" r="r" b="b"/>
            <a:pathLst>
              <a:path w="4513132" h="1362145">
                <a:moveTo>
                  <a:pt x="0" y="0"/>
                </a:moveTo>
                <a:lnTo>
                  <a:pt x="4513132" y="0"/>
                </a:lnTo>
                <a:lnTo>
                  <a:pt x="4513132" y="1362146"/>
                </a:lnTo>
                <a:lnTo>
                  <a:pt x="0" y="13621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874093" y="5445051"/>
            <a:ext cx="8004969" cy="1600994"/>
          </a:xfrm>
          <a:custGeom>
            <a:avLst/>
            <a:gdLst/>
            <a:ahLst/>
            <a:cxnLst/>
            <a:rect l="l" t="t" r="r" b="b"/>
            <a:pathLst>
              <a:path w="8004969" h="1600994">
                <a:moveTo>
                  <a:pt x="0" y="0"/>
                </a:moveTo>
                <a:lnTo>
                  <a:pt x="8004969" y="0"/>
                </a:lnTo>
                <a:lnTo>
                  <a:pt x="8004969" y="1600994"/>
                </a:lnTo>
                <a:lnTo>
                  <a:pt x="0" y="16009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81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9793248" y="5724535"/>
            <a:ext cx="8494752" cy="96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garantire l’affidabilità dei risultati prodotti dal laboratorio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08320" y="2978618"/>
            <a:ext cx="3550563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errore totale analitico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554412" y="9490173"/>
            <a:ext cx="8343345" cy="2454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u="sng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(SIBioC-Società Italiana di Biochimica Clinica – Controllo di Qualità nel Laboratorio Clinico)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625505" y="337490"/>
            <a:ext cx="10238066" cy="146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Fondamentale per ...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2008953" y="4243827"/>
            <a:ext cx="515796" cy="786849"/>
            <a:chOff x="0" y="0"/>
            <a:chExt cx="812800" cy="123992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1239929"/>
            </a:xfrm>
            <a:custGeom>
              <a:avLst/>
              <a:gdLst/>
              <a:ahLst/>
              <a:cxnLst/>
              <a:rect l="l" t="t" r="r" b="b"/>
              <a:pathLst>
                <a:path w="812800" h="1239929">
                  <a:moveTo>
                    <a:pt x="406400" y="1239929"/>
                  </a:moveTo>
                  <a:lnTo>
                    <a:pt x="0" y="833529"/>
                  </a:lnTo>
                  <a:lnTo>
                    <a:pt x="203200" y="833529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833529"/>
                  </a:lnTo>
                  <a:lnTo>
                    <a:pt x="812800" y="833529"/>
                  </a:lnTo>
                  <a:lnTo>
                    <a:pt x="406400" y="123992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203200" y="-28575"/>
              <a:ext cx="406400" cy="1166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85940" y="5965852"/>
            <a:ext cx="515796" cy="786849"/>
            <a:chOff x="0" y="0"/>
            <a:chExt cx="812800" cy="123992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1239929"/>
            </a:xfrm>
            <a:custGeom>
              <a:avLst/>
              <a:gdLst/>
              <a:ahLst/>
              <a:cxnLst/>
              <a:rect l="l" t="t" r="r" b="b"/>
              <a:pathLst>
                <a:path w="812800" h="1239929">
                  <a:moveTo>
                    <a:pt x="406400" y="1239929"/>
                  </a:moveTo>
                  <a:lnTo>
                    <a:pt x="0" y="833529"/>
                  </a:lnTo>
                  <a:lnTo>
                    <a:pt x="203200" y="833529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833529"/>
                  </a:lnTo>
                  <a:lnTo>
                    <a:pt x="812800" y="833529"/>
                  </a:lnTo>
                  <a:lnTo>
                    <a:pt x="406400" y="123992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203200" y="-28575"/>
              <a:ext cx="406400" cy="1166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321065" y="2844909"/>
            <a:ext cx="515796" cy="786849"/>
            <a:chOff x="0" y="0"/>
            <a:chExt cx="812800" cy="123992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1239929"/>
            </a:xfrm>
            <a:custGeom>
              <a:avLst/>
              <a:gdLst/>
              <a:ahLst/>
              <a:cxnLst/>
              <a:rect l="l" t="t" r="r" b="b"/>
              <a:pathLst>
                <a:path w="812800" h="1239929">
                  <a:moveTo>
                    <a:pt x="406400" y="1239929"/>
                  </a:moveTo>
                  <a:lnTo>
                    <a:pt x="0" y="833529"/>
                  </a:lnTo>
                  <a:lnTo>
                    <a:pt x="203200" y="833529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833529"/>
                  </a:lnTo>
                  <a:lnTo>
                    <a:pt x="812800" y="833529"/>
                  </a:lnTo>
                  <a:lnTo>
                    <a:pt x="406400" y="123992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203200" y="-28575"/>
              <a:ext cx="406400" cy="1166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 rot="-10800000">
            <a:off x="9535350" y="5516021"/>
            <a:ext cx="515796" cy="786849"/>
            <a:chOff x="0" y="0"/>
            <a:chExt cx="812800" cy="123992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1239929"/>
            </a:xfrm>
            <a:custGeom>
              <a:avLst/>
              <a:gdLst/>
              <a:ahLst/>
              <a:cxnLst/>
              <a:rect l="l" t="t" r="r" b="b"/>
              <a:pathLst>
                <a:path w="812800" h="1239929">
                  <a:moveTo>
                    <a:pt x="406400" y="1239929"/>
                  </a:moveTo>
                  <a:lnTo>
                    <a:pt x="0" y="833529"/>
                  </a:lnTo>
                  <a:lnTo>
                    <a:pt x="203200" y="833529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833529"/>
                  </a:lnTo>
                  <a:lnTo>
                    <a:pt x="812800" y="833529"/>
                  </a:lnTo>
                  <a:lnTo>
                    <a:pt x="406400" y="123992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203200" y="-28575"/>
              <a:ext cx="406400" cy="1166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1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301620" y="5257900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10757289" y="5321393"/>
            <a:ext cx="6090398" cy="3840817"/>
            <a:chOff x="0" y="0"/>
            <a:chExt cx="948994" cy="5984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48994" cy="598469"/>
            </a:xfrm>
            <a:custGeom>
              <a:avLst/>
              <a:gdLst/>
              <a:ahLst/>
              <a:cxnLst/>
              <a:rect l="l" t="t" r="r" b="b"/>
              <a:pathLst>
                <a:path w="948994" h="598469">
                  <a:moveTo>
                    <a:pt x="745794" y="0"/>
                  </a:moveTo>
                  <a:lnTo>
                    <a:pt x="203200" y="0"/>
                  </a:lnTo>
                  <a:lnTo>
                    <a:pt x="0" y="299234"/>
                  </a:lnTo>
                  <a:lnTo>
                    <a:pt x="203200" y="598469"/>
                  </a:lnTo>
                  <a:lnTo>
                    <a:pt x="745794" y="598469"/>
                  </a:lnTo>
                  <a:lnTo>
                    <a:pt x="948994" y="299234"/>
                  </a:lnTo>
                  <a:lnTo>
                    <a:pt x="745794" y="0"/>
                  </a:lnTo>
                  <a:close/>
                </a:path>
              </a:pathLst>
            </a:custGeom>
            <a:gradFill rotWithShape="1">
              <a:gsLst>
                <a:gs pos="0">
                  <a:srgbClr val="89D957">
                    <a:alpha val="100000"/>
                  </a:srgbClr>
                </a:gs>
                <a:gs pos="100000">
                  <a:srgbClr val="C9E26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152400" y="-28575"/>
              <a:ext cx="644194" cy="62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0408196" y="4549110"/>
            <a:ext cx="6603232" cy="3840817"/>
            <a:chOff x="0" y="0"/>
            <a:chExt cx="1028903" cy="5984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8903" cy="598469"/>
            </a:xfrm>
            <a:custGeom>
              <a:avLst/>
              <a:gdLst/>
              <a:ahLst/>
              <a:cxnLst/>
              <a:rect l="l" t="t" r="r" b="b"/>
              <a:pathLst>
                <a:path w="1028903" h="598469">
                  <a:moveTo>
                    <a:pt x="825703" y="0"/>
                  </a:moveTo>
                  <a:lnTo>
                    <a:pt x="203200" y="0"/>
                  </a:lnTo>
                  <a:lnTo>
                    <a:pt x="0" y="299234"/>
                  </a:lnTo>
                  <a:lnTo>
                    <a:pt x="203200" y="598469"/>
                  </a:lnTo>
                  <a:lnTo>
                    <a:pt x="825703" y="598469"/>
                  </a:lnTo>
                  <a:lnTo>
                    <a:pt x="1028903" y="299234"/>
                  </a:lnTo>
                  <a:lnTo>
                    <a:pt x="825703" y="0"/>
                  </a:lnTo>
                  <a:close/>
                </a:path>
              </a:pathLst>
            </a:custGeom>
            <a:solidFill>
              <a:srgbClr val="A4C05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52400" y="-28575"/>
              <a:ext cx="724103" cy="62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92306" y="5482150"/>
            <a:ext cx="2948479" cy="1759651"/>
            <a:chOff x="0" y="0"/>
            <a:chExt cx="1361931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61931" cy="812800"/>
            </a:xfrm>
            <a:custGeom>
              <a:avLst/>
              <a:gdLst/>
              <a:ahLst/>
              <a:cxnLst/>
              <a:rect l="l" t="t" r="r" b="b"/>
              <a:pathLst>
                <a:path w="1361931" h="812800">
                  <a:moveTo>
                    <a:pt x="0" y="0"/>
                  </a:moveTo>
                  <a:lnTo>
                    <a:pt x="1361931" y="0"/>
                  </a:lnTo>
                  <a:lnTo>
                    <a:pt x="1361931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7114" r="-7114"/>
              </a:stretch>
            </a:blipFill>
            <a:ln w="47625" cap="sq">
              <a:solidFill>
                <a:srgbClr val="7CFF01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6092945" y="2886030"/>
            <a:ext cx="6090398" cy="3840817"/>
            <a:chOff x="0" y="0"/>
            <a:chExt cx="948994" cy="5984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8994" cy="598469"/>
            </a:xfrm>
            <a:custGeom>
              <a:avLst/>
              <a:gdLst/>
              <a:ahLst/>
              <a:cxnLst/>
              <a:rect l="l" t="t" r="r" b="b"/>
              <a:pathLst>
                <a:path w="948994" h="598469">
                  <a:moveTo>
                    <a:pt x="745794" y="0"/>
                  </a:moveTo>
                  <a:lnTo>
                    <a:pt x="203200" y="0"/>
                  </a:lnTo>
                  <a:lnTo>
                    <a:pt x="0" y="299234"/>
                  </a:lnTo>
                  <a:lnTo>
                    <a:pt x="203200" y="598469"/>
                  </a:lnTo>
                  <a:lnTo>
                    <a:pt x="745794" y="598469"/>
                  </a:lnTo>
                  <a:lnTo>
                    <a:pt x="948994" y="299234"/>
                  </a:lnTo>
                  <a:lnTo>
                    <a:pt x="745794" y="0"/>
                  </a:lnTo>
                  <a:close/>
                </a:path>
              </a:pathLst>
            </a:custGeom>
            <a:solidFill>
              <a:srgbClr val="EFB681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2400" y="-28575"/>
              <a:ext cx="644194" cy="62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5475031" y="4239599"/>
            <a:ext cx="7511579" cy="3840817"/>
            <a:chOff x="0" y="0"/>
            <a:chExt cx="1170440" cy="5984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70440" cy="598469"/>
            </a:xfrm>
            <a:custGeom>
              <a:avLst/>
              <a:gdLst/>
              <a:ahLst/>
              <a:cxnLst/>
              <a:rect l="l" t="t" r="r" b="b"/>
              <a:pathLst>
                <a:path w="1170440" h="598469">
                  <a:moveTo>
                    <a:pt x="967240" y="0"/>
                  </a:moveTo>
                  <a:lnTo>
                    <a:pt x="203200" y="0"/>
                  </a:lnTo>
                  <a:lnTo>
                    <a:pt x="0" y="299234"/>
                  </a:lnTo>
                  <a:lnTo>
                    <a:pt x="203200" y="598469"/>
                  </a:lnTo>
                  <a:lnTo>
                    <a:pt x="967240" y="598469"/>
                  </a:lnTo>
                  <a:lnTo>
                    <a:pt x="1170440" y="299234"/>
                  </a:lnTo>
                  <a:lnTo>
                    <a:pt x="967240" y="0"/>
                  </a:lnTo>
                  <a:close/>
                </a:path>
              </a:pathLst>
            </a:custGeom>
            <a:solidFill>
              <a:srgbClr val="FFF197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52400" y="-28575"/>
              <a:ext cx="865640" cy="62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536051" y="4800379"/>
            <a:ext cx="3393591" cy="1657092"/>
            <a:chOff x="0" y="0"/>
            <a:chExt cx="1933475" cy="94411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33475" cy="944117"/>
            </a:xfrm>
            <a:custGeom>
              <a:avLst/>
              <a:gdLst/>
              <a:ahLst/>
              <a:cxnLst/>
              <a:rect l="l" t="t" r="r" b="b"/>
              <a:pathLst>
                <a:path w="1933475" h="944117">
                  <a:moveTo>
                    <a:pt x="228134" y="0"/>
                  </a:moveTo>
                  <a:lnTo>
                    <a:pt x="1705342" y="0"/>
                  </a:lnTo>
                  <a:cubicBezTo>
                    <a:pt x="1831336" y="0"/>
                    <a:pt x="1933475" y="102139"/>
                    <a:pt x="1933475" y="228134"/>
                  </a:cubicBezTo>
                  <a:lnTo>
                    <a:pt x="1933475" y="715983"/>
                  </a:lnTo>
                  <a:cubicBezTo>
                    <a:pt x="1933475" y="776488"/>
                    <a:pt x="1909440" y="834514"/>
                    <a:pt x="1866657" y="877298"/>
                  </a:cubicBezTo>
                  <a:cubicBezTo>
                    <a:pt x="1823873" y="920081"/>
                    <a:pt x="1765847" y="944117"/>
                    <a:pt x="1705342" y="944117"/>
                  </a:cubicBezTo>
                  <a:lnTo>
                    <a:pt x="228134" y="944117"/>
                  </a:lnTo>
                  <a:cubicBezTo>
                    <a:pt x="102139" y="944117"/>
                    <a:pt x="0" y="841978"/>
                    <a:pt x="0" y="715983"/>
                  </a:cubicBezTo>
                  <a:lnTo>
                    <a:pt x="0" y="228134"/>
                  </a:lnTo>
                  <a:cubicBezTo>
                    <a:pt x="0" y="167629"/>
                    <a:pt x="24035" y="109602"/>
                    <a:pt x="66819" y="66819"/>
                  </a:cubicBezTo>
                  <a:cubicBezTo>
                    <a:pt x="109602" y="24035"/>
                    <a:pt x="167629" y="0"/>
                    <a:pt x="228134" y="0"/>
                  </a:cubicBezTo>
                  <a:close/>
                </a:path>
              </a:pathLst>
            </a:custGeom>
            <a:blipFill>
              <a:blip r:embed="rId5"/>
              <a:stretch>
                <a:fillRect t="-1509" b="-1509"/>
              </a:stretch>
            </a:blipFill>
            <a:ln w="57150" cap="rnd">
              <a:gradFill>
                <a:gsLst>
                  <a:gs pos="0">
                    <a:srgbClr val="FF3131">
                      <a:alpha val="100000"/>
                    </a:srgbClr>
                  </a:gs>
                  <a:gs pos="100000">
                    <a:srgbClr val="FF914D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id="19" name="Group 19"/>
          <p:cNvGrpSpPr/>
          <p:nvPr/>
        </p:nvGrpSpPr>
        <p:grpSpPr>
          <a:xfrm rot="5400000">
            <a:off x="1708206" y="5321393"/>
            <a:ext cx="6090398" cy="3840817"/>
            <a:chOff x="0" y="0"/>
            <a:chExt cx="948994" cy="59846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8994" cy="598469"/>
            </a:xfrm>
            <a:custGeom>
              <a:avLst/>
              <a:gdLst/>
              <a:ahLst/>
              <a:cxnLst/>
              <a:rect l="l" t="t" r="r" b="b"/>
              <a:pathLst>
                <a:path w="948994" h="598469">
                  <a:moveTo>
                    <a:pt x="745794" y="0"/>
                  </a:moveTo>
                  <a:lnTo>
                    <a:pt x="203200" y="0"/>
                  </a:lnTo>
                  <a:lnTo>
                    <a:pt x="0" y="299234"/>
                  </a:lnTo>
                  <a:lnTo>
                    <a:pt x="203200" y="598469"/>
                  </a:lnTo>
                  <a:lnTo>
                    <a:pt x="745794" y="598469"/>
                  </a:lnTo>
                  <a:lnTo>
                    <a:pt x="948994" y="299234"/>
                  </a:lnTo>
                  <a:lnTo>
                    <a:pt x="745794" y="0"/>
                  </a:lnTo>
                  <a:close/>
                </a:path>
              </a:pathLst>
            </a:custGeom>
            <a:solidFill>
              <a:srgbClr val="4493A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52400" y="-28575"/>
              <a:ext cx="644194" cy="62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1531434" y="4512601"/>
            <a:ext cx="6627327" cy="4024204"/>
            <a:chOff x="10476" y="-28575"/>
            <a:chExt cx="1032657" cy="627044"/>
          </a:xfrm>
        </p:grpSpPr>
        <p:sp>
          <p:nvSpPr>
            <p:cNvPr id="23" name="Freeform 23"/>
            <p:cNvSpPr/>
            <p:nvPr/>
          </p:nvSpPr>
          <p:spPr>
            <a:xfrm>
              <a:off x="10476" y="-7857"/>
              <a:ext cx="1032657" cy="598469"/>
            </a:xfrm>
            <a:custGeom>
              <a:avLst/>
              <a:gdLst/>
              <a:ahLst/>
              <a:cxnLst/>
              <a:rect l="l" t="t" r="r" b="b"/>
              <a:pathLst>
                <a:path w="1032657" h="598469">
                  <a:moveTo>
                    <a:pt x="829457" y="0"/>
                  </a:moveTo>
                  <a:lnTo>
                    <a:pt x="203200" y="0"/>
                  </a:lnTo>
                  <a:lnTo>
                    <a:pt x="0" y="299234"/>
                  </a:lnTo>
                  <a:lnTo>
                    <a:pt x="203200" y="598469"/>
                  </a:lnTo>
                  <a:lnTo>
                    <a:pt x="829457" y="598469"/>
                  </a:lnTo>
                  <a:lnTo>
                    <a:pt x="1032657" y="299234"/>
                  </a:lnTo>
                  <a:lnTo>
                    <a:pt x="829457" y="0"/>
                  </a:lnTo>
                  <a:close/>
                </a:path>
              </a:pathLst>
            </a:custGeom>
            <a:solidFill>
              <a:srgbClr val="9BBFC8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152400" y="-28575"/>
              <a:ext cx="727857" cy="627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370838" y="4806439"/>
            <a:ext cx="2765134" cy="276513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4588" r="-4588"/>
              </a:stretch>
            </a:blipFill>
            <a:ln w="38100" cap="sq">
              <a:solidFill>
                <a:srgbClr val="306EA9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4753405" y="109618"/>
            <a:ext cx="8781191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0800"/>
              </a:lnSpc>
            </a:pPr>
            <a:r>
              <a:rPr lang="en-US" sz="90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Performing CQ</a:t>
            </a:r>
          </a:p>
        </p:txBody>
      </p:sp>
      <p:sp>
        <p:nvSpPr>
          <p:cNvPr id="28" name="Freeform 28"/>
          <p:cNvSpPr/>
          <p:nvPr/>
        </p:nvSpPr>
        <p:spPr>
          <a:xfrm>
            <a:off x="13766545" y="-5330565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10" y="0"/>
                </a:lnTo>
                <a:lnTo>
                  <a:pt x="9042910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3715499" y="7692031"/>
            <a:ext cx="2245716" cy="1053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59"/>
              </a:lnSpc>
            </a:pPr>
            <a:r>
              <a:rPr lang="en-US" sz="3042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1</a:t>
            </a:r>
          </a:p>
          <a:p>
            <a:pPr algn="ctr">
              <a:lnSpc>
                <a:spcPts val="4259"/>
              </a:lnSpc>
            </a:pPr>
            <a:r>
              <a:rPr lang="en-US" sz="3042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analizzatore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06197" y="2862321"/>
            <a:ext cx="2254098" cy="1600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59"/>
              </a:lnSpc>
            </a:pPr>
            <a:r>
              <a:rPr lang="en-US" sz="3042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2</a:t>
            </a:r>
          </a:p>
          <a:p>
            <a:pPr algn="ctr">
              <a:lnSpc>
                <a:spcPts val="4259"/>
              </a:lnSpc>
            </a:pPr>
            <a:r>
              <a:rPr lang="en-US" sz="3042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controlli </a:t>
            </a:r>
          </a:p>
          <a:p>
            <a:pPr algn="ctr">
              <a:lnSpc>
                <a:spcPts val="4259"/>
              </a:lnSpc>
            </a:pPr>
            <a:r>
              <a:rPr lang="en-US" sz="3042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multilivello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229568" y="7194176"/>
            <a:ext cx="3073956" cy="101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3"/>
              </a:lnSpc>
            </a:pPr>
            <a:r>
              <a:rPr lang="en-US" sz="2981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3</a:t>
            </a:r>
          </a:p>
          <a:p>
            <a:pPr algn="ctr">
              <a:lnSpc>
                <a:spcPts val="4173"/>
              </a:lnSpc>
            </a:pPr>
            <a:r>
              <a:rPr lang="en-US" sz="2981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personale tecnico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252652" y="6858641"/>
            <a:ext cx="3842729" cy="2728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XN CHECK LIV. 1 </a:t>
            </a: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LOW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XN CHECK LIV. 2 </a:t>
            </a: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NORMAL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XN CHECK LIV. 3 </a:t>
            </a: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HIGH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BF LIV. 1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BF LIV.2</a:t>
            </a:r>
          </a:p>
          <a:p>
            <a:pPr algn="ctr">
              <a:lnSpc>
                <a:spcPts val="4060"/>
              </a:lnSpc>
            </a:pPr>
            <a:endParaRPr lang="en-US" sz="2400">
              <a:solidFill>
                <a:srgbClr val="000000"/>
              </a:solidFill>
              <a:latin typeface="Playfair Display 1"/>
              <a:ea typeface="Playfair Display 1"/>
              <a:cs typeface="Playfair Display 1"/>
              <a:sym typeface="Playfair Display 1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4672" y="765502"/>
            <a:ext cx="3086100" cy="30861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49B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7422" y="950651"/>
            <a:ext cx="3758453" cy="3377453"/>
            <a:chOff x="0" y="0"/>
            <a:chExt cx="989881" cy="8895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89881" cy="889535"/>
            </a:xfrm>
            <a:custGeom>
              <a:avLst/>
              <a:gdLst/>
              <a:ahLst/>
              <a:cxnLst/>
              <a:rect l="l" t="t" r="r" b="b"/>
              <a:pathLst>
                <a:path w="989881" h="889535">
                  <a:moveTo>
                    <a:pt x="0" y="0"/>
                  </a:moveTo>
                  <a:lnTo>
                    <a:pt x="989881" y="0"/>
                  </a:lnTo>
                  <a:lnTo>
                    <a:pt x="989881" y="889535"/>
                  </a:lnTo>
                  <a:lnTo>
                    <a:pt x="0" y="889535"/>
                  </a:ln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989881" cy="918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22319" y="1089297"/>
            <a:ext cx="3388659" cy="31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USO PREVISTO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CBC 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conta diff WBC, PLT con 3 canali di lettura (impedenza, ottico e fluorescenza), RET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NRBC, WPC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MA ANCHE BF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847479" y="305921"/>
            <a:ext cx="3086100" cy="30861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F202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82921" y="554551"/>
            <a:ext cx="3904129" cy="3045899"/>
            <a:chOff x="0" y="0"/>
            <a:chExt cx="1028248" cy="8022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8248" cy="802212"/>
            </a:xfrm>
            <a:custGeom>
              <a:avLst/>
              <a:gdLst/>
              <a:ahLst/>
              <a:cxnLst/>
              <a:rect l="l" t="t" r="r" b="b"/>
              <a:pathLst>
                <a:path w="1028248" h="802212">
                  <a:moveTo>
                    <a:pt x="0" y="0"/>
                  </a:moveTo>
                  <a:lnTo>
                    <a:pt x="1028248" y="0"/>
                  </a:lnTo>
                  <a:lnTo>
                    <a:pt x="1028248" y="802212"/>
                  </a:lnTo>
                  <a:lnTo>
                    <a:pt x="0" y="802212"/>
                  </a:ln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028248" cy="8307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782921" y="1263015"/>
            <a:ext cx="3904129" cy="234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CONSERVAZIONE E STABILITA’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2-8°, prima e dopo l’apertura;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 restano stabili per 7 gg;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endParaRPr lang="en-US" sz="2400">
              <a:solidFill>
                <a:srgbClr val="000000"/>
              </a:solidFill>
              <a:latin typeface="Playfair Display 1"/>
              <a:ea typeface="Playfair Display 1"/>
              <a:cs typeface="Playfair Display 1"/>
              <a:sym typeface="Playfair Display 1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4930158" y="-10588642"/>
            <a:ext cx="14827192" cy="14800234"/>
          </a:xfrm>
          <a:custGeom>
            <a:avLst/>
            <a:gdLst/>
            <a:ahLst/>
            <a:cxnLst/>
            <a:rect l="l" t="t" r="r" b="b"/>
            <a:pathLst>
              <a:path w="14827192" h="14800234">
                <a:moveTo>
                  <a:pt x="0" y="0"/>
                </a:moveTo>
                <a:lnTo>
                  <a:pt x="14827193" y="0"/>
                </a:lnTo>
                <a:lnTo>
                  <a:pt x="14827193" y="14800234"/>
                </a:lnTo>
                <a:lnTo>
                  <a:pt x="0" y="14800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3063818" y="904875"/>
            <a:ext cx="3086100" cy="308610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774407" y="1152217"/>
            <a:ext cx="3086100" cy="3086100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2922773" y="1510357"/>
            <a:ext cx="2796689" cy="234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COMPONENTI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RBC umani stabilizzati, WBC umani, PLT ed NRBC in un conservante liquido.</a:t>
            </a:r>
          </a:p>
        </p:txBody>
      </p:sp>
      <p:sp>
        <p:nvSpPr>
          <p:cNvPr id="24" name="Freeform 24"/>
          <p:cNvSpPr/>
          <p:nvPr/>
        </p:nvSpPr>
        <p:spPr>
          <a:xfrm>
            <a:off x="-8267484" y="5758452"/>
            <a:ext cx="14827192" cy="14800234"/>
          </a:xfrm>
          <a:custGeom>
            <a:avLst/>
            <a:gdLst/>
            <a:ahLst/>
            <a:cxnLst/>
            <a:rect l="l" t="t" r="r" b="b"/>
            <a:pathLst>
              <a:path w="14827192" h="14800234">
                <a:moveTo>
                  <a:pt x="0" y="0"/>
                </a:moveTo>
                <a:lnTo>
                  <a:pt x="14827192" y="0"/>
                </a:lnTo>
                <a:lnTo>
                  <a:pt x="14827192" y="14800234"/>
                </a:lnTo>
                <a:lnTo>
                  <a:pt x="0" y="14800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2768413" y="5657654"/>
            <a:ext cx="4654924" cy="3803949"/>
            <a:chOff x="0" y="0"/>
            <a:chExt cx="1225988" cy="100186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25988" cy="1001863"/>
            </a:xfrm>
            <a:custGeom>
              <a:avLst/>
              <a:gdLst/>
              <a:ahLst/>
              <a:cxnLst/>
              <a:rect l="l" t="t" r="r" b="b"/>
              <a:pathLst>
                <a:path w="1225988" h="1001863">
                  <a:moveTo>
                    <a:pt x="0" y="0"/>
                  </a:moveTo>
                  <a:lnTo>
                    <a:pt x="1225988" y="0"/>
                  </a:lnTo>
                  <a:lnTo>
                    <a:pt x="1225988" y="1001863"/>
                  </a:lnTo>
                  <a:lnTo>
                    <a:pt x="0" y="1001863"/>
                  </a:lnTo>
                  <a:close/>
                </a:path>
              </a:pathLst>
            </a:custGeom>
            <a:solidFill>
              <a:srgbClr val="A4C051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1225988" cy="1030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923490" y="5977358"/>
            <a:ext cx="5204572" cy="3915335"/>
            <a:chOff x="0" y="0"/>
            <a:chExt cx="1370751" cy="103119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70752" cy="1031199"/>
            </a:xfrm>
            <a:custGeom>
              <a:avLst/>
              <a:gdLst/>
              <a:ahLst/>
              <a:cxnLst/>
              <a:rect l="l" t="t" r="r" b="b"/>
              <a:pathLst>
                <a:path w="1370752" h="1031199">
                  <a:moveTo>
                    <a:pt x="0" y="0"/>
                  </a:moveTo>
                  <a:lnTo>
                    <a:pt x="1370752" y="0"/>
                  </a:lnTo>
                  <a:lnTo>
                    <a:pt x="1370752" y="1031199"/>
                  </a:lnTo>
                  <a:lnTo>
                    <a:pt x="0" y="1031199"/>
                  </a:ln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370751" cy="10597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194672" y="5948783"/>
            <a:ext cx="4662208" cy="3512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endParaRPr/>
          </a:p>
          <a:p>
            <a:pPr algn="ctr">
              <a:lnSpc>
                <a:spcPts val="3120"/>
              </a:lnSpc>
            </a:pP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FREQUENZA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GIORNALIERA, ma va comunque modulata in relazione ai carichi di lavoro e alla prestazione strumentale. Es: h 24, è opportuno che vi siano almeno 2 serie di controlli nel corso delle 24 h.</a:t>
            </a:r>
          </a:p>
        </p:txBody>
      </p:sp>
      <p:sp>
        <p:nvSpPr>
          <p:cNvPr id="32" name="Freeform 32"/>
          <p:cNvSpPr/>
          <p:nvPr/>
        </p:nvSpPr>
        <p:spPr>
          <a:xfrm>
            <a:off x="10933579" y="6135333"/>
            <a:ext cx="14827192" cy="14800234"/>
          </a:xfrm>
          <a:custGeom>
            <a:avLst/>
            <a:gdLst/>
            <a:ahLst/>
            <a:cxnLst/>
            <a:rect l="l" t="t" r="r" b="b"/>
            <a:pathLst>
              <a:path w="14827192" h="14800234">
                <a:moveTo>
                  <a:pt x="0" y="0"/>
                </a:moveTo>
                <a:lnTo>
                  <a:pt x="14827193" y="0"/>
                </a:lnTo>
                <a:lnTo>
                  <a:pt x="14827193" y="14800233"/>
                </a:lnTo>
                <a:lnTo>
                  <a:pt x="0" y="148002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10258985" y="5817506"/>
            <a:ext cx="3130924" cy="3803949"/>
            <a:chOff x="0" y="0"/>
            <a:chExt cx="824605" cy="100186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24605" cy="1001863"/>
            </a:xfrm>
            <a:custGeom>
              <a:avLst/>
              <a:gdLst/>
              <a:ahLst/>
              <a:cxnLst/>
              <a:rect l="l" t="t" r="r" b="b"/>
              <a:pathLst>
                <a:path w="824605" h="1001863">
                  <a:moveTo>
                    <a:pt x="0" y="0"/>
                  </a:moveTo>
                  <a:lnTo>
                    <a:pt x="824605" y="0"/>
                  </a:lnTo>
                  <a:lnTo>
                    <a:pt x="824605" y="1001863"/>
                  </a:lnTo>
                  <a:lnTo>
                    <a:pt x="0" y="1001863"/>
                  </a:lnTo>
                  <a:close/>
                </a:path>
              </a:pathLst>
            </a:custGeom>
            <a:solidFill>
              <a:srgbClr val="7CF414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24605" cy="1030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159688" y="6135333"/>
            <a:ext cx="3904129" cy="3856014"/>
            <a:chOff x="0" y="0"/>
            <a:chExt cx="1028248" cy="101557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28248" cy="1015576"/>
            </a:xfrm>
            <a:custGeom>
              <a:avLst/>
              <a:gdLst/>
              <a:ahLst/>
              <a:cxnLst/>
              <a:rect l="l" t="t" r="r" b="b"/>
              <a:pathLst>
                <a:path w="1028248" h="1015576">
                  <a:moveTo>
                    <a:pt x="0" y="0"/>
                  </a:moveTo>
                  <a:lnTo>
                    <a:pt x="1028248" y="0"/>
                  </a:lnTo>
                  <a:lnTo>
                    <a:pt x="1028248" y="1015576"/>
                  </a:lnTo>
                  <a:lnTo>
                    <a:pt x="0" y="1015576"/>
                  </a:ln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1028248" cy="1044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9590232" y="6451030"/>
            <a:ext cx="3187836" cy="292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QUANDO?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a. validazione della calibrazione (accettare/rifiutare)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b. validazione seduta analitica (insieme ai campioni)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4613553" y="5394652"/>
            <a:ext cx="3086100" cy="3086100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68D4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962077" y="5657654"/>
            <a:ext cx="3514770" cy="3045899"/>
            <a:chOff x="0" y="0"/>
            <a:chExt cx="925701" cy="80221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25701" cy="802212"/>
            </a:xfrm>
            <a:custGeom>
              <a:avLst/>
              <a:gdLst/>
              <a:ahLst/>
              <a:cxnLst/>
              <a:rect l="l" t="t" r="r" b="b"/>
              <a:pathLst>
                <a:path w="925701" h="802212">
                  <a:moveTo>
                    <a:pt x="0" y="0"/>
                  </a:moveTo>
                  <a:lnTo>
                    <a:pt x="925701" y="0"/>
                  </a:lnTo>
                  <a:lnTo>
                    <a:pt x="925701" y="802212"/>
                  </a:lnTo>
                  <a:lnTo>
                    <a:pt x="0" y="802212"/>
                  </a:ln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925701" cy="8307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4608516" y="6451030"/>
            <a:ext cx="2391796" cy="1259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COME?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a. sampler mode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b. manual mode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658285" y="0"/>
            <a:ext cx="9316571" cy="10287000"/>
            <a:chOff x="0" y="0"/>
            <a:chExt cx="245374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3747" cy="2709333"/>
            </a:xfrm>
            <a:custGeom>
              <a:avLst/>
              <a:gdLst/>
              <a:ahLst/>
              <a:cxnLst/>
              <a:rect l="l" t="t" r="r" b="b"/>
              <a:pathLst>
                <a:path w="2453747" h="2709333">
                  <a:moveTo>
                    <a:pt x="1226873" y="0"/>
                  </a:moveTo>
                  <a:cubicBezTo>
                    <a:pt x="549290" y="0"/>
                    <a:pt x="0" y="606505"/>
                    <a:pt x="0" y="1354667"/>
                  </a:cubicBezTo>
                  <a:cubicBezTo>
                    <a:pt x="0" y="2102828"/>
                    <a:pt x="549290" y="2709333"/>
                    <a:pt x="1226873" y="2709333"/>
                  </a:cubicBezTo>
                  <a:cubicBezTo>
                    <a:pt x="1904457" y="2709333"/>
                    <a:pt x="2453747" y="2102828"/>
                    <a:pt x="2453747" y="1354667"/>
                  </a:cubicBezTo>
                  <a:cubicBezTo>
                    <a:pt x="2453747" y="606505"/>
                    <a:pt x="1904457" y="0"/>
                    <a:pt x="122687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230039" y="225425"/>
              <a:ext cx="1993669" cy="2229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28239" y="76032"/>
            <a:ext cx="8445784" cy="1217127"/>
            <a:chOff x="0" y="0"/>
            <a:chExt cx="2224404" cy="3205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4404" cy="320560"/>
            </a:xfrm>
            <a:custGeom>
              <a:avLst/>
              <a:gdLst/>
              <a:ahLst/>
              <a:cxnLst/>
              <a:rect l="l" t="t" r="r" b="b"/>
              <a:pathLst>
                <a:path w="2224404" h="320560">
                  <a:moveTo>
                    <a:pt x="2021204" y="0"/>
                  </a:moveTo>
                  <a:lnTo>
                    <a:pt x="0" y="0"/>
                  </a:lnTo>
                  <a:lnTo>
                    <a:pt x="0" y="320560"/>
                  </a:lnTo>
                  <a:lnTo>
                    <a:pt x="2021204" y="320560"/>
                  </a:lnTo>
                  <a:lnTo>
                    <a:pt x="2224404" y="160280"/>
                  </a:lnTo>
                  <a:lnTo>
                    <a:pt x="2021204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110104" cy="3491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200400" y="8799979"/>
            <a:ext cx="1293159" cy="129315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493559" y="7268696"/>
            <a:ext cx="1293159" cy="129315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834218" y="5343245"/>
            <a:ext cx="1293159" cy="129315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834218" y="3417794"/>
            <a:ext cx="1293159" cy="129315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187638" y="1610285"/>
            <a:ext cx="1293159" cy="1293159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8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894479" y="0"/>
            <a:ext cx="1293159" cy="1293159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370799" y="-101601"/>
            <a:ext cx="340519" cy="1130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601748" y="1467410"/>
            <a:ext cx="464939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263865" y="3274919"/>
            <a:ext cx="433864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263865" y="5082428"/>
            <a:ext cx="469463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936065" y="7125821"/>
            <a:ext cx="408146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597603" y="8657104"/>
            <a:ext cx="498753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-381259" y="4365830"/>
            <a:ext cx="4228239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PROCEDURA </a:t>
            </a: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DI </a:t>
            </a: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ANALISI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93559" y="47457"/>
            <a:ext cx="7847353" cy="116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19"/>
              </a:lnSpc>
            </a:pPr>
            <a:r>
              <a:rPr lang="en-US" sz="2399" b="1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TOGLIERE LA PROVETTA DAL FRIGORIFERO E PORTARLA A TEMPERATURA AMBIENTE (15-30°) PER 15' PRIMA DELL’USO;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6242330" y="3306257"/>
            <a:ext cx="9876865" cy="1837243"/>
            <a:chOff x="0" y="0"/>
            <a:chExt cx="2601314" cy="48388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601314" cy="483883"/>
            </a:xfrm>
            <a:custGeom>
              <a:avLst/>
              <a:gdLst/>
              <a:ahLst/>
              <a:cxnLst/>
              <a:rect l="l" t="t" r="r" b="b"/>
              <a:pathLst>
                <a:path w="2601314" h="483883">
                  <a:moveTo>
                    <a:pt x="2398114" y="0"/>
                  </a:moveTo>
                  <a:lnTo>
                    <a:pt x="0" y="0"/>
                  </a:lnTo>
                  <a:lnTo>
                    <a:pt x="0" y="483883"/>
                  </a:lnTo>
                  <a:lnTo>
                    <a:pt x="2398114" y="483883"/>
                  </a:lnTo>
                  <a:lnTo>
                    <a:pt x="2601314" y="241941"/>
                  </a:lnTo>
                  <a:lnTo>
                    <a:pt x="2398114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2487014" cy="512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697729" y="1610285"/>
            <a:ext cx="10056159" cy="1181622"/>
            <a:chOff x="0" y="0"/>
            <a:chExt cx="2648536" cy="31120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648536" cy="311209"/>
            </a:xfrm>
            <a:custGeom>
              <a:avLst/>
              <a:gdLst/>
              <a:ahLst/>
              <a:cxnLst/>
              <a:rect l="l" t="t" r="r" b="b"/>
              <a:pathLst>
                <a:path w="2648536" h="311209">
                  <a:moveTo>
                    <a:pt x="2445336" y="0"/>
                  </a:moveTo>
                  <a:lnTo>
                    <a:pt x="0" y="0"/>
                  </a:lnTo>
                  <a:lnTo>
                    <a:pt x="0" y="311209"/>
                  </a:lnTo>
                  <a:lnTo>
                    <a:pt x="2445336" y="311209"/>
                  </a:lnTo>
                  <a:lnTo>
                    <a:pt x="2648536" y="155605"/>
                  </a:lnTo>
                  <a:lnTo>
                    <a:pt x="2445336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2534236" cy="339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127376" y="7331729"/>
            <a:ext cx="7324812" cy="1264423"/>
            <a:chOff x="0" y="0"/>
            <a:chExt cx="1929169" cy="33301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929169" cy="333017"/>
            </a:xfrm>
            <a:custGeom>
              <a:avLst/>
              <a:gdLst/>
              <a:ahLst/>
              <a:cxnLst/>
              <a:rect l="l" t="t" r="r" b="b"/>
              <a:pathLst>
                <a:path w="1929169" h="333017">
                  <a:moveTo>
                    <a:pt x="1725969" y="0"/>
                  </a:moveTo>
                  <a:lnTo>
                    <a:pt x="0" y="0"/>
                  </a:lnTo>
                  <a:lnTo>
                    <a:pt x="0" y="333017"/>
                  </a:lnTo>
                  <a:lnTo>
                    <a:pt x="1725969" y="333017"/>
                  </a:lnTo>
                  <a:lnTo>
                    <a:pt x="1929169" y="166508"/>
                  </a:lnTo>
                  <a:lnTo>
                    <a:pt x="1725969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1814869" cy="361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836024" y="1841743"/>
            <a:ext cx="9412007" cy="750570"/>
            <a:chOff x="0" y="0"/>
            <a:chExt cx="12549343" cy="1000760"/>
          </a:xfrm>
        </p:grpSpPr>
        <p:sp>
          <p:nvSpPr>
            <p:cNvPr id="44" name="TextBox 44"/>
            <p:cNvSpPr txBox="1"/>
            <p:nvPr/>
          </p:nvSpPr>
          <p:spPr>
            <a:xfrm>
              <a:off x="3205174" y="-47625"/>
              <a:ext cx="1065008" cy="844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34"/>
                </a:lnSpc>
              </a:pPr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2549343" cy="1029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Playfair Display 2 Bold"/>
                  <a:ea typeface="Playfair Display 2 Bold"/>
                  <a:cs typeface="Playfair Display 2 Bold"/>
                  <a:sym typeface="Playfair Display 2 Bold"/>
                </a:rPr>
                <a:t>FAR SCORRERE OGNI PROVETTA FRA I PALMI DELLE MANI PER 15 SECONDI;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038081" y="3492105"/>
            <a:ext cx="10469647" cy="3361466"/>
            <a:chOff x="0" y="0"/>
            <a:chExt cx="13959529" cy="4481955"/>
          </a:xfrm>
        </p:grpSpPr>
        <p:sp>
          <p:nvSpPr>
            <p:cNvPr id="47" name="TextBox 47"/>
            <p:cNvSpPr txBox="1"/>
            <p:nvPr/>
          </p:nvSpPr>
          <p:spPr>
            <a:xfrm>
              <a:off x="0" y="3637616"/>
              <a:ext cx="1745914" cy="844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34"/>
                </a:lnSpc>
              </a:pPr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745914" y="-28575"/>
              <a:ext cx="12213615" cy="2070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Playfair Display 2 Bold"/>
                  <a:ea typeface="Playfair Display 2 Bold"/>
                  <a:cs typeface="Playfair Display 2 Bold"/>
                  <a:sym typeface="Playfair Display 2 Bold"/>
                </a:rPr>
                <a:t>TENENDO LE ESTREMITÀ DELLA PROVETTA TRA IL POLLICE E L’INDICE, COPOVOLGERLA PER 20 VOLTE CON UN MOVIMENTO ROTATORIO MOLTO RAPIDO DEL POLSO PER MISCELARLA;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293393" y="5401757"/>
            <a:ext cx="6380629" cy="1061289"/>
            <a:chOff x="0" y="0"/>
            <a:chExt cx="1680495" cy="279517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680495" cy="279517"/>
            </a:xfrm>
            <a:custGeom>
              <a:avLst/>
              <a:gdLst/>
              <a:ahLst/>
              <a:cxnLst/>
              <a:rect l="l" t="t" r="r" b="b"/>
              <a:pathLst>
                <a:path w="1680495" h="279517">
                  <a:moveTo>
                    <a:pt x="1477295" y="0"/>
                  </a:moveTo>
                  <a:lnTo>
                    <a:pt x="0" y="0"/>
                  </a:lnTo>
                  <a:lnTo>
                    <a:pt x="0" y="279517"/>
                  </a:lnTo>
                  <a:lnTo>
                    <a:pt x="1477295" y="279517"/>
                  </a:lnTo>
                  <a:lnTo>
                    <a:pt x="1680495" y="139758"/>
                  </a:lnTo>
                  <a:lnTo>
                    <a:pt x="147729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1566195" cy="308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355976" y="5563251"/>
            <a:ext cx="7096212" cy="750570"/>
            <a:chOff x="0" y="0"/>
            <a:chExt cx="9461616" cy="1000760"/>
          </a:xfrm>
        </p:grpSpPr>
        <p:sp>
          <p:nvSpPr>
            <p:cNvPr id="53" name="TextBox 53"/>
            <p:cNvSpPr txBox="1"/>
            <p:nvPr/>
          </p:nvSpPr>
          <p:spPr>
            <a:xfrm>
              <a:off x="4989560" y="156422"/>
              <a:ext cx="1027877" cy="844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34"/>
                </a:lnSpc>
              </a:pPr>
              <a:endParaRPr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9461616" cy="1029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19"/>
                </a:lnSpc>
              </a:pPr>
              <a:r>
                <a:rPr lang="en-US" sz="2399" b="1">
                  <a:solidFill>
                    <a:srgbClr val="000000"/>
                  </a:solidFill>
                  <a:latin typeface="Playfair Display 2 Bold"/>
                  <a:ea typeface="Playfair Display 2 Bold"/>
                  <a:cs typeface="Playfair Display 2 Bold"/>
                  <a:sym typeface="Playfair Display 2 Bold"/>
                </a:rPr>
                <a:t>ANALIZZARE IL REAGENTE CQ NELLO STRUMENTO;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293393" y="7593827"/>
            <a:ext cx="7043242" cy="2416572"/>
            <a:chOff x="0" y="0"/>
            <a:chExt cx="9390989" cy="3222096"/>
          </a:xfrm>
        </p:grpSpPr>
        <p:sp>
          <p:nvSpPr>
            <p:cNvPr id="56" name="TextBox 56"/>
            <p:cNvSpPr txBox="1"/>
            <p:nvPr/>
          </p:nvSpPr>
          <p:spPr>
            <a:xfrm>
              <a:off x="0" y="2364769"/>
              <a:ext cx="1056923" cy="857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280"/>
                </a:lnSpc>
              </a:pPr>
              <a:endParaRPr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19050"/>
              <a:ext cx="9390989" cy="10689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9"/>
                </a:lnSpc>
              </a:pPr>
              <a:r>
                <a:rPr lang="en-US" sz="2499" b="1">
                  <a:solidFill>
                    <a:srgbClr val="000000"/>
                  </a:solidFill>
                  <a:latin typeface="Playfair Display 2 Bold"/>
                  <a:ea typeface="Playfair Display 2 Bold"/>
                  <a:cs typeface="Playfair Display 2 Bold"/>
                  <a:sym typeface="Playfair Display 2 Bold"/>
                </a:rPr>
                <a:t>PULIRE I TAPPI PERFORATI DAI RESIDUI DI SANGUE;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658285" y="8962465"/>
            <a:ext cx="5883742" cy="968188"/>
            <a:chOff x="0" y="0"/>
            <a:chExt cx="1549627" cy="25499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549627" cy="254996"/>
            </a:xfrm>
            <a:custGeom>
              <a:avLst/>
              <a:gdLst/>
              <a:ahLst/>
              <a:cxnLst/>
              <a:rect l="l" t="t" r="r" b="b"/>
              <a:pathLst>
                <a:path w="1549627" h="254996">
                  <a:moveTo>
                    <a:pt x="1346427" y="0"/>
                  </a:moveTo>
                  <a:lnTo>
                    <a:pt x="0" y="0"/>
                  </a:lnTo>
                  <a:lnTo>
                    <a:pt x="0" y="254996"/>
                  </a:lnTo>
                  <a:lnTo>
                    <a:pt x="1346427" y="254996"/>
                  </a:lnTo>
                  <a:lnTo>
                    <a:pt x="1549627" y="127498"/>
                  </a:lnTo>
                  <a:lnTo>
                    <a:pt x="1346427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60" name="TextBox 60"/>
            <p:cNvSpPr txBox="1"/>
            <p:nvPr/>
          </p:nvSpPr>
          <p:spPr>
            <a:xfrm>
              <a:off x="0" y="-28575"/>
              <a:ext cx="1435327" cy="28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4677001" y="9253406"/>
            <a:ext cx="5246700" cy="373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RIPORRE IN FRIGORIFERO (2-8°);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555" b="-95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8752" y="1028700"/>
            <a:ext cx="17010495" cy="8071744"/>
          </a:xfrm>
          <a:custGeom>
            <a:avLst/>
            <a:gdLst/>
            <a:ahLst/>
            <a:cxnLst/>
            <a:rect l="l" t="t" r="r" b="b"/>
            <a:pathLst>
              <a:path w="17010495" h="8071744">
                <a:moveTo>
                  <a:pt x="0" y="0"/>
                </a:moveTo>
                <a:lnTo>
                  <a:pt x="17010496" y="0"/>
                </a:lnTo>
                <a:lnTo>
                  <a:pt x="17010496" y="8071744"/>
                </a:lnTo>
                <a:lnTo>
                  <a:pt x="0" y="80717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9" r="-27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4288" y="1966045"/>
            <a:ext cx="14602581" cy="5547303"/>
          </a:xfrm>
          <a:custGeom>
            <a:avLst/>
            <a:gdLst/>
            <a:ahLst/>
            <a:cxnLst/>
            <a:rect l="l" t="t" r="r" b="b"/>
            <a:pathLst>
              <a:path w="14602581" h="5547303">
                <a:moveTo>
                  <a:pt x="0" y="0"/>
                </a:moveTo>
                <a:lnTo>
                  <a:pt x="14602581" y="0"/>
                </a:lnTo>
                <a:lnTo>
                  <a:pt x="14602581" y="5547303"/>
                </a:lnTo>
                <a:lnTo>
                  <a:pt x="0" y="5547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18" t="-33278" b="-304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075325" y="420692"/>
            <a:ext cx="3742028" cy="5401799"/>
          </a:xfrm>
          <a:custGeom>
            <a:avLst/>
            <a:gdLst/>
            <a:ahLst/>
            <a:cxnLst/>
            <a:rect l="l" t="t" r="r" b="b"/>
            <a:pathLst>
              <a:path w="3742028" h="5401799">
                <a:moveTo>
                  <a:pt x="0" y="0"/>
                </a:moveTo>
                <a:lnTo>
                  <a:pt x="3742028" y="0"/>
                </a:lnTo>
                <a:lnTo>
                  <a:pt x="3742028" y="5401799"/>
                </a:lnTo>
                <a:lnTo>
                  <a:pt x="0" y="54017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4288" y="199465"/>
            <a:ext cx="4016076" cy="5308450"/>
          </a:xfrm>
          <a:custGeom>
            <a:avLst/>
            <a:gdLst/>
            <a:ahLst/>
            <a:cxnLst/>
            <a:rect l="l" t="t" r="r" b="b"/>
            <a:pathLst>
              <a:path w="4016076" h="5308450">
                <a:moveTo>
                  <a:pt x="0" y="0"/>
                </a:moveTo>
                <a:lnTo>
                  <a:pt x="4016076" y="0"/>
                </a:lnTo>
                <a:lnTo>
                  <a:pt x="4016076" y="5308450"/>
                </a:lnTo>
                <a:lnTo>
                  <a:pt x="0" y="5308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6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032023" y="7095253"/>
            <a:ext cx="5622617" cy="2942898"/>
          </a:xfrm>
          <a:custGeom>
            <a:avLst/>
            <a:gdLst/>
            <a:ahLst/>
            <a:cxnLst/>
            <a:rect l="l" t="t" r="r" b="b"/>
            <a:pathLst>
              <a:path w="5622617" h="2942898">
                <a:moveTo>
                  <a:pt x="0" y="0"/>
                </a:moveTo>
                <a:lnTo>
                  <a:pt x="5622617" y="0"/>
                </a:lnTo>
                <a:lnTo>
                  <a:pt x="5622617" y="2942897"/>
                </a:lnTo>
                <a:lnTo>
                  <a:pt x="0" y="29428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331" b="-4331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485447" y="206509"/>
            <a:ext cx="7687807" cy="1309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Interpretazione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6612693" y="1674188"/>
          <a:ext cx="11160956" cy="7080397"/>
        </p:xfrm>
        <a:graphic>
          <a:graphicData uri="http://schemas.openxmlformats.org/drawingml/2006/table">
            <a:tbl>
              <a:tblPr/>
              <a:tblGrid>
                <a:gridCol w="4091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8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0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5096"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LINEA ERITROCITARIA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LINEA LEUCOCITARIA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 b="1">
                          <a:solidFill>
                            <a:srgbClr val="000000"/>
                          </a:solidFill>
                          <a:latin typeface="Playfair Display 1 Bold"/>
                          <a:ea typeface="Playfair Display 1 Bold"/>
                          <a:cs typeface="Playfair Display 1 Bold"/>
                          <a:sym typeface="Playfair Display 1 Bold"/>
                        </a:rPr>
                        <a:t>LINEA PIASTRINICA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227"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RBC, HGB, HCT, MCV, MCHC, RDW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WBC, NE, LY, MO, EO, BA, IG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PLT, MPV, PDW, P-LCR, PCT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5008">
                <a:tc gridSpan="3">
                  <a:txBody>
                    <a:bodyPr/>
                    <a:lstStyle/>
                    <a:p>
                      <a:pPr algn="ctr">
                        <a:lnSpc>
                          <a:spcPts val="4006"/>
                        </a:lnSpc>
                        <a:defRPr/>
                      </a:pPr>
                      <a:r>
                        <a:rPr lang="en-US" sz="28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CRITICITA’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006"/>
                        </a:lnSpc>
                        <a:defRPr/>
                      </a:pPr>
                      <a:r>
                        <a:rPr lang="en-US" sz="28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CRITICITA’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006"/>
                        </a:lnSpc>
                        <a:defRPr/>
                      </a:pPr>
                      <a:r>
                        <a:rPr lang="en-US" sz="28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CRITICITA’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9066"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HB: molto stabile, METODO FOTOMETRICO;</a:t>
                      </a:r>
                      <a:endParaRPr lang="en-US" sz="1100"/>
                    </a:p>
                    <a:p>
                      <a:pPr algn="ctr">
                        <a:lnSpc>
                          <a:spcPts val="2466"/>
                        </a:lnSpc>
                      </a:pPr>
                      <a:r>
                        <a:rPr lang="en-US" sz="17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MCV: sensibili a variazioni di temperatura e osmolalità;</a:t>
                      </a:r>
                    </a:p>
                    <a:p>
                      <a:pPr algn="ctr">
                        <a:lnSpc>
                          <a:spcPts val="2466"/>
                        </a:lnSpc>
                      </a:pPr>
                      <a:endParaRPr lang="en-US" sz="1761">
                        <a:solidFill>
                          <a:srgbClr val="000000"/>
                        </a:solidFill>
                        <a:latin typeface="Playfair Display 1"/>
                        <a:ea typeface="Playfair Display 1"/>
                        <a:cs typeface="Playfair Display 1"/>
                        <a:sym typeface="Playfair Display 1"/>
                      </a:endParaRPr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DIFFERENZIALE OTTICO/FLUORESCENZA SENSIBILE A: BOLLE, REAGENTI SCADUTI, PROBLEMI DI FOCALIZZAZIONE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66"/>
                        </a:lnSpc>
                        <a:defRPr/>
                      </a:pPr>
                      <a:r>
                        <a:rPr lang="en-US" sz="1761">
                          <a:solidFill>
                            <a:srgbClr val="000000"/>
                          </a:solidFill>
                          <a:latin typeface="Playfair Display 1"/>
                          <a:ea typeface="Playfair Display 1"/>
                          <a:cs typeface="Playfair Display 1"/>
                          <a:sym typeface="Playfair Display 1"/>
                        </a:rPr>
                        <a:t>PLT: paramentro più instabile, necessario monitorare il CV%, differenza tra canali (impedenza vs ottico)</a:t>
                      </a:r>
                      <a:endParaRPr lang="en-US" sz="1100"/>
                    </a:p>
                  </a:txBody>
                  <a:tcPr marL="186877" marR="186877" marT="186877" marB="186877" anchor="ctr">
                    <a:lnL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3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1091548" y="147968"/>
            <a:ext cx="2668884" cy="1761464"/>
          </a:xfrm>
          <a:custGeom>
            <a:avLst/>
            <a:gdLst/>
            <a:ahLst/>
            <a:cxnLst/>
            <a:rect l="l" t="t" r="r" b="b"/>
            <a:pathLst>
              <a:path w="2668884" h="1761464">
                <a:moveTo>
                  <a:pt x="0" y="0"/>
                </a:moveTo>
                <a:lnTo>
                  <a:pt x="2668885" y="0"/>
                </a:lnTo>
                <a:lnTo>
                  <a:pt x="2668885" y="1761464"/>
                </a:lnTo>
                <a:lnTo>
                  <a:pt x="0" y="1761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948646" y="8304047"/>
            <a:ext cx="2829964" cy="1814562"/>
          </a:xfrm>
          <a:custGeom>
            <a:avLst/>
            <a:gdLst/>
            <a:ahLst/>
            <a:cxnLst/>
            <a:rect l="l" t="t" r="r" b="b"/>
            <a:pathLst>
              <a:path w="3185220" h="2123480">
                <a:moveTo>
                  <a:pt x="0" y="0"/>
                </a:moveTo>
                <a:lnTo>
                  <a:pt x="3185220" y="0"/>
                </a:lnTo>
                <a:lnTo>
                  <a:pt x="3185220" y="2123480"/>
                </a:lnTo>
                <a:lnTo>
                  <a:pt x="0" y="21234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250922" y="0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81033" y="1270776"/>
            <a:ext cx="2740304" cy="1826869"/>
          </a:xfrm>
          <a:custGeom>
            <a:avLst/>
            <a:gdLst/>
            <a:ahLst/>
            <a:cxnLst/>
            <a:rect l="l" t="t" r="r" b="b"/>
            <a:pathLst>
              <a:path w="2740304" h="1826869">
                <a:moveTo>
                  <a:pt x="0" y="0"/>
                </a:moveTo>
                <a:lnTo>
                  <a:pt x="2740305" y="0"/>
                </a:lnTo>
                <a:lnTo>
                  <a:pt x="2740305" y="1826870"/>
                </a:lnTo>
                <a:lnTo>
                  <a:pt x="0" y="1826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4381500"/>
            <a:ext cx="4549535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30"/>
              </a:lnSpc>
            </a:pPr>
            <a:r>
              <a:rPr lang="en-US" sz="5025" b="1" u="none">
                <a:solidFill>
                  <a:srgbClr val="000000"/>
                </a:solidFill>
                <a:latin typeface="Playfair Display 2 Bold"/>
                <a:ea typeface="Playfair Display 2 Bold"/>
                <a:cs typeface="Playfair Display 2 Bold"/>
                <a:sym typeface="Playfair Display 2 Bold"/>
              </a:rPr>
              <a:t>Parametri emocitometrici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41639" y="0"/>
            <a:ext cx="7432389" cy="10287000"/>
            <a:chOff x="0" y="0"/>
            <a:chExt cx="1095140" cy="15157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5140" cy="1515758"/>
            </a:xfrm>
            <a:custGeom>
              <a:avLst/>
              <a:gdLst/>
              <a:ahLst/>
              <a:cxnLst/>
              <a:rect l="l" t="t" r="r" b="b"/>
              <a:pathLst>
                <a:path w="1095140" h="1515758">
                  <a:moveTo>
                    <a:pt x="0" y="0"/>
                  </a:moveTo>
                  <a:lnTo>
                    <a:pt x="1095140" y="0"/>
                  </a:lnTo>
                  <a:lnTo>
                    <a:pt x="1095140" y="1515758"/>
                  </a:lnTo>
                  <a:lnTo>
                    <a:pt x="0" y="1515758"/>
                  </a:lnTo>
                  <a:close/>
                </a:path>
              </a:pathLst>
            </a:custGeom>
            <a:blipFill>
              <a:blip r:embed="rId2"/>
              <a:stretch>
                <a:fillRect t="-4187" b="-4187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810679" y="1522076"/>
            <a:ext cx="1661838" cy="488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RILEVA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14226" y="2890016"/>
            <a:ext cx="1919603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BLOCCA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808137" y="4435606"/>
            <a:ext cx="1625252" cy="488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INDAGA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04151" y="7119808"/>
            <a:ext cx="5784532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IMPLEMENTAZIONE CORRETTIVA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34274" y="8779810"/>
            <a:ext cx="4276244" cy="4784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VALUTA L’IMPATTO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31421" y="8112910"/>
            <a:ext cx="7644548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MITIGARE IL DANNO AL PAZIENTE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5511" y="6814447"/>
            <a:ext cx="6409928" cy="1018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IMPLEMENTAZIONE 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PREVENTIVA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78586" y="5655197"/>
            <a:ext cx="3427345" cy="4784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DOCUMENTARE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969154" y="7097862"/>
            <a:ext cx="463924" cy="46392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4C051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44000" y="8794376"/>
            <a:ext cx="463924" cy="46392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4C051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635439" y="8137301"/>
            <a:ext cx="463924" cy="46392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4C05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806121" y="6832469"/>
            <a:ext cx="463924" cy="46392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4C051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342198" y="5687377"/>
            <a:ext cx="463924" cy="46392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4C051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1111469" y="7116842"/>
            <a:ext cx="179294" cy="411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6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282012" y="8746751"/>
            <a:ext cx="205450" cy="47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2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772675" y="8112910"/>
            <a:ext cx="200620" cy="46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8"/>
              </a:lnSpc>
            </a:pPr>
            <a:r>
              <a:rPr lang="en-US" sz="276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937416" y="6807368"/>
            <a:ext cx="201335" cy="462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468243" y="5662986"/>
            <a:ext cx="211833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3"/>
              </a:lnSpc>
            </a:pPr>
            <a:r>
              <a:rPr lang="en-US" sz="291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494562" y="9515475"/>
            <a:ext cx="5808593" cy="560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Suggerimenti e linee guida</a:t>
            </a:r>
          </a:p>
        </p:txBody>
      </p:sp>
      <p:sp>
        <p:nvSpPr>
          <p:cNvPr id="33" name="Freeform 33"/>
          <p:cNvSpPr/>
          <p:nvPr/>
        </p:nvSpPr>
        <p:spPr>
          <a:xfrm>
            <a:off x="1028700" y="419527"/>
            <a:ext cx="2891167" cy="775079"/>
          </a:xfrm>
          <a:custGeom>
            <a:avLst/>
            <a:gdLst/>
            <a:ahLst/>
            <a:cxnLst/>
            <a:rect l="l" t="t" r="r" b="b"/>
            <a:pathLst>
              <a:path w="2891167" h="775079">
                <a:moveTo>
                  <a:pt x="0" y="0"/>
                </a:moveTo>
                <a:lnTo>
                  <a:pt x="2891167" y="0"/>
                </a:lnTo>
                <a:lnTo>
                  <a:pt x="2891167" y="775079"/>
                </a:lnTo>
                <a:lnTo>
                  <a:pt x="0" y="775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9050050" y="6832469"/>
            <a:ext cx="557873" cy="262218"/>
            <a:chOff x="0" y="0"/>
            <a:chExt cx="146930" cy="6906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46930" cy="69061"/>
            </a:xfrm>
            <a:custGeom>
              <a:avLst/>
              <a:gdLst/>
              <a:ahLst/>
              <a:cxnLst/>
              <a:rect l="l" t="t" r="r" b="b"/>
              <a:pathLst>
                <a:path w="146930" h="69061">
                  <a:moveTo>
                    <a:pt x="0" y="0"/>
                  </a:moveTo>
                  <a:lnTo>
                    <a:pt x="146930" y="0"/>
                  </a:lnTo>
                  <a:lnTo>
                    <a:pt x="146930" y="69061"/>
                  </a:lnTo>
                  <a:lnTo>
                    <a:pt x="0" y="6906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146930" cy="976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9094939" y="6787879"/>
            <a:ext cx="579596" cy="306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4"/>
              </a:lnSpc>
            </a:pPr>
            <a:r>
              <a:rPr lang="en-US" sz="1795">
                <a:solidFill>
                  <a:srgbClr val="000000"/>
                </a:solidFill>
                <a:latin typeface="Gidole"/>
                <a:ea typeface="Gidole"/>
                <a:cs typeface="Gidole"/>
                <a:sym typeface="Gidole"/>
              </a:rPr>
              <a:t>futuro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57" y="2325729"/>
            <a:ext cx="6177977" cy="639353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902824" y="5063868"/>
            <a:ext cx="7343864" cy="45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3"/>
              </a:lnSpc>
            </a:pPr>
            <a:r>
              <a:rPr lang="en-US" sz="2887" strike="noStrike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“La variabilità è il nemico della qualità.”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02824" y="5789197"/>
            <a:ext cx="7343864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19"/>
              </a:lnSpc>
            </a:pPr>
            <a:r>
              <a:rPr lang="en-US" sz="2399" i="1" strike="noStrike">
                <a:solidFill>
                  <a:srgbClr val="000000"/>
                </a:solidFill>
                <a:latin typeface="Playfair Display 2 Italics"/>
                <a:ea typeface="Playfair Display 2 Italics"/>
                <a:cs typeface="Playfair Display 2 Italics"/>
                <a:sym typeface="Playfair Display 2 Italics"/>
              </a:rPr>
              <a:t>— W. Edwards Deming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42145" y="3193676"/>
            <a:ext cx="1136276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</a:pPr>
            <a:r>
              <a:rPr lang="en-US" sz="5000" b="1" i="1" strike="noStrike">
                <a:solidFill>
                  <a:srgbClr val="000000"/>
                </a:solidFill>
                <a:latin typeface="Playfair Display 2 Bold Italics"/>
                <a:ea typeface="Playfair Display 2 Bold Italics"/>
                <a:cs typeface="Playfair Display 2 Bold Italics"/>
                <a:sym typeface="Playfair Display 2 Bold Italics"/>
              </a:rPr>
              <a:t>“Variation is the enemy of quality.”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392481"/>
            <a:ext cx="7908899" cy="7894519"/>
          </a:xfrm>
          <a:custGeom>
            <a:avLst/>
            <a:gdLst/>
            <a:ahLst/>
            <a:cxnLst/>
            <a:rect l="l" t="t" r="r" b="b"/>
            <a:pathLst>
              <a:path w="7908899" h="7894519">
                <a:moveTo>
                  <a:pt x="0" y="0"/>
                </a:moveTo>
                <a:lnTo>
                  <a:pt x="7908899" y="0"/>
                </a:lnTo>
                <a:lnTo>
                  <a:pt x="7908899" y="7894519"/>
                </a:lnTo>
                <a:lnTo>
                  <a:pt x="0" y="78945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377373" y="3060823"/>
            <a:ext cx="7767627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</a:pPr>
            <a:r>
              <a:rPr lang="en-US" sz="9000" b="1">
                <a:solidFill>
                  <a:srgbClr val="000000"/>
                </a:solidFill>
                <a:latin typeface="Playfair Display 1 Bold"/>
                <a:ea typeface="Playfair Display 1 Bold"/>
                <a:cs typeface="Playfair Display 1 Bold"/>
                <a:sym typeface="Playfair Display 1 Bold"/>
              </a:rPr>
              <a:t>Grazie per l’attenzione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461333" y="6438900"/>
            <a:ext cx="9179212" cy="1232413"/>
            <a:chOff x="0" y="0"/>
            <a:chExt cx="2417570" cy="3245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17570" cy="324586"/>
            </a:xfrm>
            <a:custGeom>
              <a:avLst/>
              <a:gdLst/>
              <a:ahLst/>
              <a:cxnLst/>
              <a:rect l="l" t="t" r="r" b="b"/>
              <a:pathLst>
                <a:path w="2417570" h="324586">
                  <a:moveTo>
                    <a:pt x="0" y="0"/>
                  </a:moveTo>
                  <a:lnTo>
                    <a:pt x="2417570" y="0"/>
                  </a:lnTo>
                  <a:lnTo>
                    <a:pt x="2417570" y="324586"/>
                  </a:lnTo>
                  <a:lnTo>
                    <a:pt x="0" y="32458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417570" cy="353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35021" y="6609971"/>
            <a:ext cx="10086043" cy="861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Dott.ssa Gioia Giovanna, Dott.re Rusciano Pasquale</a:t>
            </a:r>
          </a:p>
          <a:p>
            <a:pPr marL="0" lvl="0" indent="0" algn="l">
              <a:lnSpc>
                <a:spcPts val="2990"/>
              </a:lnSpc>
            </a:pPr>
            <a:r>
              <a:rPr lang="en-US" sz="2300">
                <a:solidFill>
                  <a:srgbClr val="000000"/>
                </a:solidFill>
                <a:latin typeface="Playfair Display 1"/>
                <a:ea typeface="Playfair Display 1"/>
                <a:cs typeface="Playfair Display 1"/>
                <a:sym typeface="Playfair Display 1"/>
              </a:rPr>
              <a:t>A.O. dei Colli- Monaldi, U.O.C. Patologia Clinica</a:t>
            </a:r>
          </a:p>
        </p:txBody>
      </p:sp>
      <p:sp>
        <p:nvSpPr>
          <p:cNvPr id="8" name="AutoShape 8"/>
          <p:cNvSpPr/>
          <p:nvPr/>
        </p:nvSpPr>
        <p:spPr>
          <a:xfrm>
            <a:off x="9256123" y="6119812"/>
            <a:ext cx="8384422" cy="0"/>
          </a:xfrm>
          <a:prstGeom prst="line">
            <a:avLst/>
          </a:prstGeom>
          <a:ln w="104775" cap="flat">
            <a:solidFill>
              <a:srgbClr val="349B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14090774" y="7938013"/>
            <a:ext cx="3549771" cy="2927632"/>
          </a:xfrm>
          <a:custGeom>
            <a:avLst/>
            <a:gdLst/>
            <a:ahLst/>
            <a:cxnLst/>
            <a:rect l="l" t="t" r="r" b="b"/>
            <a:pathLst>
              <a:path w="3549771" h="2927632">
                <a:moveTo>
                  <a:pt x="0" y="0"/>
                </a:moveTo>
                <a:lnTo>
                  <a:pt x="3549771" y="0"/>
                </a:lnTo>
                <a:lnTo>
                  <a:pt x="3549771" y="2927632"/>
                </a:lnTo>
                <a:lnTo>
                  <a:pt x="0" y="2927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25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Personalizzato</PresentationFormat>
  <Paragraphs>0</Paragraphs>
  <Slides>21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12/02/2026</dc:title>
  <cp:revision>52</cp:revision>
  <dcterms:created xsi:type="dcterms:W3CDTF">2006-08-16T00:00:00Z</dcterms:created>
  <dcterms:modified xsi:type="dcterms:W3CDTF">2026-02-10T18:50:05Z</dcterms:modified>
  <dc:identifier>DAG93opiMJU</dc:identifier>
</cp:coreProperties>
</file>